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B"/>
    <a:srgbClr val="EAEEF3"/>
    <a:srgbClr val="FFEFB9"/>
    <a:srgbClr val="F9C053"/>
    <a:srgbClr val="FFDE88"/>
    <a:srgbClr val="F48D5A"/>
    <a:srgbClr val="000000"/>
    <a:srgbClr val="89D0C2"/>
    <a:srgbClr val="56BFD2"/>
    <a:srgbClr val="ECD6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10" autoAdjust="0"/>
    <p:restoredTop sz="86447"/>
  </p:normalViewPr>
  <p:slideViewPr>
    <p:cSldViewPr snapToGrid="0" snapToObjects="1">
      <p:cViewPr>
        <p:scale>
          <a:sx n="156" d="100"/>
          <a:sy n="156" d="100"/>
        </p:scale>
        <p:origin x="76" y="244"/>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10/23/2020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859445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10/23/2020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jqLzS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170658" y="247683"/>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30996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GE / McKINSEY BUSINESS ASSESSMENT ARRAY</a:t>
            </a:r>
          </a:p>
        </p:txBody>
      </p:sp>
      <p:graphicFrame>
        <p:nvGraphicFramePr>
          <p:cNvPr id="5" name="Table 4">
            <a:extLst>
              <a:ext uri="{FF2B5EF4-FFF2-40B4-BE49-F238E27FC236}">
                <a16:creationId xmlns:a16="http://schemas.microsoft.com/office/drawing/2014/main" id="{015533C2-695F-7949-8074-16D5CB657743}"/>
              </a:ext>
            </a:extLst>
          </p:cNvPr>
          <p:cNvGraphicFramePr>
            <a:graphicFrameLocks noGrp="1"/>
          </p:cNvGraphicFramePr>
          <p:nvPr>
            <p:extLst>
              <p:ext uri="{D42A27DB-BD31-4B8C-83A1-F6EECF244321}">
                <p14:modId xmlns:p14="http://schemas.microsoft.com/office/powerpoint/2010/main" val="2460331926"/>
              </p:ext>
            </p:extLst>
          </p:nvPr>
        </p:nvGraphicFramePr>
        <p:xfrm>
          <a:off x="409037" y="810019"/>
          <a:ext cx="8963564" cy="5429786"/>
        </p:xfrm>
        <a:graphic>
          <a:graphicData uri="http://schemas.openxmlformats.org/drawingml/2006/table">
            <a:tbl>
              <a:tblPr>
                <a:tableStyleId>{5C22544A-7EE6-4342-B048-85BDC9FD1C3A}</a:tableStyleId>
              </a:tblPr>
              <a:tblGrid>
                <a:gridCol w="2125441">
                  <a:extLst>
                    <a:ext uri="{9D8B030D-6E8A-4147-A177-3AD203B41FA5}">
                      <a16:colId xmlns:a16="http://schemas.microsoft.com/office/drawing/2014/main" val="3734755281"/>
                    </a:ext>
                  </a:extLst>
                </a:gridCol>
                <a:gridCol w="913402">
                  <a:extLst>
                    <a:ext uri="{9D8B030D-6E8A-4147-A177-3AD203B41FA5}">
                      <a16:colId xmlns:a16="http://schemas.microsoft.com/office/drawing/2014/main" val="364914193"/>
                    </a:ext>
                  </a:extLst>
                </a:gridCol>
                <a:gridCol w="1974907">
                  <a:extLst>
                    <a:ext uri="{9D8B030D-6E8A-4147-A177-3AD203B41FA5}">
                      <a16:colId xmlns:a16="http://schemas.microsoft.com/office/drawing/2014/main" val="2040887078"/>
                    </a:ext>
                  </a:extLst>
                </a:gridCol>
                <a:gridCol w="1974907">
                  <a:extLst>
                    <a:ext uri="{9D8B030D-6E8A-4147-A177-3AD203B41FA5}">
                      <a16:colId xmlns:a16="http://schemas.microsoft.com/office/drawing/2014/main" val="2668593686"/>
                    </a:ext>
                  </a:extLst>
                </a:gridCol>
                <a:gridCol w="1974907">
                  <a:extLst>
                    <a:ext uri="{9D8B030D-6E8A-4147-A177-3AD203B41FA5}">
                      <a16:colId xmlns:a16="http://schemas.microsoft.com/office/drawing/2014/main" val="1350120764"/>
                    </a:ext>
                  </a:extLst>
                </a:gridCol>
              </a:tblGrid>
              <a:tr h="447196">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3">
                  <a:txBody>
                    <a:bodyPr/>
                    <a:lstStyle/>
                    <a:p>
                      <a:pPr algn="l" fontAlgn="ctr"/>
                      <a:r>
                        <a:rPr lang="en-US" sz="1800" u="none" strike="noStrike" dirty="0">
                          <a:effectLst/>
                          <a:latin typeface="Century Gothic" panose="020B0502020202020204" pitchFamily="34" charset="0"/>
                        </a:rPr>
                        <a:t>BUSINESS UNIT STRENGTH</a:t>
                      </a:r>
                      <a:endParaRPr lang="en-US" sz="1800" b="0" i="0" u="none" strike="noStrike" dirty="0">
                        <a:solidFill>
                          <a:srgbClr val="595959"/>
                        </a:solidFill>
                        <a:effectLst/>
                        <a:latin typeface="Century Gothic" panose="020B0502020202020204" pitchFamily="34" charset="0"/>
                      </a:endParaRPr>
                    </a:p>
                  </a:txBody>
                  <a:tcPr marL="0" marR="6140" marT="6140" marB="0" anchor="ctr">
                    <a:lnL w="12700" cmpd="sng">
                      <a:noFill/>
                    </a:lnL>
                    <a:lnR w="12700" cmpd="sng">
                      <a:noFill/>
                    </a:lnR>
                    <a:lnT w="12700" cmpd="sng">
                      <a:noFill/>
                    </a:lnT>
                    <a:lnB w="38100" cap="flat" cmpd="sng" algn="ctr">
                      <a:solidFill>
                        <a:schemeClr val="tx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pPr algn="l" fontAlgn="ctr"/>
                      <a:endParaRPr lang="en-US" sz="12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38100" cap="flat" cmpd="sng" algn="ctr">
                      <a:solidFill>
                        <a:schemeClr val="tx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08709995"/>
                  </a:ext>
                </a:extLst>
              </a:tr>
              <a:tr h="367184">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6140"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HIGH</a:t>
                      </a:r>
                      <a:endParaRPr lang="en-US" sz="1200" b="0" i="0" u="none" strike="noStrike" dirty="0">
                        <a:solidFill>
                          <a:srgbClr val="000000"/>
                        </a:solidFill>
                        <a:effectLst/>
                        <a:latin typeface="Century Gothic" panose="020B0502020202020204" pitchFamily="34" charset="0"/>
                      </a:endParaRPr>
                    </a:p>
                  </a:txBody>
                  <a:tcPr marT="61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38100" cap="flat" cmpd="sng" algn="ctr">
                      <a:solidFill>
                        <a:schemeClr val="tx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algn="l" fontAlgn="ctr"/>
                      <a:r>
                        <a:rPr lang="en-US" sz="1200" u="none" strike="noStrike" dirty="0">
                          <a:effectLst/>
                          <a:latin typeface="Century Gothic" panose="020B0502020202020204" pitchFamily="34" charset="0"/>
                        </a:rPr>
                        <a:t>MEDIUM</a:t>
                      </a:r>
                      <a:endParaRPr lang="en-US" sz="1200" b="0" i="0" u="none" strike="noStrike" dirty="0">
                        <a:solidFill>
                          <a:srgbClr val="000000"/>
                        </a:solidFill>
                        <a:effectLst/>
                        <a:latin typeface="Century Gothic" panose="020B0502020202020204" pitchFamily="34" charset="0"/>
                      </a:endParaRPr>
                    </a:p>
                  </a:txBody>
                  <a:tcPr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38100" cap="flat" cmpd="sng" algn="ctr">
                      <a:solidFill>
                        <a:schemeClr val="tx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FEFB9"/>
                    </a:solidFill>
                  </a:tcPr>
                </a:tc>
                <a:tc>
                  <a:txBody>
                    <a:bodyPr/>
                    <a:lstStyle/>
                    <a:p>
                      <a:pPr algn="l" fontAlgn="ctr"/>
                      <a:r>
                        <a:rPr lang="en-US" sz="1200" u="none" strike="noStrike" dirty="0">
                          <a:effectLst/>
                          <a:latin typeface="Century Gothic" panose="020B0502020202020204" pitchFamily="34" charset="0"/>
                        </a:rPr>
                        <a:t>LOW</a:t>
                      </a:r>
                      <a:endParaRPr lang="en-US" sz="1200" b="0" i="0" u="none" strike="noStrike" dirty="0">
                        <a:solidFill>
                          <a:srgbClr val="000000"/>
                        </a:solidFill>
                        <a:effectLst/>
                        <a:latin typeface="Century Gothic" panose="020B0502020202020204" pitchFamily="34" charset="0"/>
                      </a:endParaRPr>
                    </a:p>
                  </a:txBody>
                  <a:tcPr marT="6140" marB="0" anchor="ctr">
                    <a:lnL w="6350" cap="flat" cmpd="sng" algn="ctr">
                      <a:solidFill>
                        <a:schemeClr val="bg1">
                          <a:lumMod val="50000"/>
                        </a:schemeClr>
                      </a:solidFill>
                      <a:prstDash val="solid"/>
                      <a:round/>
                      <a:headEnd type="none" w="med" len="med"/>
                      <a:tailEnd type="none" w="med" len="med"/>
                    </a:lnL>
                    <a:lnR w="38100" cap="flat" cmpd="sng" algn="ctr">
                      <a:solidFill>
                        <a:schemeClr val="tx2">
                          <a:lumMod val="40000"/>
                          <a:lumOff val="60000"/>
                        </a:schemeClr>
                      </a:solidFill>
                      <a:prstDash val="solid"/>
                      <a:round/>
                      <a:headEnd type="none" w="med" len="med"/>
                      <a:tailEnd type="none" w="med" len="med"/>
                    </a:lnR>
                    <a:lnT w="38100" cap="flat" cmpd="sng" algn="ctr">
                      <a:solidFill>
                        <a:schemeClr val="tx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48D5A"/>
                    </a:solidFill>
                  </a:tcPr>
                </a:tc>
                <a:extLst>
                  <a:ext uri="{0D108BD9-81ED-4DB2-BD59-A6C34878D82A}">
                    <a16:rowId xmlns:a16="http://schemas.microsoft.com/office/drawing/2014/main" val="39003204"/>
                  </a:ext>
                </a:extLst>
              </a:tr>
              <a:tr h="0">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9902712"/>
                  </a:ext>
                </a:extLst>
              </a:tr>
              <a:tr h="1505942">
                <a:tc>
                  <a:txBody>
                    <a:bodyPr/>
                    <a:lstStyle/>
                    <a:p>
                      <a:pPr algn="l" fontAlgn="t"/>
                      <a:r>
                        <a:rPr lang="en-US" sz="1800" u="none" strike="noStrike" dirty="0">
                          <a:solidFill>
                            <a:schemeClr val="tx1"/>
                          </a:solidFill>
                          <a:effectLst/>
                          <a:latin typeface="Century Gothic" panose="020B0502020202020204" pitchFamily="34" charset="0"/>
                        </a:rPr>
                        <a:t>MARKET </a:t>
                      </a:r>
                    </a:p>
                    <a:p>
                      <a:pPr algn="l" fontAlgn="t"/>
                      <a:r>
                        <a:rPr lang="en-US" sz="1800" u="none" strike="noStrike" dirty="0">
                          <a:solidFill>
                            <a:schemeClr val="tx1"/>
                          </a:solidFill>
                          <a:effectLst/>
                          <a:latin typeface="Century Gothic" panose="020B0502020202020204" pitchFamily="34" charset="0"/>
                        </a:rPr>
                        <a:t>ATTRACTIVENESS</a:t>
                      </a:r>
                      <a:endParaRPr lang="en-US" sz="1800" b="0" i="0" u="none" strike="noStrike" dirty="0">
                        <a:solidFill>
                          <a:schemeClr val="tx1"/>
                        </a:solidFill>
                        <a:effectLst/>
                        <a:latin typeface="Century Gothic" panose="020B0502020202020204" pitchFamily="34" charset="0"/>
                      </a:endParaRPr>
                    </a:p>
                  </a:txBody>
                  <a:tcPr marL="182880" marR="6140" marT="6140" marB="0">
                    <a:lnL w="38100" cap="flat" cmpd="sng" algn="ctr">
                      <a:solidFill>
                        <a:schemeClr val="bg1">
                          <a:lumMod val="6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b="0" i="0" u="none" strike="noStrike" dirty="0">
                          <a:solidFill>
                            <a:srgbClr val="000000"/>
                          </a:solidFill>
                          <a:effectLst/>
                          <a:latin typeface="Century Gothic" panose="020B0502020202020204" pitchFamily="34" charset="0"/>
                        </a:rPr>
                        <a:t>HIGH</a:t>
                      </a:r>
                    </a:p>
                  </a:txBody>
                  <a:tcPr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14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PROTECT </a:t>
                      </a:r>
                      <a:endParaRPr lang="en-US" sz="14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4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POSITION</a:t>
                      </a:r>
                      <a:endParaRPr lang="en-US" sz="14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alpha val="85000"/>
                      </a:schemeClr>
                    </a:solidFill>
                  </a:tcPr>
                </a:tc>
                <a:tc>
                  <a:txBody>
                    <a:bodyPr/>
                    <a:lstStyle/>
                    <a:p>
                      <a:pPr marL="0" marR="0" algn="ctr">
                        <a:spcBef>
                          <a:spcPts val="0"/>
                        </a:spcBef>
                        <a:spcAft>
                          <a:spcPts val="0"/>
                        </a:spcAft>
                      </a:pPr>
                      <a:r>
                        <a:rPr lang="en-US" sz="14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INVEST</a:t>
                      </a:r>
                      <a:endParaRPr lang="en-US" sz="14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4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TO BUILD</a:t>
                      </a:r>
                      <a:endParaRPr lang="en-US" sz="14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EAEEF3">
                        <a:alpha val="84706"/>
                      </a:srgbClr>
                    </a:solidFill>
                  </a:tcPr>
                </a:tc>
                <a:tc>
                  <a:txBody>
                    <a:bodyPr/>
                    <a:lstStyle/>
                    <a:p>
                      <a:pPr algn="ctr"/>
                      <a:r>
                        <a:rPr lang="en-US" sz="1400" kern="1200" dirty="0">
                          <a:solidFill>
                            <a:schemeClr val="dk1"/>
                          </a:solidFill>
                          <a:effectLst/>
                          <a:latin typeface="Century Gothic" panose="020B0502020202020204" pitchFamily="34" charset="0"/>
                          <a:ea typeface="+mn-ea"/>
                          <a:cs typeface="+mn-cs"/>
                        </a:rPr>
                        <a:t>BUILD</a:t>
                      </a:r>
                    </a:p>
                    <a:p>
                      <a:pPr algn="ctr"/>
                      <a:r>
                        <a:rPr lang="en-US" sz="1400" kern="1200" dirty="0">
                          <a:solidFill>
                            <a:schemeClr val="dk1"/>
                          </a:solidFill>
                          <a:effectLst/>
                          <a:latin typeface="Century Gothic" panose="020B0502020202020204" pitchFamily="34" charset="0"/>
                          <a:ea typeface="+mn-ea"/>
                          <a:cs typeface="+mn-cs"/>
                        </a:rPr>
                        <a:t>SELECTIVELY</a:t>
                      </a:r>
                      <a:r>
                        <a:rPr lang="en-US" sz="1400"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38100" cap="flat" cmpd="sng" algn="ctr">
                      <a:solidFill>
                        <a:schemeClr val="tx2">
                          <a:lumMod val="40000"/>
                          <a:lumOff val="6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EFB9">
                        <a:alpha val="85000"/>
                      </a:srgbClr>
                    </a:solidFill>
                  </a:tcPr>
                </a:tc>
                <a:extLst>
                  <a:ext uri="{0D108BD9-81ED-4DB2-BD59-A6C34878D82A}">
                    <a16:rowId xmlns:a16="http://schemas.microsoft.com/office/drawing/2014/main" val="39461282"/>
                  </a:ext>
                </a:extLst>
              </a:tr>
              <a:tr h="1505942">
                <a:tc>
                  <a:txBody>
                    <a:bodyPr/>
                    <a:lstStyle/>
                    <a:p>
                      <a:pPr algn="l" fontAlgn="t"/>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182880" marR="6140" marT="6140" marB="0">
                    <a:lnL w="38100" cap="flat" cmpd="sng" algn="ctr">
                      <a:solidFill>
                        <a:schemeClr val="bg1">
                          <a:lumMod val="6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b="0" i="0" u="none" strike="noStrike" dirty="0">
                          <a:solidFill>
                            <a:srgbClr val="0F0F0F"/>
                          </a:solidFill>
                          <a:effectLst/>
                          <a:latin typeface="Century Gothic" panose="020B0502020202020204" pitchFamily="34" charset="0"/>
                        </a:rPr>
                        <a:t>MEDIUM</a:t>
                      </a:r>
                    </a:p>
                  </a:txBody>
                  <a:tcPr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14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BUILD</a:t>
                      </a:r>
                      <a:endParaRPr lang="en-US" sz="14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4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SELECTIVELY</a:t>
                      </a:r>
                      <a:endParaRPr lang="en-US" sz="14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7F9FB">
                        <a:alpha val="84706"/>
                      </a:srgbClr>
                    </a:solidFill>
                  </a:tcPr>
                </a:tc>
                <a:tc>
                  <a:txBody>
                    <a:bodyPr/>
                    <a:lstStyle/>
                    <a:p>
                      <a:pPr marL="0" marR="0" algn="ctr">
                        <a:spcBef>
                          <a:spcPts val="0"/>
                        </a:spcBef>
                        <a:spcAft>
                          <a:spcPts val="0"/>
                        </a:spcAft>
                      </a:pPr>
                      <a:r>
                        <a:rPr lang="en-US" sz="14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SELECTIVITY / </a:t>
                      </a:r>
                      <a:endParaRPr lang="en-US" sz="14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4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MANAGE</a:t>
                      </a:r>
                      <a:endParaRPr lang="en-US" sz="14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4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FOR EARNINGS</a:t>
                      </a:r>
                      <a:endParaRPr lang="en-US" sz="14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EFB9">
                        <a:alpha val="85000"/>
                      </a:srgbClr>
                    </a:solidFill>
                  </a:tcPr>
                </a:tc>
                <a:tc>
                  <a:txBody>
                    <a:bodyPr/>
                    <a:lstStyle/>
                    <a:p>
                      <a:pPr algn="ctr"/>
                      <a:r>
                        <a:rPr lang="en-US" sz="1400" kern="1200" dirty="0">
                          <a:solidFill>
                            <a:schemeClr val="dk1"/>
                          </a:solidFill>
                          <a:effectLst/>
                          <a:latin typeface="Century Gothic" panose="020B0502020202020204" pitchFamily="34" charset="0"/>
                          <a:ea typeface="+mn-ea"/>
                          <a:cs typeface="+mn-cs"/>
                        </a:rPr>
                        <a:t>EXPAND</a:t>
                      </a:r>
                    </a:p>
                    <a:p>
                      <a:pPr algn="ctr"/>
                      <a:r>
                        <a:rPr lang="en-US" sz="1400" kern="1200" dirty="0">
                          <a:solidFill>
                            <a:schemeClr val="dk1"/>
                          </a:solidFill>
                          <a:effectLst/>
                          <a:latin typeface="Century Gothic" panose="020B0502020202020204" pitchFamily="34" charset="0"/>
                          <a:ea typeface="+mn-ea"/>
                          <a:cs typeface="+mn-cs"/>
                        </a:rPr>
                        <a:t>OR HARVEST</a:t>
                      </a:r>
                      <a:r>
                        <a:rPr lang="en-US" sz="1400"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38100" cap="flat" cmpd="sng" algn="ctr">
                      <a:solidFill>
                        <a:schemeClr val="tx2">
                          <a:lumMod val="40000"/>
                          <a:lumOff val="6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DE88">
                        <a:alpha val="84706"/>
                      </a:srgbClr>
                    </a:solidFill>
                  </a:tcPr>
                </a:tc>
                <a:extLst>
                  <a:ext uri="{0D108BD9-81ED-4DB2-BD59-A6C34878D82A}">
                    <a16:rowId xmlns:a16="http://schemas.microsoft.com/office/drawing/2014/main" val="2605803760"/>
                  </a:ext>
                </a:extLst>
              </a:tr>
              <a:tr h="1505942">
                <a:tc>
                  <a:txBody>
                    <a:bodyPr/>
                    <a:lstStyle/>
                    <a:p>
                      <a:pPr algn="l" fontAlgn="t"/>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182880" marR="6140" marT="6140" marB="0">
                    <a:lnL w="38100" cap="flat" cmpd="sng" algn="ctr">
                      <a:solidFill>
                        <a:schemeClr val="bg1">
                          <a:lumMod val="6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b="0" i="0" u="none" strike="noStrike" dirty="0">
                          <a:solidFill>
                            <a:srgbClr val="3D3D3D"/>
                          </a:solidFill>
                          <a:effectLst/>
                          <a:latin typeface="Century Gothic" panose="020B0502020202020204" pitchFamily="34" charset="0"/>
                        </a:rPr>
                        <a:t>LOW</a:t>
                      </a:r>
                    </a:p>
                  </a:txBody>
                  <a:tcPr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kern="1200" dirty="0">
                          <a:solidFill>
                            <a:schemeClr val="dk1"/>
                          </a:solidFill>
                          <a:effectLst/>
                          <a:latin typeface="Century Gothic" panose="020B0502020202020204" pitchFamily="34" charset="0"/>
                          <a:ea typeface="+mn-ea"/>
                          <a:cs typeface="+mn-cs"/>
                        </a:rPr>
                        <a:t>PROTECT POSITION</a:t>
                      </a:r>
                    </a:p>
                    <a:p>
                      <a:pPr algn="ctr"/>
                      <a:r>
                        <a:rPr lang="en-US" sz="1400" kern="1200" dirty="0">
                          <a:solidFill>
                            <a:schemeClr val="dk1"/>
                          </a:solidFill>
                          <a:effectLst/>
                          <a:latin typeface="Century Gothic" panose="020B0502020202020204" pitchFamily="34" charset="0"/>
                          <a:ea typeface="+mn-ea"/>
                          <a:cs typeface="+mn-cs"/>
                        </a:rPr>
                        <a:t>+ REFOCUS</a:t>
                      </a:r>
                      <a:r>
                        <a:rPr lang="en-US" sz="1400"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FEFB9">
                        <a:alpha val="85000"/>
                      </a:srgbClr>
                    </a:solidFill>
                  </a:tcPr>
                </a:tc>
                <a:tc>
                  <a:txBody>
                    <a:bodyPr/>
                    <a:lstStyle/>
                    <a:p>
                      <a:pPr marL="0" marR="0" algn="ctr">
                        <a:spcBef>
                          <a:spcPts val="0"/>
                        </a:spcBef>
                        <a:spcAft>
                          <a:spcPts val="0"/>
                        </a:spcAft>
                      </a:pPr>
                      <a:r>
                        <a:rPr lang="en-US" sz="14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MANAGE</a:t>
                      </a:r>
                      <a:endParaRPr lang="en-US" sz="14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4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FOR EARNINGS</a:t>
                      </a:r>
                      <a:endParaRPr lang="en-US" sz="14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9C053">
                        <a:alpha val="84706"/>
                      </a:srgbClr>
                    </a:solidFill>
                  </a:tcPr>
                </a:tc>
                <a:tc>
                  <a:txBody>
                    <a:bodyPr/>
                    <a:lstStyle/>
                    <a:p>
                      <a:pPr algn="ctr" fontAlgn="ctr"/>
                      <a:r>
                        <a:rPr lang="en-US" sz="1400" kern="1200" dirty="0">
                          <a:solidFill>
                            <a:schemeClr val="dk1"/>
                          </a:solidFill>
                          <a:effectLst/>
                          <a:latin typeface="Century Gothic" panose="020B0502020202020204" pitchFamily="34" charset="0"/>
                          <a:ea typeface="+mn-ea"/>
                          <a:cs typeface="+mn-cs"/>
                        </a:rPr>
                        <a:t>DIVEST</a:t>
                      </a:r>
                      <a:r>
                        <a:rPr lang="en-US" sz="1400"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38100" cap="flat" cmpd="sng" algn="ctr">
                      <a:solidFill>
                        <a:schemeClr val="tx2">
                          <a:lumMod val="40000"/>
                          <a:lumOff val="6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48D5A">
                        <a:alpha val="85000"/>
                      </a:srgbClr>
                    </a:solidFill>
                  </a:tcPr>
                </a:tc>
                <a:extLst>
                  <a:ext uri="{0D108BD9-81ED-4DB2-BD59-A6C34878D82A}">
                    <a16:rowId xmlns:a16="http://schemas.microsoft.com/office/drawing/2014/main" val="1615579536"/>
                  </a:ext>
                </a:extLst>
              </a:tr>
            </a:tbl>
          </a:graphicData>
        </a:graphic>
      </p:graphicFrame>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GE / McKINSEY BUSINESS ASSESSMENT ARRAY</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GE / McKINSEY BUSINESS ASSESSMENT ARRAY</a:t>
            </a:r>
            <a:endParaRPr lang="en-US" dirty="0">
              <a:solidFill>
                <a:schemeClr val="bg1"/>
              </a:solidFill>
              <a:latin typeface="Century Gothic" panose="020B0502020202020204" pitchFamily="34" charset="0"/>
              <a:ea typeface="Arial" charset="0"/>
              <a:cs typeface="Arial" charset="0"/>
            </a:endParaRPr>
          </a:p>
        </p:txBody>
      </p:sp>
      <p:graphicFrame>
        <p:nvGraphicFramePr>
          <p:cNvPr id="40" name="Table 39">
            <a:extLst>
              <a:ext uri="{FF2B5EF4-FFF2-40B4-BE49-F238E27FC236}">
                <a16:creationId xmlns:a16="http://schemas.microsoft.com/office/drawing/2014/main" id="{23F1A1F9-124C-174C-82A4-37A49247E99A}"/>
              </a:ext>
            </a:extLst>
          </p:cNvPr>
          <p:cNvGraphicFramePr>
            <a:graphicFrameLocks noGrp="1"/>
          </p:cNvGraphicFramePr>
          <p:nvPr>
            <p:extLst>
              <p:ext uri="{D42A27DB-BD31-4B8C-83A1-F6EECF244321}">
                <p14:modId xmlns:p14="http://schemas.microsoft.com/office/powerpoint/2010/main" val="1435652362"/>
              </p:ext>
            </p:extLst>
          </p:nvPr>
        </p:nvGraphicFramePr>
        <p:xfrm>
          <a:off x="409036" y="606225"/>
          <a:ext cx="11398586" cy="5429786"/>
        </p:xfrm>
        <a:graphic>
          <a:graphicData uri="http://schemas.openxmlformats.org/drawingml/2006/table">
            <a:tbl>
              <a:tblPr>
                <a:tableStyleId>{5C22544A-7EE6-4342-B048-85BDC9FD1C3A}</a:tableStyleId>
              </a:tblPr>
              <a:tblGrid>
                <a:gridCol w="2126900">
                  <a:extLst>
                    <a:ext uri="{9D8B030D-6E8A-4147-A177-3AD203B41FA5}">
                      <a16:colId xmlns:a16="http://schemas.microsoft.com/office/drawing/2014/main" val="3734755281"/>
                    </a:ext>
                  </a:extLst>
                </a:gridCol>
                <a:gridCol w="841248">
                  <a:extLst>
                    <a:ext uri="{9D8B030D-6E8A-4147-A177-3AD203B41FA5}">
                      <a16:colId xmlns:a16="http://schemas.microsoft.com/office/drawing/2014/main" val="364914193"/>
                    </a:ext>
                  </a:extLst>
                </a:gridCol>
                <a:gridCol w="2810146">
                  <a:extLst>
                    <a:ext uri="{9D8B030D-6E8A-4147-A177-3AD203B41FA5}">
                      <a16:colId xmlns:a16="http://schemas.microsoft.com/office/drawing/2014/main" val="2040887078"/>
                    </a:ext>
                  </a:extLst>
                </a:gridCol>
                <a:gridCol w="2810146">
                  <a:extLst>
                    <a:ext uri="{9D8B030D-6E8A-4147-A177-3AD203B41FA5}">
                      <a16:colId xmlns:a16="http://schemas.microsoft.com/office/drawing/2014/main" val="2668593686"/>
                    </a:ext>
                  </a:extLst>
                </a:gridCol>
                <a:gridCol w="2810146">
                  <a:extLst>
                    <a:ext uri="{9D8B030D-6E8A-4147-A177-3AD203B41FA5}">
                      <a16:colId xmlns:a16="http://schemas.microsoft.com/office/drawing/2014/main" val="1350120764"/>
                    </a:ext>
                  </a:extLst>
                </a:gridCol>
              </a:tblGrid>
              <a:tr h="447196">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3">
                  <a:txBody>
                    <a:bodyPr/>
                    <a:lstStyle/>
                    <a:p>
                      <a:pPr algn="l" fontAlgn="ctr"/>
                      <a:r>
                        <a:rPr lang="en-US" sz="1800" u="none" strike="noStrike" dirty="0">
                          <a:effectLst/>
                          <a:latin typeface="Century Gothic" panose="020B0502020202020204" pitchFamily="34" charset="0"/>
                        </a:rPr>
                        <a:t>BUSINESS UNIT STRENGTH</a:t>
                      </a:r>
                      <a:endParaRPr lang="en-US" sz="1800" b="0" i="0" u="none" strike="noStrike" dirty="0">
                        <a:solidFill>
                          <a:srgbClr val="595959"/>
                        </a:solidFill>
                        <a:effectLst/>
                        <a:latin typeface="Century Gothic" panose="020B0502020202020204" pitchFamily="34" charset="0"/>
                      </a:endParaRPr>
                    </a:p>
                  </a:txBody>
                  <a:tcPr marL="0" marR="6140" marT="6140" marB="0" anchor="ctr">
                    <a:lnL w="12700" cmpd="sng">
                      <a:noFill/>
                    </a:lnL>
                    <a:lnR w="12700" cmpd="sng">
                      <a:noFill/>
                    </a:lnR>
                    <a:lnT w="12700" cmpd="sng">
                      <a:noFill/>
                    </a:lnT>
                    <a:lnB w="38100" cap="flat" cmpd="sng" algn="ctr">
                      <a:solidFill>
                        <a:schemeClr val="tx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pPr algn="l" fontAlgn="ctr"/>
                      <a:endParaRPr lang="en-US" sz="12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38100" cap="flat" cmpd="sng" algn="ctr">
                      <a:solidFill>
                        <a:schemeClr val="tx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08709995"/>
                  </a:ext>
                </a:extLst>
              </a:tr>
              <a:tr h="367184">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6140"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u="none" strike="noStrike" dirty="0">
                          <a:effectLst/>
                          <a:latin typeface="Century Gothic" panose="020B0502020202020204" pitchFamily="34" charset="0"/>
                        </a:rPr>
                        <a:t>HIGH</a:t>
                      </a:r>
                      <a:endParaRPr lang="en-US" sz="1200" b="0" i="0" u="none" strike="noStrike" dirty="0">
                        <a:solidFill>
                          <a:srgbClr val="000000"/>
                        </a:solidFill>
                        <a:effectLst/>
                        <a:latin typeface="Century Gothic" panose="020B0502020202020204" pitchFamily="34" charset="0"/>
                      </a:endParaRPr>
                    </a:p>
                  </a:txBody>
                  <a:tcPr marT="61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38100" cap="flat" cmpd="sng" algn="ctr">
                      <a:solidFill>
                        <a:schemeClr val="tx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algn="l" fontAlgn="ctr"/>
                      <a:r>
                        <a:rPr lang="en-US" sz="1200" u="none" strike="noStrike" dirty="0">
                          <a:effectLst/>
                          <a:latin typeface="Century Gothic" panose="020B0502020202020204" pitchFamily="34" charset="0"/>
                        </a:rPr>
                        <a:t>MEDIUM</a:t>
                      </a:r>
                      <a:endParaRPr lang="en-US" sz="1200" b="0" i="0" u="none" strike="noStrike" dirty="0">
                        <a:solidFill>
                          <a:srgbClr val="000000"/>
                        </a:solidFill>
                        <a:effectLst/>
                        <a:latin typeface="Century Gothic" panose="020B0502020202020204" pitchFamily="34" charset="0"/>
                      </a:endParaRPr>
                    </a:p>
                  </a:txBody>
                  <a:tcPr marT="614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38100" cap="flat" cmpd="sng" algn="ctr">
                      <a:solidFill>
                        <a:schemeClr val="tx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FEFB9"/>
                    </a:solidFill>
                  </a:tcPr>
                </a:tc>
                <a:tc>
                  <a:txBody>
                    <a:bodyPr/>
                    <a:lstStyle/>
                    <a:p>
                      <a:pPr algn="l" fontAlgn="ctr"/>
                      <a:r>
                        <a:rPr lang="en-US" sz="1200" u="none" strike="noStrike" dirty="0">
                          <a:effectLst/>
                          <a:latin typeface="Century Gothic" panose="020B0502020202020204" pitchFamily="34" charset="0"/>
                        </a:rPr>
                        <a:t>LOW</a:t>
                      </a:r>
                      <a:endParaRPr lang="en-US" sz="1200" b="0" i="0" u="none" strike="noStrike" dirty="0">
                        <a:solidFill>
                          <a:srgbClr val="000000"/>
                        </a:solidFill>
                        <a:effectLst/>
                        <a:latin typeface="Century Gothic" panose="020B0502020202020204" pitchFamily="34" charset="0"/>
                      </a:endParaRPr>
                    </a:p>
                  </a:txBody>
                  <a:tcPr marT="6140" marB="0" anchor="ctr">
                    <a:lnL w="6350" cap="flat" cmpd="sng" algn="ctr">
                      <a:solidFill>
                        <a:schemeClr val="bg1">
                          <a:lumMod val="50000"/>
                        </a:schemeClr>
                      </a:solidFill>
                      <a:prstDash val="solid"/>
                      <a:round/>
                      <a:headEnd type="none" w="med" len="med"/>
                      <a:tailEnd type="none" w="med" len="med"/>
                    </a:lnL>
                    <a:lnR w="38100" cap="flat" cmpd="sng" algn="ctr">
                      <a:solidFill>
                        <a:schemeClr val="tx2">
                          <a:lumMod val="40000"/>
                          <a:lumOff val="60000"/>
                        </a:schemeClr>
                      </a:solidFill>
                      <a:prstDash val="solid"/>
                      <a:round/>
                      <a:headEnd type="none" w="med" len="med"/>
                      <a:tailEnd type="none" w="med" len="med"/>
                    </a:lnR>
                    <a:lnT w="38100" cap="flat" cmpd="sng" algn="ctr">
                      <a:solidFill>
                        <a:schemeClr val="tx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48D5A"/>
                    </a:solidFill>
                  </a:tcPr>
                </a:tc>
                <a:extLst>
                  <a:ext uri="{0D108BD9-81ED-4DB2-BD59-A6C34878D82A}">
                    <a16:rowId xmlns:a16="http://schemas.microsoft.com/office/drawing/2014/main" val="39003204"/>
                  </a:ext>
                </a:extLst>
              </a:tr>
              <a:tr h="0">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595959"/>
                        </a:solidFill>
                        <a:effectLst/>
                        <a:latin typeface="Century Gothic" panose="020B0502020202020204" pitchFamily="34" charset="0"/>
                      </a:endParaRPr>
                    </a:p>
                  </a:txBody>
                  <a:tcPr marL="6140" marR="6140" marT="6140" marB="0" anchor="ctr">
                    <a:lnL w="12700" cmpd="sng">
                      <a:noFill/>
                    </a:lnL>
                    <a:lnR w="12700" cmpd="sng">
                      <a:noFill/>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9902712"/>
                  </a:ext>
                </a:extLst>
              </a:tr>
              <a:tr h="1505942">
                <a:tc>
                  <a:txBody>
                    <a:bodyPr/>
                    <a:lstStyle/>
                    <a:p>
                      <a:pPr algn="l" fontAlgn="t"/>
                      <a:r>
                        <a:rPr lang="en-US" sz="1800" u="none" strike="noStrike" dirty="0">
                          <a:solidFill>
                            <a:schemeClr val="tx1"/>
                          </a:solidFill>
                          <a:effectLst/>
                          <a:latin typeface="Century Gothic" panose="020B0502020202020204" pitchFamily="34" charset="0"/>
                        </a:rPr>
                        <a:t>MARKET </a:t>
                      </a:r>
                    </a:p>
                    <a:p>
                      <a:pPr algn="l" fontAlgn="t"/>
                      <a:r>
                        <a:rPr lang="en-US" sz="1800" u="none" strike="noStrike" dirty="0">
                          <a:solidFill>
                            <a:schemeClr val="tx1"/>
                          </a:solidFill>
                          <a:effectLst/>
                          <a:latin typeface="Century Gothic" panose="020B0502020202020204" pitchFamily="34" charset="0"/>
                        </a:rPr>
                        <a:t>ATTRACTIVENESS</a:t>
                      </a:r>
                      <a:endParaRPr lang="en-US" sz="1800" b="0" i="0" u="none" strike="noStrike" dirty="0">
                        <a:solidFill>
                          <a:schemeClr val="tx1"/>
                        </a:solidFill>
                        <a:effectLst/>
                        <a:latin typeface="Century Gothic" panose="020B0502020202020204" pitchFamily="34" charset="0"/>
                      </a:endParaRPr>
                    </a:p>
                  </a:txBody>
                  <a:tcPr marL="182880" marR="6140" marT="6140" marB="0">
                    <a:lnL w="38100" cap="flat" cmpd="sng" algn="ctr">
                      <a:solidFill>
                        <a:schemeClr val="bg1">
                          <a:lumMod val="6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b="0" i="0" u="none" strike="noStrike" dirty="0">
                          <a:solidFill>
                            <a:srgbClr val="000000"/>
                          </a:solidFill>
                          <a:effectLst/>
                          <a:latin typeface="Century Gothic" panose="020B0502020202020204" pitchFamily="34" charset="0"/>
                        </a:rPr>
                        <a:t>HIGH</a:t>
                      </a:r>
                    </a:p>
                  </a:txBody>
                  <a:tcPr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4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alpha val="85000"/>
                      </a:schemeClr>
                    </a:solidFill>
                  </a:tcPr>
                </a:tc>
                <a:tc>
                  <a:txBody>
                    <a:bodyPr/>
                    <a:lstStyle/>
                    <a:p>
                      <a:pPr marL="0" marR="0" algn="ctr">
                        <a:spcBef>
                          <a:spcPts val="0"/>
                        </a:spcBef>
                        <a:spcAft>
                          <a:spcPts val="0"/>
                        </a:spcAft>
                      </a:pPr>
                      <a:endParaRPr lang="en-US" sz="14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EAEEF3">
                        <a:alpha val="84706"/>
                      </a:srgbClr>
                    </a:solidFill>
                  </a:tcPr>
                </a:tc>
                <a:tc>
                  <a:txBody>
                    <a:bodyPr/>
                    <a:lstStyle/>
                    <a:p>
                      <a:pPr algn="ctr"/>
                      <a:endParaRPr lang="en-US" sz="14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38100" cap="flat" cmpd="sng" algn="ctr">
                      <a:solidFill>
                        <a:schemeClr val="tx2">
                          <a:lumMod val="40000"/>
                          <a:lumOff val="6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EFB9">
                        <a:alpha val="85000"/>
                      </a:srgbClr>
                    </a:solidFill>
                  </a:tcPr>
                </a:tc>
                <a:extLst>
                  <a:ext uri="{0D108BD9-81ED-4DB2-BD59-A6C34878D82A}">
                    <a16:rowId xmlns:a16="http://schemas.microsoft.com/office/drawing/2014/main" val="39461282"/>
                  </a:ext>
                </a:extLst>
              </a:tr>
              <a:tr h="1505942">
                <a:tc>
                  <a:txBody>
                    <a:bodyPr/>
                    <a:lstStyle/>
                    <a:p>
                      <a:pPr algn="l" fontAlgn="t"/>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182880" marR="6140" marT="6140" marB="0">
                    <a:lnL w="38100" cap="flat" cmpd="sng" algn="ctr">
                      <a:solidFill>
                        <a:schemeClr val="bg1">
                          <a:lumMod val="6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b="0" i="0" u="none" strike="noStrike" dirty="0">
                          <a:solidFill>
                            <a:srgbClr val="0F0F0F"/>
                          </a:solidFill>
                          <a:effectLst/>
                          <a:latin typeface="Century Gothic" panose="020B0502020202020204" pitchFamily="34" charset="0"/>
                        </a:rPr>
                        <a:t>MEDIUM</a:t>
                      </a:r>
                    </a:p>
                  </a:txBody>
                  <a:tcPr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14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7F9FB">
                        <a:alpha val="84706"/>
                      </a:srgbClr>
                    </a:solidFill>
                  </a:tcPr>
                </a:tc>
                <a:tc>
                  <a:txBody>
                    <a:bodyPr/>
                    <a:lstStyle/>
                    <a:p>
                      <a:pPr marL="0" marR="0" algn="ctr">
                        <a:spcBef>
                          <a:spcPts val="0"/>
                        </a:spcBef>
                        <a:spcAft>
                          <a:spcPts val="0"/>
                        </a:spcAft>
                      </a:pPr>
                      <a:endParaRPr lang="en-US" sz="14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EFB9">
                        <a:alpha val="85000"/>
                      </a:srgbClr>
                    </a:solidFill>
                  </a:tcPr>
                </a:tc>
                <a:tc>
                  <a:txBody>
                    <a:bodyPr/>
                    <a:lstStyle/>
                    <a:p>
                      <a:pPr algn="ctr"/>
                      <a:endParaRPr lang="en-US" sz="14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38100" cap="flat" cmpd="sng" algn="ctr">
                      <a:solidFill>
                        <a:schemeClr val="tx2">
                          <a:lumMod val="40000"/>
                          <a:lumOff val="6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DE88">
                        <a:alpha val="84706"/>
                      </a:srgbClr>
                    </a:solidFill>
                  </a:tcPr>
                </a:tc>
                <a:extLst>
                  <a:ext uri="{0D108BD9-81ED-4DB2-BD59-A6C34878D82A}">
                    <a16:rowId xmlns:a16="http://schemas.microsoft.com/office/drawing/2014/main" val="2605803760"/>
                  </a:ext>
                </a:extLst>
              </a:tr>
              <a:tr h="1505942">
                <a:tc>
                  <a:txBody>
                    <a:bodyPr/>
                    <a:lstStyle/>
                    <a:p>
                      <a:pPr algn="l" fontAlgn="t"/>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182880" marR="6140" marT="6140" marB="0">
                    <a:lnL w="38100" cap="flat" cmpd="sng" algn="ctr">
                      <a:solidFill>
                        <a:schemeClr val="bg1">
                          <a:lumMod val="65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en-US" sz="1200" b="0" i="0" u="none" strike="noStrike" dirty="0">
                          <a:solidFill>
                            <a:srgbClr val="3D3D3D"/>
                          </a:solidFill>
                          <a:effectLst/>
                          <a:latin typeface="Century Gothic" panose="020B0502020202020204" pitchFamily="34" charset="0"/>
                        </a:rPr>
                        <a:t>LOW</a:t>
                      </a:r>
                    </a:p>
                  </a:txBody>
                  <a:tcPr marR="6140" marT="6140" marB="0" anchor="ctr">
                    <a:lnL w="12700" cmpd="sng">
                      <a:noFill/>
                    </a:lnL>
                    <a:lnR w="635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4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FEFB9">
                        <a:alpha val="85000"/>
                      </a:srgbClr>
                    </a:solidFill>
                  </a:tcPr>
                </a:tc>
                <a:tc>
                  <a:txBody>
                    <a:bodyPr/>
                    <a:lstStyle/>
                    <a:p>
                      <a:pPr marL="0" marR="0" algn="ctr">
                        <a:spcBef>
                          <a:spcPts val="0"/>
                        </a:spcBef>
                        <a:spcAft>
                          <a:spcPts val="0"/>
                        </a:spcAft>
                      </a:pPr>
                      <a:endParaRPr lang="en-US" sz="14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9C053">
                        <a:alpha val="84706"/>
                      </a:srgbClr>
                    </a:solidFill>
                  </a:tcPr>
                </a:tc>
                <a:tc>
                  <a:txBody>
                    <a:bodyPr/>
                    <a:lstStyle/>
                    <a:p>
                      <a:pPr algn="ctr" fontAlgn="ctr"/>
                      <a:endParaRPr lang="en-US" sz="1400" b="0" i="0" u="none" strike="noStrike" dirty="0">
                        <a:solidFill>
                          <a:srgbClr val="000000"/>
                        </a:solidFill>
                        <a:effectLst/>
                        <a:latin typeface="Century Gothic" panose="020B0502020202020204" pitchFamily="34" charset="0"/>
                      </a:endParaRPr>
                    </a:p>
                  </a:txBody>
                  <a:tcPr marL="6140" marR="6140" marT="6140" marB="0" anchor="ctr">
                    <a:lnL w="6350" cap="flat" cmpd="sng" algn="ctr">
                      <a:solidFill>
                        <a:schemeClr val="bg1">
                          <a:lumMod val="50000"/>
                        </a:schemeClr>
                      </a:solidFill>
                      <a:prstDash val="solid"/>
                      <a:round/>
                      <a:headEnd type="none" w="med" len="med"/>
                      <a:tailEnd type="none" w="med" len="med"/>
                    </a:lnL>
                    <a:lnR w="38100" cap="flat" cmpd="sng" algn="ctr">
                      <a:solidFill>
                        <a:schemeClr val="tx2">
                          <a:lumMod val="40000"/>
                          <a:lumOff val="6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48D5A">
                        <a:alpha val="85000"/>
                      </a:srgbClr>
                    </a:solidFill>
                  </a:tcPr>
                </a:tc>
                <a:extLst>
                  <a:ext uri="{0D108BD9-81ED-4DB2-BD59-A6C34878D82A}">
                    <a16:rowId xmlns:a16="http://schemas.microsoft.com/office/drawing/2014/main" val="1615579536"/>
                  </a:ext>
                </a:extLst>
              </a:tr>
            </a:tbl>
          </a:graphicData>
        </a:graphic>
      </p:graphicFrame>
    </p:spTree>
    <p:extLst>
      <p:ext uri="{BB962C8B-B14F-4D97-AF65-F5344CB8AC3E}">
        <p14:creationId xmlns:p14="http://schemas.microsoft.com/office/powerpoint/2010/main" val="2445383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GE-McKinsey-Business-Assessment-Array_PowerPoint" id="{1001BB7F-D3F2-2848-A1FC-4A3140FB2E06}" vid="{48CCB844-6FF2-6F4D-B857-A6BA57DE45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IC-GE-McKinsey-Business-Assessment-Array_PowerPoint</Template>
  <TotalTime>0</TotalTime>
  <Words>184</Words>
  <Application>Microsoft Office PowerPoint</Application>
  <PresentationFormat>Широкоэкранный</PresentationFormat>
  <Paragraphs>66</Paragraphs>
  <Slides>3</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vt:i4>
      </vt:variant>
    </vt:vector>
  </HeadingPairs>
  <TitlesOfParts>
    <vt:vector size="8"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cp:lastPrinted>2020-08-31T22:23:58Z</cp:lastPrinted>
  <dcterms:created xsi:type="dcterms:W3CDTF">2020-10-23T16:47:43Z</dcterms:created>
  <dcterms:modified xsi:type="dcterms:W3CDTF">2020-10-23T16:48:35Z</dcterms:modified>
</cp:coreProperties>
</file>