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49" r:id="rId3"/>
    <p:sldId id="316" r:id="rId4"/>
    <p:sldId id="352"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F9FB"/>
    <a:srgbClr val="FCF1C3"/>
    <a:srgbClr val="FCF8E4"/>
    <a:srgbClr val="FFF1E3"/>
    <a:srgbClr val="F5E2C0"/>
    <a:srgbClr val="EDEFCB"/>
    <a:srgbClr val="E2EFCD"/>
    <a:srgbClr val="EAEEF3"/>
    <a:srgbClr val="E5E5E5"/>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86447"/>
  </p:normalViewPr>
  <p:slideViewPr>
    <p:cSldViewPr snapToGrid="0" snapToObjects="1">
      <p:cViewPr varScale="1">
        <p:scale>
          <a:sx n="162" d="100"/>
          <a:sy n="162" d="100"/>
        </p:scale>
        <p:origin x="76" y="96"/>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2/26/2021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2/26/2021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2/26/2021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2/26/2021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2/26/2021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2/26/2021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bit.ly/3aVP0zh"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577470" y="222631"/>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8277023"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NONPROFIT MARKETING COMMUNICATIONS PLAN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MARKETING COMMUNICATIONS PLAN</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164748"/>
            <a:ext cx="11221474" cy="769441"/>
          </a:xfrm>
          <a:prstGeom prst="rect">
            <a:avLst/>
          </a:prstGeom>
          <a:noFill/>
        </p:spPr>
        <p:txBody>
          <a:bodyPr wrap="square" rtlCol="0">
            <a:spAutoFit/>
          </a:bodyPr>
          <a:lstStyle/>
          <a:p>
            <a:r>
              <a:rPr lang="en-US" sz="4400" dirty="0">
                <a:latin typeface="Century Gothic" panose="020B0502020202020204" pitchFamily="34" charset="0"/>
              </a:rPr>
              <a:t>MARKETING COMMUNICATIONS PLAN</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347150"/>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ORGANIZATION NAME</a:t>
            </a:r>
          </a:p>
          <a:p>
            <a:r>
              <a:rPr lang="en-US" sz="2000" dirty="0">
                <a:solidFill>
                  <a:schemeClr val="tx2"/>
                </a:solidFill>
                <a:latin typeface="Century Gothic" panose="020B0502020202020204" pitchFamily="34" charset="0"/>
              </a:rPr>
              <a:t> </a:t>
            </a:r>
          </a:p>
          <a:p>
            <a:r>
              <a:rPr lang="en-US"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a:p>
            <a:r>
              <a:rPr lang="en-US" sz="1400" dirty="0">
                <a:solidFill>
                  <a:schemeClr val="bg1">
                    <a:lumMod val="50000"/>
                  </a:schemeClr>
                </a:solidFill>
                <a:latin typeface="Century Gothic" panose="020B0502020202020204" pitchFamily="34" charset="0"/>
              </a:rPr>
              <a:t>Address</a:t>
            </a:r>
          </a:p>
          <a:p>
            <a:r>
              <a:rPr lang="en-US" sz="1400" dirty="0">
                <a:solidFill>
                  <a:schemeClr val="bg1">
                    <a:lumMod val="50000"/>
                  </a:schemeClr>
                </a:solidFill>
                <a:latin typeface="Century Gothic" panose="020B0502020202020204" pitchFamily="34" charset="0"/>
              </a:rPr>
              <a:t>Contact Phone</a:t>
            </a:r>
          </a:p>
          <a:p>
            <a:r>
              <a:rPr lang="en-US" sz="1400" dirty="0">
                <a:solidFill>
                  <a:schemeClr val="bg1">
                    <a:lumMod val="50000"/>
                  </a:schemeClr>
                </a:solidFill>
                <a:latin typeface="Century Gothic" panose="020B0502020202020204" pitchFamily="34" charset="0"/>
              </a:rPr>
              <a:t>Web Address</a:t>
            </a:r>
          </a:p>
          <a:p>
            <a:r>
              <a:rPr lang="en-US" sz="1400" dirty="0">
                <a:solidFill>
                  <a:schemeClr val="bg1">
                    <a:lumMod val="50000"/>
                  </a:schemeClr>
                </a:solidFill>
                <a:latin typeface="Century Gothic" panose="020B0502020202020204" pitchFamily="34" charset="0"/>
              </a:rPr>
              <a:t>Email Address</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sp>
        <p:nvSpPr>
          <p:cNvPr id="98" name="TextBox 97">
            <a:extLst>
              <a:ext uri="{FF2B5EF4-FFF2-40B4-BE49-F238E27FC236}">
                <a16:creationId xmlns:a16="http://schemas.microsoft.com/office/drawing/2014/main" id="{CE54CD1D-7C87-854A-A663-C5B43BFBDEB4}"/>
              </a:ext>
            </a:extLst>
          </p:cNvPr>
          <p:cNvSpPr txBox="1"/>
          <p:nvPr/>
        </p:nvSpPr>
        <p:spPr>
          <a:xfrm>
            <a:off x="8019841" y="2178961"/>
            <a:ext cx="3172076" cy="3172076"/>
          </a:xfrm>
          <a:prstGeom prst="ellipse">
            <a:avLst/>
          </a:prstGeom>
          <a:solidFill>
            <a:schemeClr val="bg1">
              <a:alpha val="81000"/>
            </a:schemeClr>
          </a:solidFill>
          <a:ln w="22225">
            <a:solidFill>
              <a:schemeClr val="bg1"/>
            </a:solidFill>
          </a:ln>
        </p:spPr>
        <p:txBody>
          <a:bodyPr wrap="none" lIns="0" tIns="0" rIns="0" bIns="0" rtlCol="0" anchor="ctr">
            <a:noAutofit/>
          </a:bodyPr>
          <a:lstStyle/>
          <a:p>
            <a:pPr algn="ctr"/>
            <a:r>
              <a:rPr lang="en-US" sz="6600" dirty="0">
                <a:ln w="31750">
                  <a:noFill/>
                </a:ln>
                <a:solidFill>
                  <a:schemeClr val="tx1">
                    <a:lumMod val="50000"/>
                    <a:lumOff val="50000"/>
                  </a:schemeClr>
                </a:solidFill>
                <a:latin typeface="Century Gothic" panose="020B0502020202020204" pitchFamily="34" charset="0"/>
              </a:rPr>
              <a:t>YOUR</a:t>
            </a:r>
          </a:p>
          <a:p>
            <a:pPr algn="ctr"/>
            <a:r>
              <a:rPr lang="en-US" sz="6600" dirty="0">
                <a:ln w="31750">
                  <a:noFill/>
                </a:ln>
                <a:solidFill>
                  <a:schemeClr val="tx1">
                    <a:lumMod val="50000"/>
                    <a:lumOff val="50000"/>
                  </a:schemeClr>
                </a:solidFill>
                <a:latin typeface="Century Gothic" panose="020B0502020202020204" pitchFamily="34" charset="0"/>
              </a:rPr>
              <a:t>LOGO</a:t>
            </a:r>
            <a:endParaRPr lang="en-US" sz="8000" dirty="0">
              <a:ln w="31750">
                <a:noFill/>
              </a:ln>
              <a:solidFill>
                <a:schemeClr val="tx1">
                  <a:lumMod val="50000"/>
                  <a:lumOff val="50000"/>
                </a:schemeClr>
              </a:solidFill>
              <a:latin typeface="Century Gothic" panose="020B0502020202020204" pitchFamily="34" charset="0"/>
            </a:endParaRPr>
          </a:p>
        </p:txBody>
      </p: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2188275658"/>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6EBEE7F-EEC9-4E47-942D-C7FEC5B6D5E3}"/>
              </a:ext>
            </a:extLst>
          </p:cNvPr>
          <p:cNvGraphicFramePr>
            <a:graphicFrameLocks noGrp="1"/>
          </p:cNvGraphicFramePr>
          <p:nvPr>
            <p:extLst>
              <p:ext uri="{D42A27DB-BD31-4B8C-83A1-F6EECF244321}">
                <p14:modId xmlns:p14="http://schemas.microsoft.com/office/powerpoint/2010/main" val="1127832455"/>
              </p:ext>
            </p:extLst>
          </p:nvPr>
        </p:nvGraphicFramePr>
        <p:xfrm>
          <a:off x="312737" y="1863969"/>
          <a:ext cx="11492580" cy="4346367"/>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1058863">
                  <a:extLst>
                    <a:ext uri="{9D8B030D-6E8A-4147-A177-3AD203B41FA5}">
                      <a16:colId xmlns:a16="http://schemas.microsoft.com/office/drawing/2014/main" val="503210791"/>
                    </a:ext>
                  </a:extLst>
                </a:gridCol>
                <a:gridCol w="1490531">
                  <a:extLst>
                    <a:ext uri="{9D8B030D-6E8A-4147-A177-3AD203B41FA5}">
                      <a16:colId xmlns:a16="http://schemas.microsoft.com/office/drawing/2014/main" val="2502708123"/>
                    </a:ext>
                  </a:extLst>
                </a:gridCol>
                <a:gridCol w="1490531">
                  <a:extLst>
                    <a:ext uri="{9D8B030D-6E8A-4147-A177-3AD203B41FA5}">
                      <a16:colId xmlns:a16="http://schemas.microsoft.com/office/drawing/2014/main" val="1710817183"/>
                    </a:ext>
                  </a:extLst>
                </a:gridCol>
                <a:gridCol w="1490531">
                  <a:extLst>
                    <a:ext uri="{9D8B030D-6E8A-4147-A177-3AD203B41FA5}">
                      <a16:colId xmlns:a16="http://schemas.microsoft.com/office/drawing/2014/main" val="1604914587"/>
                    </a:ext>
                  </a:extLst>
                </a:gridCol>
                <a:gridCol w="1490531">
                  <a:extLst>
                    <a:ext uri="{9D8B030D-6E8A-4147-A177-3AD203B41FA5}">
                      <a16:colId xmlns:a16="http://schemas.microsoft.com/office/drawing/2014/main" val="2758091971"/>
                    </a:ext>
                  </a:extLst>
                </a:gridCol>
                <a:gridCol w="1490531">
                  <a:extLst>
                    <a:ext uri="{9D8B030D-6E8A-4147-A177-3AD203B41FA5}">
                      <a16:colId xmlns:a16="http://schemas.microsoft.com/office/drawing/2014/main" val="1726921897"/>
                    </a:ext>
                  </a:extLst>
                </a:gridCol>
                <a:gridCol w="1490531">
                  <a:extLst>
                    <a:ext uri="{9D8B030D-6E8A-4147-A177-3AD203B41FA5}">
                      <a16:colId xmlns:a16="http://schemas.microsoft.com/office/drawing/2014/main" val="2027885230"/>
                    </a:ext>
                  </a:extLst>
                </a:gridCol>
                <a:gridCol w="1490531">
                  <a:extLst>
                    <a:ext uri="{9D8B030D-6E8A-4147-A177-3AD203B41FA5}">
                      <a16:colId xmlns:a16="http://schemas.microsoft.com/office/drawing/2014/main" val="3692474588"/>
                    </a:ext>
                  </a:extLst>
                </a:gridCol>
              </a:tblGrid>
              <a:tr h="302456">
                <a:tc rowSpan="2">
                  <a:txBody>
                    <a:bodyPr/>
                    <a:lstStyle/>
                    <a:p>
                      <a:pPr algn="l" rtl="0" fontAlgn="ctr"/>
                      <a:r>
                        <a:rPr lang="en-US" sz="1400" b="0" i="0" u="none" strike="noStrike" dirty="0">
                          <a:solidFill>
                            <a:srgbClr val="000000"/>
                          </a:solidFill>
                          <a:effectLst/>
                          <a:latin typeface="Century Gothic" panose="020B0502020202020204" pitchFamily="34" charset="0"/>
                        </a:rPr>
                        <a:t>TARGET AUDIENCE</a:t>
                      </a:r>
                    </a:p>
                  </a:txBody>
                  <a:tcPr marL="57591" marR="0" marT="0" marB="0" anchor="ctr">
                    <a:lnL w="635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fontAlgn="ctr"/>
                      <a:r>
                        <a:rPr lang="en-US" sz="1400" b="0" i="0" u="none" strike="noStrike" dirty="0">
                          <a:solidFill>
                            <a:schemeClr val="tx1"/>
                          </a:solidFill>
                          <a:effectLst/>
                          <a:latin typeface="Century Gothic" panose="020B0502020202020204" pitchFamily="34" charset="0"/>
                        </a:rPr>
                        <a:t>MEDIUM</a:t>
                      </a:r>
                    </a:p>
                  </a:txBody>
                  <a:tcPr marR="0" marT="0" marB="0" anchor="ctr">
                    <a:lnL w="19050" cap="flat" cmpd="sng" algn="ctr">
                      <a:solidFill>
                        <a:schemeClr val="bg1">
                          <a:lumMod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5904566"/>
                  </a:ext>
                </a:extLst>
              </a:tr>
              <a:tr h="310719">
                <a:tc vMerge="1">
                  <a:txBody>
                    <a:bodyPr/>
                    <a:lstStyle/>
                    <a:p>
                      <a:pPr algn="l" rtl="0" fontAlgn="ctr"/>
                      <a:r>
                        <a:rPr lang="en-US" sz="1600" b="0" i="0" u="none" strike="noStrike" dirty="0">
                          <a:solidFill>
                            <a:srgbClr val="000000"/>
                          </a:solidFill>
                          <a:effectLst/>
                          <a:latin typeface="Century Gothic" panose="020B0502020202020204" pitchFamily="34" charset="0"/>
                        </a:rPr>
                        <a:t>TARGET AUDIENCE</a:t>
                      </a: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b="0" i="0" u="none" strike="noStrike" dirty="0">
                          <a:solidFill>
                            <a:schemeClr val="tx1"/>
                          </a:solidFill>
                          <a:effectLst/>
                          <a:latin typeface="Century Gothic" panose="020B0502020202020204" pitchFamily="34" charset="0"/>
                        </a:rPr>
                        <a:t>EMAIL</a:t>
                      </a:r>
                    </a:p>
                  </a:txBody>
                  <a:tcPr marL="0"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200" b="0" i="0" u="none" strike="noStrike" dirty="0">
                          <a:solidFill>
                            <a:schemeClr val="tx1"/>
                          </a:solidFill>
                          <a:effectLst/>
                          <a:latin typeface="Century Gothic" panose="020B0502020202020204" pitchFamily="34" charset="0"/>
                        </a:rPr>
                        <a:t>WEBSITE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200" b="0" i="0" u="none" strike="noStrike" dirty="0">
                          <a:solidFill>
                            <a:schemeClr val="tx1"/>
                          </a:solidFill>
                          <a:effectLst/>
                          <a:latin typeface="Century Gothic" panose="020B0502020202020204" pitchFamily="34" charset="0"/>
                        </a:rPr>
                        <a:t>SOCIAL MEDIA</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200" b="0" i="0" u="none" strike="noStrike" dirty="0">
                          <a:solidFill>
                            <a:schemeClr val="tx1"/>
                          </a:solidFill>
                          <a:effectLst/>
                          <a:latin typeface="Century Gothic" panose="020B0502020202020204" pitchFamily="34" charset="0"/>
                        </a:rPr>
                        <a:t>ADVERTISING</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2EFCD"/>
                    </a:solidFill>
                  </a:tcPr>
                </a:tc>
                <a:tc>
                  <a:txBody>
                    <a:bodyPr/>
                    <a:lstStyle/>
                    <a:p>
                      <a:pPr algn="ctr" fontAlgn="ctr"/>
                      <a:r>
                        <a:rPr lang="en-US" sz="1200" b="0" i="0" u="none" strike="noStrike" dirty="0">
                          <a:solidFill>
                            <a:schemeClr val="tx1"/>
                          </a:solidFill>
                          <a:effectLst/>
                          <a:latin typeface="Century Gothic" panose="020B0502020202020204" pitchFamily="34" charset="0"/>
                        </a:rPr>
                        <a:t>PUBLIC RELATIONS</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DEFCB"/>
                    </a:solidFill>
                  </a:tcPr>
                </a:tc>
                <a:tc>
                  <a:txBody>
                    <a:bodyPr/>
                    <a:lstStyle/>
                    <a:p>
                      <a:pPr algn="ctr" fontAlgn="ctr"/>
                      <a:r>
                        <a:rPr lang="en-US" sz="1200" b="0" i="0" u="none" strike="noStrike" dirty="0">
                          <a:solidFill>
                            <a:schemeClr val="tx1"/>
                          </a:solidFill>
                          <a:effectLst/>
                          <a:latin typeface="Century Gothic" panose="020B0502020202020204" pitchFamily="34" charset="0"/>
                        </a:rPr>
                        <a:t>OTHER MEDIA</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CF1C3"/>
                    </a:solidFill>
                  </a:tcPr>
                </a:tc>
                <a:tc>
                  <a:txBody>
                    <a:bodyPr/>
                    <a:lstStyle/>
                    <a:p>
                      <a:pPr algn="ctr" fontAlgn="ctr"/>
                      <a:r>
                        <a:rPr lang="en-US" sz="1200" b="0" i="0" u="none" strike="noStrike" dirty="0">
                          <a:solidFill>
                            <a:schemeClr val="tx1"/>
                          </a:solidFill>
                          <a:effectLst/>
                          <a:latin typeface="Century Gothic" panose="020B0502020202020204" pitchFamily="34" charset="0"/>
                        </a:rPr>
                        <a:t>EVENTS</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CF8E4"/>
                    </a:solidFill>
                  </a:tcPr>
                </a:tc>
                <a:extLst>
                  <a:ext uri="{0D108BD9-81ED-4DB2-BD59-A6C34878D82A}">
                    <a16:rowId xmlns:a16="http://schemas.microsoft.com/office/drawing/2014/main" val="1116126271"/>
                  </a:ext>
                </a:extLst>
              </a:tr>
              <a:tr h="933298">
                <a:tc>
                  <a:txBody>
                    <a:bodyPr/>
                    <a:lstStyle/>
                    <a:p>
                      <a:pPr algn="l" fontAlgn="ctr"/>
                      <a:r>
                        <a:rPr lang="en-US" sz="1200" b="0" i="0" u="none" strike="noStrike" dirty="0">
                          <a:solidFill>
                            <a:srgbClr val="000000"/>
                          </a:solidFill>
                          <a:effectLst/>
                          <a:latin typeface="Century Gothic" panose="020B0502020202020204" pitchFamily="34" charset="0"/>
                        </a:rPr>
                        <a:t>DONORS</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en-US" sz="1000" b="0" i="0" u="none" strike="noStrike" dirty="0">
                          <a:solidFill>
                            <a:schemeClr val="tx1"/>
                          </a:solidFill>
                          <a:effectLst/>
                          <a:latin typeface="Century Gothic" panose="020B0502020202020204" pitchFamily="34" charset="0"/>
                        </a:rPr>
                        <a:t>    </a:t>
                      </a: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4349300"/>
                  </a:ext>
                </a:extLst>
              </a:tr>
              <a:tr h="933298">
                <a:tc>
                  <a:txBody>
                    <a:bodyPr/>
                    <a:lstStyle/>
                    <a:p>
                      <a:pPr algn="l" rtl="0" fontAlgn="ctr"/>
                      <a:r>
                        <a:rPr lang="en-US" sz="1200" b="0" i="0" u="none" strike="noStrike" dirty="0">
                          <a:solidFill>
                            <a:srgbClr val="000000"/>
                          </a:solidFill>
                          <a:effectLst/>
                          <a:latin typeface="Century Gothic" panose="020B0502020202020204" pitchFamily="34" charset="0"/>
                        </a:rPr>
                        <a:t>MEMBERS</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0844664"/>
                  </a:ext>
                </a:extLst>
              </a:tr>
              <a:tr h="933298">
                <a:tc>
                  <a:txBody>
                    <a:bodyPr/>
                    <a:lstStyle/>
                    <a:p>
                      <a:pPr algn="l" fontAlgn="ctr"/>
                      <a:r>
                        <a:rPr lang="en-US" sz="1200" b="0" i="0" u="none" strike="noStrike" dirty="0">
                          <a:solidFill>
                            <a:srgbClr val="000000"/>
                          </a:solidFill>
                          <a:effectLst/>
                          <a:latin typeface="Century Gothic" panose="020B0502020202020204" pitchFamily="34" charset="0"/>
                        </a:rPr>
                        <a:t>VOLUNTEERS</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930472"/>
                  </a:ext>
                </a:extLst>
              </a:tr>
              <a:tr h="933298">
                <a:tc>
                  <a:txBody>
                    <a:bodyPr/>
                    <a:lstStyle/>
                    <a:p>
                      <a:pPr algn="l" rtl="0" fontAlgn="ctr"/>
                      <a:r>
                        <a:rPr lang="en-US" sz="1200" b="0" i="0" u="none" strike="noStrike" dirty="0">
                          <a:solidFill>
                            <a:srgbClr val="000000"/>
                          </a:solidFill>
                          <a:effectLst/>
                          <a:latin typeface="Century Gothic" panose="020B0502020202020204" pitchFamily="34" charset="0"/>
                        </a:rPr>
                        <a:t>CORPORATE PARTNERS</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521801"/>
                  </a:ext>
                </a:extLst>
              </a:tr>
            </a:tbl>
          </a:graphicData>
        </a:graphic>
      </p:graphicFrame>
      <p:sp>
        <p:nvSpPr>
          <p:cNvPr id="45" name="Rectangle 7">
            <a:extLst>
              <a:ext uri="{FF2B5EF4-FFF2-40B4-BE49-F238E27FC236}">
                <a16:creationId xmlns:a16="http://schemas.microsoft.com/office/drawing/2014/main" id="{6E95AF6A-CB1C-9244-8B28-02B24D716E4A}"/>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6" name="Parallelogram 45">
            <a:extLst>
              <a:ext uri="{FF2B5EF4-FFF2-40B4-BE49-F238E27FC236}">
                <a16:creationId xmlns:a16="http://schemas.microsoft.com/office/drawing/2014/main" id="{E30D59D9-AB7B-844D-AFD1-3E511EAD2888}"/>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45944D9C-3C91-254C-B1F1-9285275844D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COMMUNICATIONS GRID</a:t>
            </a:r>
            <a:endParaRPr lang="en-US" dirty="0">
              <a:solidFill>
                <a:schemeClr val="bg1"/>
              </a:solidFill>
              <a:latin typeface="Century Gothic" panose="020B0502020202020204" pitchFamily="34" charset="0"/>
              <a:ea typeface="Arial" charset="0"/>
              <a:cs typeface="Arial" charset="0"/>
            </a:endParaRPr>
          </a:p>
        </p:txBody>
      </p:sp>
      <p:graphicFrame>
        <p:nvGraphicFramePr>
          <p:cNvPr id="48" name="Table 47">
            <a:extLst>
              <a:ext uri="{FF2B5EF4-FFF2-40B4-BE49-F238E27FC236}">
                <a16:creationId xmlns:a16="http://schemas.microsoft.com/office/drawing/2014/main" id="{15F80937-1C71-D34C-9B0A-AFD9A24FC98D}"/>
              </a:ext>
            </a:extLst>
          </p:cNvPr>
          <p:cNvGraphicFramePr>
            <a:graphicFrameLocks noGrp="1"/>
          </p:cNvGraphicFramePr>
          <p:nvPr>
            <p:extLst>
              <p:ext uri="{D42A27DB-BD31-4B8C-83A1-F6EECF244321}">
                <p14:modId xmlns:p14="http://schemas.microsoft.com/office/powerpoint/2010/main" val="1155649724"/>
              </p:ext>
            </p:extLst>
          </p:nvPr>
        </p:nvGraphicFramePr>
        <p:xfrm>
          <a:off x="313120" y="260642"/>
          <a:ext cx="11492580" cy="1343996"/>
        </p:xfrm>
        <a:graphic>
          <a:graphicData uri="http://schemas.openxmlformats.org/drawingml/2006/table">
            <a:tbl>
              <a:tblPr>
                <a:effectLst/>
                <a:tableStyleId>{5C22544A-7EE6-4342-B048-85BDC9FD1C3A}</a:tableStyleId>
              </a:tblPr>
              <a:tblGrid>
                <a:gridCol w="2549394">
                  <a:extLst>
                    <a:ext uri="{9D8B030D-6E8A-4147-A177-3AD203B41FA5}">
                      <a16:colId xmlns:a16="http://schemas.microsoft.com/office/drawing/2014/main" val="503210791"/>
                    </a:ext>
                  </a:extLst>
                </a:gridCol>
                <a:gridCol w="2981062">
                  <a:extLst>
                    <a:ext uri="{9D8B030D-6E8A-4147-A177-3AD203B41FA5}">
                      <a16:colId xmlns:a16="http://schemas.microsoft.com/office/drawing/2014/main" val="1710817183"/>
                    </a:ext>
                  </a:extLst>
                </a:gridCol>
                <a:gridCol w="2981062">
                  <a:extLst>
                    <a:ext uri="{9D8B030D-6E8A-4147-A177-3AD203B41FA5}">
                      <a16:colId xmlns:a16="http://schemas.microsoft.com/office/drawing/2014/main" val="2758091971"/>
                    </a:ext>
                  </a:extLst>
                </a:gridCol>
                <a:gridCol w="2981062">
                  <a:extLst>
                    <a:ext uri="{9D8B030D-6E8A-4147-A177-3AD203B41FA5}">
                      <a16:colId xmlns:a16="http://schemas.microsoft.com/office/drawing/2014/main" val="2027885230"/>
                    </a:ext>
                  </a:extLst>
                </a:gridCol>
              </a:tblGrid>
              <a:tr h="325512">
                <a:tc>
                  <a:txBody>
                    <a:bodyPr/>
                    <a:lstStyle/>
                    <a:p>
                      <a:pPr algn="l" fontAlgn="ctr"/>
                      <a:r>
                        <a:rPr lang="en-US" sz="1400" b="0" i="0" u="none" strike="noStrike" dirty="0">
                          <a:solidFill>
                            <a:srgbClr val="000000"/>
                          </a:solidFill>
                          <a:effectLst/>
                          <a:latin typeface="Century Gothic" panose="020B0502020202020204" pitchFamily="34" charset="0"/>
                        </a:rPr>
                        <a:t>OBJECTIVE</a:t>
                      </a:r>
                    </a:p>
                  </a:txBody>
                  <a:tcPr marL="57591" marR="0" marT="0" marB="0" anchor="ctr">
                    <a:lnL w="6350" cap="flat" cmpd="sng" algn="ctr">
                      <a:no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l" fontAlgn="ctr"/>
                      <a:r>
                        <a:rPr lang="en-US" sz="1400" b="0" i="0" u="none" strike="noStrike" dirty="0">
                          <a:solidFill>
                            <a:schemeClr val="tx1"/>
                          </a:solidFill>
                          <a:effectLst/>
                          <a:latin typeface="Century Gothic" panose="020B0502020202020204" pitchFamily="34" charset="0"/>
                        </a:rPr>
                        <a:t>MESSAGING</a:t>
                      </a:r>
                    </a:p>
                  </a:txBody>
                  <a:tcPr marR="0" marT="0" marB="0" anchor="ctr">
                    <a:lnL w="28575" cap="flat" cmpd="sng" algn="ctr">
                      <a:solidFill>
                        <a:schemeClr val="bg1">
                          <a:lumMod val="7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4930472"/>
                  </a:ext>
                </a:extLst>
              </a:tr>
              <a:tr h="1018484">
                <a:tc>
                  <a:txBody>
                    <a:bodyPr/>
                    <a:lstStyle/>
                    <a:p>
                      <a:pPr algn="l" rtl="0" fontAlgn="ctr"/>
                      <a:r>
                        <a:rPr lang="en-US" sz="1200" b="0" i="0" u="none" strike="noStrike" dirty="0">
                          <a:solidFill>
                            <a:srgbClr val="000000"/>
                          </a:solidFill>
                          <a:effectLst/>
                          <a:latin typeface="Century Gothic" panose="020B0502020202020204" pitchFamily="34" charset="0"/>
                        </a:rPr>
                        <a:t>Objective Text</a:t>
                      </a:r>
                    </a:p>
                  </a:txBody>
                  <a:tcPr marL="57591" marR="0" marT="91440" marB="0">
                    <a:lnL w="6350" cap="flat" cmpd="sng" algn="ctr">
                      <a:no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tc>
                  <a:txBody>
                    <a:bodyPr/>
                    <a:lstStyle/>
                    <a:p>
                      <a:pPr algn="l" rtl="0" fontAlgn="ctr"/>
                      <a:r>
                        <a:rPr lang="en-US" sz="1200" b="0" i="0" u="none" strike="noStrike" dirty="0">
                          <a:solidFill>
                            <a:schemeClr val="tx1"/>
                          </a:solidFill>
                          <a:effectLst/>
                          <a:latin typeface="Century Gothic" panose="020B0502020202020204" pitchFamily="34" charset="0"/>
                        </a:rPr>
                        <a:t>1. </a:t>
                      </a:r>
                    </a:p>
                  </a:txBody>
                  <a:tcPr marR="0" marT="91440" marB="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tc>
                  <a:txBody>
                    <a:bodyPr/>
                    <a:lstStyle/>
                    <a:p>
                      <a:pPr algn="l" rtl="0" fontAlgn="ctr"/>
                      <a:r>
                        <a:rPr lang="en-US" sz="1200" b="0" i="0" u="none" strike="noStrike" dirty="0">
                          <a:solidFill>
                            <a:schemeClr val="tx1"/>
                          </a:solidFill>
                          <a:effectLst/>
                          <a:latin typeface="Century Gothic" panose="020B0502020202020204" pitchFamily="34" charset="0"/>
                        </a:rPr>
                        <a:t>2. </a:t>
                      </a:r>
                    </a:p>
                  </a:txBody>
                  <a:tcPr marR="0" marT="91440" marB="0">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ysDashDot"/>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tc>
                  <a:txBody>
                    <a:bodyPr/>
                    <a:lstStyle/>
                    <a:p>
                      <a:pPr algn="l" rtl="0" fontAlgn="ctr"/>
                      <a:r>
                        <a:rPr lang="en-US" sz="1200" b="0" i="0" u="none" strike="noStrike" dirty="0">
                          <a:solidFill>
                            <a:schemeClr val="tx1"/>
                          </a:solidFill>
                          <a:effectLst/>
                          <a:latin typeface="Century Gothic" panose="020B0502020202020204" pitchFamily="34" charset="0"/>
                        </a:rPr>
                        <a:t>3. </a:t>
                      </a:r>
                    </a:p>
                  </a:txBody>
                  <a:tcPr marR="0" marT="91440" marB="0">
                    <a:lnL w="12700" cap="flat" cmpd="sng" algn="ctr">
                      <a:solidFill>
                        <a:schemeClr val="bg1">
                          <a:lumMod val="75000"/>
                        </a:schemeClr>
                      </a:solidFill>
                      <a:prstDash val="sysDashDot"/>
                      <a:round/>
                      <a:headEnd type="none" w="med" len="med"/>
                      <a:tailEnd type="none" w="med" len="med"/>
                    </a:lnL>
                    <a:lnR w="6350" cap="flat" cmpd="sng" algn="ctr">
                      <a:no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extLst>
                  <a:ext uri="{0D108BD9-81ED-4DB2-BD59-A6C34878D82A}">
                    <a16:rowId xmlns:a16="http://schemas.microsoft.com/office/drawing/2014/main" val="3276521801"/>
                  </a:ext>
                </a:extLst>
              </a:tr>
            </a:tbl>
          </a:graphicData>
        </a:graphic>
      </p:graphicFrame>
    </p:spTree>
    <p:extLst>
      <p:ext uri="{BB962C8B-B14F-4D97-AF65-F5344CB8AC3E}">
        <p14:creationId xmlns:p14="http://schemas.microsoft.com/office/powerpoint/2010/main" val="342402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719927E1-5583-7943-BF22-D526BA6FD289}"/>
              </a:ext>
            </a:extLst>
          </p:cNvPr>
          <p:cNvGraphicFramePr>
            <a:graphicFrameLocks noGrp="1"/>
          </p:cNvGraphicFramePr>
          <p:nvPr>
            <p:extLst>
              <p:ext uri="{D42A27DB-BD31-4B8C-83A1-F6EECF244321}">
                <p14:modId xmlns:p14="http://schemas.microsoft.com/office/powerpoint/2010/main" val="2991279234"/>
              </p:ext>
            </p:extLst>
          </p:nvPr>
        </p:nvGraphicFramePr>
        <p:xfrm>
          <a:off x="312737" y="336823"/>
          <a:ext cx="11564524" cy="5503827"/>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4289080">
                  <a:extLst>
                    <a:ext uri="{9D8B030D-6E8A-4147-A177-3AD203B41FA5}">
                      <a16:colId xmlns:a16="http://schemas.microsoft.com/office/drawing/2014/main" val="503210791"/>
                    </a:ext>
                  </a:extLst>
                </a:gridCol>
                <a:gridCol w="381000">
                  <a:extLst>
                    <a:ext uri="{9D8B030D-6E8A-4147-A177-3AD203B41FA5}">
                      <a16:colId xmlns:a16="http://schemas.microsoft.com/office/drawing/2014/main" val="2502708123"/>
                    </a:ext>
                  </a:extLst>
                </a:gridCol>
                <a:gridCol w="381000">
                  <a:extLst>
                    <a:ext uri="{9D8B030D-6E8A-4147-A177-3AD203B41FA5}">
                      <a16:colId xmlns:a16="http://schemas.microsoft.com/office/drawing/2014/main" val="4180770702"/>
                    </a:ext>
                  </a:extLst>
                </a:gridCol>
                <a:gridCol w="381000">
                  <a:extLst>
                    <a:ext uri="{9D8B030D-6E8A-4147-A177-3AD203B41FA5}">
                      <a16:colId xmlns:a16="http://schemas.microsoft.com/office/drawing/2014/main" val="517244917"/>
                    </a:ext>
                  </a:extLst>
                </a:gridCol>
                <a:gridCol w="381000">
                  <a:extLst>
                    <a:ext uri="{9D8B030D-6E8A-4147-A177-3AD203B41FA5}">
                      <a16:colId xmlns:a16="http://schemas.microsoft.com/office/drawing/2014/main" val="2696249460"/>
                    </a:ext>
                  </a:extLst>
                </a:gridCol>
                <a:gridCol w="381000">
                  <a:extLst>
                    <a:ext uri="{9D8B030D-6E8A-4147-A177-3AD203B41FA5}">
                      <a16:colId xmlns:a16="http://schemas.microsoft.com/office/drawing/2014/main" val="595186508"/>
                    </a:ext>
                  </a:extLst>
                </a:gridCol>
                <a:gridCol w="381000">
                  <a:extLst>
                    <a:ext uri="{9D8B030D-6E8A-4147-A177-3AD203B41FA5}">
                      <a16:colId xmlns:a16="http://schemas.microsoft.com/office/drawing/2014/main" val="2287788763"/>
                    </a:ext>
                  </a:extLst>
                </a:gridCol>
                <a:gridCol w="381000">
                  <a:extLst>
                    <a:ext uri="{9D8B030D-6E8A-4147-A177-3AD203B41FA5}">
                      <a16:colId xmlns:a16="http://schemas.microsoft.com/office/drawing/2014/main" val="3202753337"/>
                    </a:ext>
                  </a:extLst>
                </a:gridCol>
                <a:gridCol w="381000">
                  <a:extLst>
                    <a:ext uri="{9D8B030D-6E8A-4147-A177-3AD203B41FA5}">
                      <a16:colId xmlns:a16="http://schemas.microsoft.com/office/drawing/2014/main" val="142968283"/>
                    </a:ext>
                  </a:extLst>
                </a:gridCol>
                <a:gridCol w="381000">
                  <a:extLst>
                    <a:ext uri="{9D8B030D-6E8A-4147-A177-3AD203B41FA5}">
                      <a16:colId xmlns:a16="http://schemas.microsoft.com/office/drawing/2014/main" val="1480316725"/>
                    </a:ext>
                  </a:extLst>
                </a:gridCol>
                <a:gridCol w="381000">
                  <a:extLst>
                    <a:ext uri="{9D8B030D-6E8A-4147-A177-3AD203B41FA5}">
                      <a16:colId xmlns:a16="http://schemas.microsoft.com/office/drawing/2014/main" val="1351985173"/>
                    </a:ext>
                  </a:extLst>
                </a:gridCol>
                <a:gridCol w="381000">
                  <a:extLst>
                    <a:ext uri="{9D8B030D-6E8A-4147-A177-3AD203B41FA5}">
                      <a16:colId xmlns:a16="http://schemas.microsoft.com/office/drawing/2014/main" val="2840461264"/>
                    </a:ext>
                  </a:extLst>
                </a:gridCol>
                <a:gridCol w="381000">
                  <a:extLst>
                    <a:ext uri="{9D8B030D-6E8A-4147-A177-3AD203B41FA5}">
                      <a16:colId xmlns:a16="http://schemas.microsoft.com/office/drawing/2014/main" val="2016260104"/>
                    </a:ext>
                  </a:extLst>
                </a:gridCol>
                <a:gridCol w="1610140">
                  <a:extLst>
                    <a:ext uri="{9D8B030D-6E8A-4147-A177-3AD203B41FA5}">
                      <a16:colId xmlns:a16="http://schemas.microsoft.com/office/drawing/2014/main" val="2758091971"/>
                    </a:ext>
                  </a:extLst>
                </a:gridCol>
                <a:gridCol w="1093304">
                  <a:extLst>
                    <a:ext uri="{9D8B030D-6E8A-4147-A177-3AD203B41FA5}">
                      <a16:colId xmlns:a16="http://schemas.microsoft.com/office/drawing/2014/main" val="1726921897"/>
                    </a:ext>
                  </a:extLst>
                </a:gridCol>
              </a:tblGrid>
              <a:tr h="339038">
                <a:tc>
                  <a:txBody>
                    <a:bodyPr/>
                    <a:lstStyle/>
                    <a:p>
                      <a:pPr algn="l" fontAlgn="ctr"/>
                      <a:r>
                        <a:rPr lang="en-US" sz="1100" u="none" strike="noStrike" dirty="0">
                          <a:effectLst/>
                          <a:latin typeface="Century Gothic" panose="020B0502020202020204" pitchFamily="34" charset="0"/>
                        </a:rPr>
                        <a:t>TASK</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JAN</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FEB</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MAR</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MAY</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JUN</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AUG</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SEP</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NOV</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DEC</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ASSIGNED TO</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1C3"/>
                    </a:solidFill>
                  </a:tcPr>
                </a:tc>
                <a:tc>
                  <a:txBody>
                    <a:bodyPr/>
                    <a:lstStyle/>
                    <a:p>
                      <a:pPr algn="ctr" fontAlgn="ctr"/>
                      <a:r>
                        <a:rPr lang="en-US" sz="1100" u="none" strike="noStrike" dirty="0">
                          <a:effectLst/>
                          <a:latin typeface="Century Gothic" panose="020B0502020202020204" pitchFamily="34" charset="0"/>
                        </a:rPr>
                        <a:t>DEADLINE</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1C3"/>
                    </a:solidFill>
                  </a:tcPr>
                </a:tc>
                <a:extLst>
                  <a:ext uri="{0D108BD9-81ED-4DB2-BD59-A6C34878D82A}">
                    <a16:rowId xmlns:a16="http://schemas.microsoft.com/office/drawing/2014/main" val="2005904566"/>
                  </a:ext>
                </a:extLst>
              </a:tr>
              <a:tr h="271831">
                <a:tc>
                  <a:txBody>
                    <a:bodyPr/>
                    <a:lstStyle/>
                    <a:p>
                      <a:pPr algn="l" rtl="0" fontAlgn="ctr"/>
                      <a:r>
                        <a:rPr lang="en-US" sz="1200" u="none" strike="noStrike" dirty="0">
                          <a:effectLst/>
                          <a:latin typeface="Century Gothic" panose="020B0502020202020204" pitchFamily="34" charset="0"/>
                        </a:rPr>
                        <a:t>Task 1 -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r>
                        <a:rPr lang="en-US" sz="1200" b="0" i="0" u="none" strike="noStrike" dirty="0">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116126271"/>
                  </a:ext>
                </a:extLst>
              </a:tr>
              <a:tr h="271831">
                <a:tc>
                  <a:txBody>
                    <a:bodyPr/>
                    <a:lstStyle/>
                    <a:p>
                      <a:pPr algn="l" fontAlgn="ctr"/>
                      <a:r>
                        <a:rPr lang="en-US" sz="1200" b="0" i="0" u="none" strike="noStrike" dirty="0">
                          <a:solidFill>
                            <a:srgbClr val="000000"/>
                          </a:solidFill>
                          <a:effectLst/>
                          <a:latin typeface="Century Gothic" panose="020B0502020202020204" pitchFamily="34" charset="0"/>
                        </a:rPr>
                        <a:t>Task 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4164349300"/>
                  </a:ext>
                </a:extLst>
              </a:tr>
              <a:tr h="27183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010844664"/>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754930472"/>
                  </a:ext>
                </a:extLst>
              </a:tr>
              <a:tr h="271831">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276521801"/>
                  </a:ext>
                </a:extLst>
              </a:tr>
              <a:tr h="271831">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705035628"/>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178390298"/>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30775808"/>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742749397"/>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418885804"/>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465929483"/>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715560351"/>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725410519"/>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754821969"/>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521902438"/>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887581960"/>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184167850"/>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821559610"/>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221802195"/>
                  </a:ext>
                </a:extLst>
              </a:tr>
            </a:tbl>
          </a:graphicData>
        </a:graphic>
      </p:graphicFrame>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ACTIVITY PLAN</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PLAN SUMMARY</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Nonprofit-Marketing-Communications-Plan-Template_PowerPoint" id="{E4FFE595-09B6-A144-9BE9-340CFF00DE01}" vid="{046673E7-11C3-B942-BEB7-32312BE201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IC-Nonprofit-Marketing-Communications-Plan-Template_PowerPoint</Template>
  <TotalTime>0</TotalTime>
  <Words>230</Words>
  <Application>Microsoft Office PowerPoint</Application>
  <PresentationFormat>Широкоэкранный</PresentationFormat>
  <Paragraphs>101</Paragraphs>
  <Slides>5</Slides>
  <Notes>4</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2021-02-26T22:06:50Z</dcterms:created>
  <dcterms:modified xsi:type="dcterms:W3CDTF">2021-02-26T22:07:16Z</dcterms:modified>
</cp:coreProperties>
</file>