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9" autoAdjust="0"/>
    <p:restoredTop sz="86447"/>
  </p:normalViewPr>
  <p:slideViewPr>
    <p:cSldViewPr snapToGrid="0" snapToObjects="1">
      <p:cViewPr>
        <p:scale>
          <a:sx n="174" d="100"/>
          <a:sy n="174" d="100"/>
        </p:scale>
        <p:origin x="100" y="-9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Am8RBc"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4.tiff"/><Relationship Id="rId3" Type="http://schemas.openxmlformats.org/officeDocument/2006/relationships/image" Target="../media/image29.tiff"/><Relationship Id="rId7" Type="http://schemas.openxmlformats.org/officeDocument/2006/relationships/image" Target="../media/image33.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tiff"/><Relationship Id="rId5" Type="http://schemas.openxmlformats.org/officeDocument/2006/relationships/image" Target="../media/image31.tiff"/><Relationship Id="rId4" Type="http://schemas.openxmlformats.org/officeDocument/2006/relationships/image" Target="../media/image30.tiff"/><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en-US" sz="2200" b="1" dirty="0">
                <a:solidFill>
                  <a:schemeClr val="tx1">
                    <a:lumMod val="75000"/>
                    <a:lumOff val="25000"/>
                  </a:schemeClr>
                </a:solidFill>
                <a:latin typeface="Century Gothic" panose="020B0502020202020204" pitchFamily="34" charset="0"/>
              </a:rPr>
              <a:t>BRAND STYLE GUIDE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en-US" sz="3600" dirty="0">
                <a:solidFill>
                  <a:schemeClr val="tx2">
                    <a:lumMod val="50000"/>
                  </a:schemeClr>
                </a:solidFill>
                <a:latin typeface="Century Gothic" panose="020B0502020202020204" pitchFamily="34" charset="0"/>
              </a:rPr>
              <a:t>BRAND STYLE GUIDE</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©20XX. All Rights Reserved Your Organization.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ere">
              <a:extLst>
                <a:ext uri="{FF2B5EF4-FFF2-40B4-BE49-F238E27FC236}">
                  <a16:creationId xmlns:a16="http://schemas.microsoft.com/office/drawing/2014/main" id="{A2DE8716-EFBB-D949-8304-0C61B76E5B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7200" b="1" dirty="0">
                  <a:solidFill>
                    <a:schemeClr val="bg1"/>
                  </a:solidFill>
                  <a:latin typeface="Century Gothic" panose="020B0502020202020204" pitchFamily="34" charset="0"/>
                </a:rPr>
                <a:t>YOUR</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7. Clearance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CLEARANCE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Give the logo some room to breathe. The logo should be allowed some clear space around the entire lockup. This will provide proper spacing for its character ascenders. Below is the minimum amount of clearance, but more is preferred. </a:t>
            </a:r>
          </a:p>
        </p:txBody>
      </p:sp>
      <p:pic>
        <p:nvPicPr>
          <p:cNvPr id="8" name="Picture 7" descr="Graphical user interface, application&#10;&#10;Description automatically generated">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8. Incorrect Usage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INCORRECT USAGE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Please use the logos as they are provided in these guidelines. Don’t alter the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Skew</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skew or scale disproportionately</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Change colors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colors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Recreate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n-US" sz="1600" dirty="0">
                <a:latin typeface="Century Gothic" panose="020B0502020202020204" pitchFamily="34" charset="0"/>
              </a:rPr>
              <a:t>Don’t make alterations, additions, or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Add effects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add drop shadows, strokes, or bevels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Alter 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n-US" sz="1600" dirty="0">
                <a:latin typeface="Century Gothic" panose="020B0502020202020204" pitchFamily="34" charset="0"/>
              </a:rPr>
              <a:t>Don’t change the 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n-US" sz="2000" b="1" dirty="0">
                <a:solidFill>
                  <a:srgbClr val="C00000"/>
                </a:solidFill>
                <a:latin typeface="Century Gothic" panose="020B0502020202020204" pitchFamily="34" charset="0"/>
              </a:rPr>
              <a:t>Use busy backgrounds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n-US" sz="1600" dirty="0">
                <a:latin typeface="Century Gothic" panose="020B0502020202020204" pitchFamily="34" charset="0"/>
              </a:rPr>
              <a:t>Don’t place on complicated backgrounds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10;&#10;Description automatically generated">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10;&#10;Description automatically generated">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10;&#10;Description automatically generated">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10;&#10;Description automatically generated">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10;&#10;Description automatically generated">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10;&#10;Description automatically generated">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s">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t>
            </a:r>
          </a:p>
          <a:p>
            <a:r>
              <a:rPr lang="en-US" sz="1400" dirty="0">
                <a:solidFill>
                  <a:schemeClr val="tx1">
                    <a:lumMod val="75000"/>
                    <a:lumOff val="25000"/>
                  </a:schemeClr>
                </a:solidFill>
                <a:latin typeface="Century Gothic" panose="020B0502020202020204" pitchFamily="34" charset="0"/>
              </a:rPr>
              <a:t>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Shape&#10;&#10;Description automatically generated">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BRAND STYLE GUIDE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chemeClr val="tx1">
                    <a:lumMod val="65000"/>
                    <a:lumOff val="35000"/>
                  </a:schemeClr>
                </a:solidFill>
                <a:latin typeface="Century Gothic" panose="020B0502020202020204" pitchFamily="34" charset="0"/>
              </a:rPr>
              <a:t>TABLE OF CONTENTS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Usage Guidelines</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Mark Usage DO’s</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Mark Usage DON’Ts</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Clearance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n-US" dirty="0">
                <a:latin typeface="Century Gothic" panose="020B0502020202020204" pitchFamily="34" charset="0"/>
                <a:ea typeface="Montserrat Bold" charset="0"/>
                <a:cs typeface="Montserrat Bold" charset="0"/>
              </a:rPr>
              <a:t>Incorrect Usage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Fonts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en-US" dirty="0">
                <a:latin typeface="Century Gothic" panose="020B0502020202020204" pitchFamily="34" charset="0"/>
                <a:ea typeface="Montserrat Bold" charset="0"/>
                <a:cs typeface="Montserrat Bold" charset="0"/>
              </a:rPr>
              <a:t>Colors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n-US"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1. USAGE GUIDELINES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USAGE GUIDELINES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n-US" sz="1200" dirty="0">
                <a:latin typeface="Century Gothic" panose="020B0502020202020204" pitchFamily="34" charset="0"/>
              </a:rPr>
              <a:t>Description</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2. Mark Usage DO’s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 USAGE </a:t>
            </a:r>
            <a:r>
              <a:rPr lang="en-US" b="1" dirty="0">
                <a:solidFill>
                  <a:schemeClr val="bg1"/>
                </a:solidFill>
                <a:latin typeface="Century Gothic" panose="020B0502020202020204" pitchFamily="34" charset="0"/>
              </a:rPr>
              <a:t>DO</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always use proper trademark form and spelling.</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 distinguish trademarks from surrounding text with appropriate capitalization </a:t>
            </a:r>
            <a:br>
              <a:rPr lang="en-US" sz="1400" dirty="0">
                <a:latin typeface="Century Gothic" panose="020B0502020202020204" pitchFamily="34" charset="0"/>
              </a:rPr>
            </a:br>
            <a:r>
              <a:rPr lang="en-US" sz="1400" dirty="0">
                <a:latin typeface="Century Gothic" panose="020B0502020202020204" pitchFamily="34" charset="0"/>
              </a:rPr>
              <a:t>(initial letters capitalized or all letters capitalized), italics, or quotation marks.</a:t>
            </a:r>
          </a:p>
        </p:txBody>
      </p:sp>
      <p:pic>
        <p:nvPicPr>
          <p:cNvPr id="13" name="Picture 12" descr="Shape&#10;&#10;Description automatically generated">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Thumbs up sign with solid fill">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3. Mark Usage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 USAGE </a:t>
            </a:r>
            <a:r>
              <a:rPr lang="en-US" b="1" dirty="0">
                <a:solidFill>
                  <a:schemeClr val="bg1"/>
                </a:solidFill>
                <a:latin typeface="Century Gothic" panose="020B0502020202020204" pitchFamily="34" charset="0"/>
              </a:rPr>
              <a:t>DON’T</a:t>
            </a:r>
            <a:r>
              <a:rPr lang="en-US" dirty="0">
                <a:solidFill>
                  <a:schemeClr val="bg1"/>
                </a:solidFill>
                <a:latin typeface="Century Gothic" panose="020B0502020202020204" pitchFamily="34" charset="0"/>
              </a:rPr>
              <a:t>s</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modify a trademark to a plural form.</a:t>
            </a:r>
          </a:p>
          <a:p>
            <a:pPr marL="285750" indent="-285750">
              <a:lnSpc>
                <a:spcPct val="150000"/>
              </a:lnSpc>
              <a:spcAft>
                <a:spcPts val="1600"/>
              </a:spcAft>
              <a:buFont typeface="Arial" panose="020B0604020202020204" pitchFamily="34" charset="0"/>
              <a:buChar char="•"/>
            </a:pPr>
            <a:r>
              <a:rPr lang="en-US" sz="1400" dirty="0">
                <a:latin typeface="Century Gothic" panose="020B0502020202020204" pitchFamily="34" charset="0"/>
              </a:rPr>
              <a:t>Don’t alter a trademark in any way, including through visual identifiers or unapproved fonts.</a:t>
            </a:r>
          </a:p>
        </p:txBody>
      </p:sp>
      <p:pic>
        <p:nvPicPr>
          <p:cNvPr id="11" name="Graphic 10" descr="Thumbs Down with solid fill">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4. Colors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COLORS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Bronze Beach</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Golden Sun</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Lush Green</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en-US" sz="2000" dirty="0">
                <a:solidFill>
                  <a:srgbClr val="003059"/>
                </a:solidFill>
                <a:latin typeface="Century Gothic" panose="020B0502020202020204" pitchFamily="34" charset="0"/>
              </a:rPr>
              <a:t>Power Blue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n-US" sz="1200" dirty="0">
                <a:solidFill>
                  <a:schemeClr val="tx1">
                    <a:lumMod val="65000"/>
                    <a:lumOff val="35000"/>
                  </a:schemeClr>
                </a:solidFill>
                <a:latin typeface="Century Gothic" panose="020B0502020202020204" pitchFamily="34" charset="0"/>
              </a:rPr>
              <a:t>Hex:</a:t>
            </a:r>
          </a:p>
          <a:p>
            <a:pPr algn="r">
              <a:spcAft>
                <a:spcPts val="1200"/>
              </a:spcAft>
            </a:pPr>
            <a:r>
              <a:rPr lang="en-US" sz="1200" dirty="0">
                <a:solidFill>
                  <a:schemeClr val="tx1">
                    <a:lumMod val="65000"/>
                    <a:lumOff val="35000"/>
                  </a:schemeClr>
                </a:solidFill>
                <a:latin typeface="Century Gothic" panose="020B0502020202020204" pitchFamily="34" charset="0"/>
              </a:rPr>
              <a:t>RGB:</a:t>
            </a:r>
          </a:p>
          <a:p>
            <a:pPr algn="r">
              <a:spcAft>
                <a:spcPts val="1200"/>
              </a:spcAft>
            </a:pPr>
            <a:r>
              <a:rPr lang="en-US" sz="1200" dirty="0">
                <a:solidFill>
                  <a:schemeClr val="tx1">
                    <a:lumMod val="65000"/>
                    <a:lumOff val="35000"/>
                  </a:schemeClr>
                </a:solidFill>
                <a:latin typeface="Century Gothic" panose="020B0502020202020204" pitchFamily="34" charset="0"/>
              </a:rPr>
              <a:t>CMYK:</a:t>
            </a:r>
          </a:p>
          <a:p>
            <a:pPr algn="r">
              <a:spcAft>
                <a:spcPts val="1200"/>
              </a:spcAft>
            </a:pPr>
            <a:r>
              <a:rPr lang="en-U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n-US" sz="1200" dirty="0">
                <a:latin typeface="Century Gothic" panose="020B0502020202020204" pitchFamily="34" charset="0"/>
              </a:rPr>
              <a:t>#000000</a:t>
            </a:r>
          </a:p>
          <a:p>
            <a:pPr>
              <a:spcAft>
                <a:spcPts val="1200"/>
              </a:spcAft>
            </a:pPr>
            <a:r>
              <a:rPr lang="en-US" sz="1200" dirty="0">
                <a:latin typeface="Century Gothic" panose="020B0502020202020204" pitchFamily="34" charset="0"/>
              </a:rPr>
              <a:t>0/ 0 / 0</a:t>
            </a:r>
          </a:p>
          <a:p>
            <a:pPr>
              <a:spcAft>
                <a:spcPts val="1200"/>
              </a:spcAft>
            </a:pPr>
            <a:r>
              <a:rPr lang="en-US" sz="1200" dirty="0">
                <a:latin typeface="Century Gothic" panose="020B0502020202020204" pitchFamily="34" charset="0"/>
              </a:rPr>
              <a:t>0 / 0 / 0 / 0</a:t>
            </a:r>
          </a:p>
          <a:p>
            <a:pPr>
              <a:spcAft>
                <a:spcPts val="1200"/>
              </a:spcAft>
            </a:pPr>
            <a:r>
              <a:rPr lang="en-U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5. Fonts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FONTS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Roboto</a:t>
            </a:r>
          </a:p>
        </p:txBody>
      </p:sp>
      <p:pic>
        <p:nvPicPr>
          <p:cNvPr id="33" name="Picture 32" descr="A black and white sign&#10;&#10;Description automatically generated with low confide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A black and white sign&#10;&#10;Description automatically generated with low confide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en-US"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Below are all the accepted treatments of the logo.</a:t>
            </a:r>
          </a:p>
        </p:txBody>
      </p:sp>
      <p:pic>
        <p:nvPicPr>
          <p:cNvPr id="3" name="Picture 2" descr="Logo&#10;&#10;Description automatically generated">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Horizontal Layout</a:t>
            </a:r>
          </a:p>
        </p:txBody>
      </p:sp>
      <p:pic>
        <p:nvPicPr>
          <p:cNvPr id="10" name="Picture 9" descr="A picture containing text, sign&#10;&#10;Description automatically generated">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Wordmark</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n-US" sz="1400" dirty="0">
                <a:latin typeface="Century Gothic" panose="020B0502020202020204" pitchFamily="34" charset="0"/>
              </a:rPr>
              <a:t>The logotype sans logomark is to be used exclusively within the app.</a:t>
            </a:r>
          </a:p>
        </p:txBody>
      </p:sp>
      <p:pic>
        <p:nvPicPr>
          <p:cNvPr id="19" name="Picture 18" descr="Logo&#10;&#10;Description automatically generated">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Vertical Layout</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n-US" sz="2400" dirty="0">
                <a:solidFill>
                  <a:srgbClr val="003059"/>
                </a:solidFill>
                <a:latin typeface="Century Gothic" panose="020B0502020202020204" pitchFamily="34" charset="0"/>
              </a:rPr>
              <a:t>Logomark (icon)</a:t>
            </a:r>
          </a:p>
        </p:txBody>
      </p:sp>
      <p:pic>
        <p:nvPicPr>
          <p:cNvPr id="25" name="Picture 24" descr="Logo&#10;&#10;Description automatically generated">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automatically generated">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10;&#10;Description automatically generated">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A picture containing logo&#10;&#10;Description automatically generated">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0</TotalTime>
  <Words>561</Words>
  <Application>Microsoft Office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Alexandra Ragazhinskaya</cp:lastModifiedBy>
  <cp:revision>1</cp:revision>
  <dcterms:created xsi:type="dcterms:W3CDTF">2021-10-06T22:17:55Z</dcterms:created>
  <dcterms:modified xsi:type="dcterms:W3CDTF">2021-10-06T22:18:54Z</dcterms:modified>
</cp:coreProperties>
</file>