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9" r:id="rId2"/>
    <p:sldId id="360" r:id="rId3"/>
    <p:sldId id="361"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DE1"/>
    <a:srgbClr val="FBF2EB"/>
    <a:srgbClr val="D2EDF2"/>
    <a:srgbClr val="BDCDE1"/>
    <a:srgbClr val="FB682C"/>
    <a:srgbClr val="FBB12A"/>
    <a:srgbClr val="F2F4FB"/>
    <a:srgbClr val="EDFBFD"/>
    <a:srgbClr val="07BEE4"/>
    <a:srgbClr val="09B8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70" autoAdjust="0"/>
    <p:restoredTop sz="86447"/>
  </p:normalViewPr>
  <p:slideViewPr>
    <p:cSldViewPr snapToGrid="0" snapToObjects="1">
      <p:cViewPr varScale="1">
        <p:scale>
          <a:sx n="128" d="100"/>
          <a:sy n="128" d="100"/>
        </p:scale>
        <p:origin x="808"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8.png"/><Relationship Id="rId5" Type="http://schemas.openxmlformats.org/officeDocument/2006/relationships/image" Target="../media/image4.svg"/><Relationship Id="rId10" Type="http://schemas.openxmlformats.org/officeDocument/2006/relationships/hyperlink" Target="https://www.smartsheet.com/try-it?trp=11892&amp;utm_source=template-powerpoint&amp;utm_medium=content&amp;utm_campaign=Basic+SWOT+Analysis+Marketing-powerpoint-11892&amp;lpa=Basic+SWOT+Analysis+Marketing+powerpoint+11892" TargetMode="External"/><Relationship Id="rId4" Type="http://schemas.openxmlformats.org/officeDocument/2006/relationships/image" Target="../media/image3.png"/><Relationship Id="rId9"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ight Triangle 6">
            <a:extLst>
              <a:ext uri="{FF2B5EF4-FFF2-40B4-BE49-F238E27FC236}">
                <a16:creationId xmlns:a16="http://schemas.microsoft.com/office/drawing/2014/main" id="{B79004D8-4AFF-6030-BCEB-9BD5FE92B610}"/>
              </a:ext>
            </a:extLst>
          </p:cNvPr>
          <p:cNvSpPr/>
          <p:nvPr/>
        </p:nvSpPr>
        <p:spPr>
          <a:xfrm flipH="1">
            <a:off x="0" y="0"/>
            <a:ext cx="12192000" cy="6857998"/>
          </a:xfrm>
          <a:prstGeom prst="rtTriangle">
            <a:avLst/>
          </a:prstGeom>
          <a:gradFill>
            <a:gsLst>
              <a:gs pos="0">
                <a:schemeClr val="bg1">
                  <a:lumMod val="95000"/>
                </a:schemeClr>
              </a:gs>
              <a:gs pos="100000">
                <a:schemeClr val="bg1">
                  <a:lumMod val="85000"/>
                </a:schemeClr>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a:extLst>
              <a:ext uri="{FF2B5EF4-FFF2-40B4-BE49-F238E27FC236}">
                <a16:creationId xmlns:a16="http://schemas.microsoft.com/office/drawing/2014/main" id="{3C5FCE37-2BB3-212C-3117-27BE1EEE3FCC}"/>
              </a:ext>
            </a:extLst>
          </p:cNvPr>
          <p:cNvSpPr/>
          <p:nvPr/>
        </p:nvSpPr>
        <p:spPr>
          <a:xfrm flipH="1">
            <a:off x="0" y="2505693"/>
            <a:ext cx="12192000" cy="4364180"/>
          </a:xfrm>
          <a:prstGeom prst="rtTriangle">
            <a:avLst/>
          </a:prstGeom>
          <a:gradFill>
            <a:gsLst>
              <a:gs pos="0">
                <a:schemeClr val="bg1">
                  <a:lumMod val="85000"/>
                </a:schemeClr>
              </a:gs>
              <a:gs pos="99000">
                <a:schemeClr val="bg1">
                  <a:lumMod val="95000"/>
                </a:schemeClr>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909B66BC-A5C0-402E-7F99-45E935BECD60}"/>
              </a:ext>
            </a:extLst>
          </p:cNvPr>
          <p:cNvGrpSpPr/>
          <p:nvPr/>
        </p:nvGrpSpPr>
        <p:grpSpPr>
          <a:xfrm>
            <a:off x="6636813" y="5631648"/>
            <a:ext cx="5387396" cy="1039187"/>
            <a:chOff x="8978170" y="5958826"/>
            <a:chExt cx="2630401" cy="507384"/>
          </a:xfrm>
          <a:solidFill>
            <a:schemeClr val="bg1">
              <a:lumMod val="50000"/>
            </a:schemeClr>
          </a:solidFill>
        </p:grpSpPr>
        <p:pic>
          <p:nvPicPr>
            <p:cNvPr id="10" name="Graphic 9" descr="Badge Tick1 with solid fill">
              <a:extLst>
                <a:ext uri="{FF2B5EF4-FFF2-40B4-BE49-F238E27FC236}">
                  <a16:creationId xmlns:a16="http://schemas.microsoft.com/office/drawing/2014/main" id="{69F49EDB-352E-D779-B364-AEA06AB137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78170" y="5981792"/>
              <a:ext cx="484418" cy="484418"/>
            </a:xfrm>
            <a:prstGeom prst="rect">
              <a:avLst/>
            </a:prstGeom>
          </p:spPr>
        </p:pic>
        <p:pic>
          <p:nvPicPr>
            <p:cNvPr id="13" name="Graphic 12" descr="Warning with solid fill">
              <a:extLst>
                <a:ext uri="{FF2B5EF4-FFF2-40B4-BE49-F238E27FC236}">
                  <a16:creationId xmlns:a16="http://schemas.microsoft.com/office/drawing/2014/main" id="{366C5ED1-C9AC-990E-D236-C9AAC2DAB17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666939" y="5958826"/>
              <a:ext cx="484418" cy="484418"/>
            </a:xfrm>
            <a:prstGeom prst="rect">
              <a:avLst/>
            </a:prstGeom>
          </p:spPr>
        </p:pic>
        <p:pic>
          <p:nvPicPr>
            <p:cNvPr id="14" name="Graphic 13">
              <a:extLst>
                <a:ext uri="{FF2B5EF4-FFF2-40B4-BE49-F238E27FC236}">
                  <a16:creationId xmlns:a16="http://schemas.microsoft.com/office/drawing/2014/main" id="{C8D0E525-1C27-DDDE-5B6F-B96A51BC359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355708" y="6020321"/>
              <a:ext cx="428736" cy="428736"/>
            </a:xfrm>
            <a:prstGeom prst="rect">
              <a:avLst/>
            </a:prstGeom>
          </p:spPr>
        </p:pic>
        <p:grpSp>
          <p:nvGrpSpPr>
            <p:cNvPr id="15" name="Group 14">
              <a:extLst>
                <a:ext uri="{FF2B5EF4-FFF2-40B4-BE49-F238E27FC236}">
                  <a16:creationId xmlns:a16="http://schemas.microsoft.com/office/drawing/2014/main" id="{7C50CD69-1082-792D-3F14-C7C0C024C7E3}"/>
                </a:ext>
              </a:extLst>
            </p:cNvPr>
            <p:cNvGrpSpPr/>
            <p:nvPr/>
          </p:nvGrpSpPr>
          <p:grpSpPr>
            <a:xfrm>
              <a:off x="11021852" y="6010699"/>
              <a:ext cx="586719" cy="419886"/>
              <a:chOff x="8244117" y="4602260"/>
              <a:chExt cx="2714941" cy="1942948"/>
            </a:xfrm>
            <a:grpFill/>
          </p:grpSpPr>
          <p:sp>
            <p:nvSpPr>
              <p:cNvPr id="16" name="Freeform 15">
                <a:extLst>
                  <a:ext uri="{FF2B5EF4-FFF2-40B4-BE49-F238E27FC236}">
                    <a16:creationId xmlns:a16="http://schemas.microsoft.com/office/drawing/2014/main" id="{5EE9D333-B96F-9B20-B2CE-EE9A2C12BBCA}"/>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2CBBE52F-DE7E-4FE1-A940-6D89E747EF2A}"/>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5EC3B43F-0981-EAEA-061C-8C889288842C}"/>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grpSp>
      <p:pic>
        <p:nvPicPr>
          <p:cNvPr id="30" name="Picture 29">
            <a:extLst>
              <a:ext uri="{FF2B5EF4-FFF2-40B4-BE49-F238E27FC236}">
                <a16:creationId xmlns:a16="http://schemas.microsoft.com/office/drawing/2014/main" id="{3560EBE8-540A-9E0E-A01C-F9707BB5AA1A}"/>
              </a:ext>
            </a:extLst>
          </p:cNvPr>
          <p:cNvPicPr>
            <a:picLocks noChangeAspect="1"/>
          </p:cNvPicPr>
          <p:nvPr/>
        </p:nvPicPr>
        <p:blipFill>
          <a:blip r:embed="rId8">
            <a:grayscl/>
            <a:extLst>
              <a:ext uri="{BEBA8EAE-BF5A-486C-A8C5-ECC9F3942E4B}">
                <a14:imgProps xmlns:a14="http://schemas.microsoft.com/office/drawing/2010/main">
                  <a14:imgLayer r:embed="rId9">
                    <a14:imgEffect>
                      <a14:brightnessContrast contrast="-29000"/>
                    </a14:imgEffect>
                  </a14:imgLayer>
                </a14:imgProps>
              </a:ext>
            </a:extLst>
          </a:blip>
          <a:srcRect/>
          <a:stretch/>
        </p:blipFill>
        <p:spPr>
          <a:xfrm>
            <a:off x="36397" y="1104055"/>
            <a:ext cx="2351203" cy="5971123"/>
          </a:xfrm>
          <a:prstGeom prst="rect">
            <a:avLst/>
          </a:prstGeom>
        </p:spPr>
      </p:pic>
      <p:sp>
        <p:nvSpPr>
          <p:cNvPr id="31" name="TextBox 30">
            <a:extLst>
              <a:ext uri="{FF2B5EF4-FFF2-40B4-BE49-F238E27FC236}">
                <a16:creationId xmlns:a16="http://schemas.microsoft.com/office/drawing/2014/main" id="{462865AD-E23D-B0B4-B140-4D8C87159736}"/>
              </a:ext>
            </a:extLst>
          </p:cNvPr>
          <p:cNvSpPr txBox="1"/>
          <p:nvPr/>
        </p:nvSpPr>
        <p:spPr>
          <a:xfrm>
            <a:off x="300447" y="176378"/>
            <a:ext cx="7703522"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BASIC SWOT ANALYSIS MARKETING TEMPLATE</a:t>
            </a:r>
          </a:p>
        </p:txBody>
      </p:sp>
      <p:pic>
        <p:nvPicPr>
          <p:cNvPr id="32" name="Picture 31">
            <a:hlinkClick r:id="rId10"/>
            <a:extLst>
              <a:ext uri="{FF2B5EF4-FFF2-40B4-BE49-F238E27FC236}">
                <a16:creationId xmlns:a16="http://schemas.microsoft.com/office/drawing/2014/main" id="{1A2B46E7-E6AF-206C-ACD1-D7EB794C1647}"/>
              </a:ext>
            </a:extLst>
          </p:cNvPr>
          <p:cNvPicPr>
            <a:picLocks noChangeAspect="1"/>
          </p:cNvPicPr>
          <p:nvPr/>
        </p:nvPicPr>
        <p:blipFill>
          <a:blip r:embed="rId11"/>
          <a:stretch>
            <a:fillRect/>
          </a:stretch>
        </p:blipFill>
        <p:spPr>
          <a:xfrm>
            <a:off x="7519916" y="187164"/>
            <a:ext cx="4321560" cy="599727"/>
          </a:xfrm>
          <a:prstGeom prst="rect">
            <a:avLst/>
          </a:prstGeom>
        </p:spPr>
      </p:pic>
      <p:sp>
        <p:nvSpPr>
          <p:cNvPr id="33" name="TextBox 32">
            <a:extLst>
              <a:ext uri="{FF2B5EF4-FFF2-40B4-BE49-F238E27FC236}">
                <a16:creationId xmlns:a16="http://schemas.microsoft.com/office/drawing/2014/main" id="{94104845-EB21-91BC-CE58-284F33B4C0E9}"/>
              </a:ext>
            </a:extLst>
          </p:cNvPr>
          <p:cNvSpPr txBox="1"/>
          <p:nvPr/>
        </p:nvSpPr>
        <p:spPr>
          <a:xfrm>
            <a:off x="2412638" y="1320514"/>
            <a:ext cx="5591331" cy="4359142"/>
          </a:xfrm>
          <a:prstGeom prst="rect">
            <a:avLst/>
          </a:prstGeom>
          <a:noFill/>
        </p:spPr>
        <p:txBody>
          <a:bodyPr wrap="square">
            <a:spAutoFit/>
          </a:bodyPr>
          <a:lstStyle/>
          <a:p>
            <a:pPr>
              <a:lnSpc>
                <a:spcPct val="150000"/>
              </a:lnSpc>
            </a:pPr>
            <a:r>
              <a:rPr lang="en-US" sz="1700" b="0" i="0" u="none" strike="noStrike" dirty="0">
                <a:solidFill>
                  <a:schemeClr val="tx1">
                    <a:lumMod val="85000"/>
                    <a:lumOff val="15000"/>
                  </a:schemeClr>
                </a:solidFill>
                <a:effectLst/>
                <a:latin typeface="Century Gothic" panose="020B0502020202020204" pitchFamily="34" charset="0"/>
              </a:rPr>
              <a:t>Succinctly convey critical information about your company's marketing position to key stakeholders with this marketing SWOT analysis presentation template. The template’s visually compelling presentation style ensures that collaborators and project sponsors remain engaged and can easily digest complex data. By presenting insights in an impactful manner (i.e., through the assessment of internal and external factors), this template helps foster better understanding and collaboration, guiding your team toward successful strategizing.</a:t>
            </a:r>
            <a:endParaRPr lang="en-US" sz="1700" dirty="0">
              <a:solidFill>
                <a:schemeClr val="tx1">
                  <a:lumMod val="85000"/>
                  <a:lumOff val="15000"/>
                </a:schemeClr>
              </a:solidFill>
              <a:latin typeface="Century Gothic" panose="020B0502020202020204" pitchFamily="34" charset="0"/>
            </a:endParaRPr>
          </a:p>
        </p:txBody>
      </p:sp>
    </p:spTree>
    <p:extLst>
      <p:ext uri="{BB962C8B-B14F-4D97-AF65-F5344CB8AC3E}">
        <p14:creationId xmlns:p14="http://schemas.microsoft.com/office/powerpoint/2010/main" val="1452879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3" name="Right Triangle 22">
            <a:extLst>
              <a:ext uri="{FF2B5EF4-FFF2-40B4-BE49-F238E27FC236}">
                <a16:creationId xmlns:a16="http://schemas.microsoft.com/office/drawing/2014/main" id="{3901D727-18DA-799F-66A2-7D89D0A454A1}"/>
              </a:ext>
            </a:extLst>
          </p:cNvPr>
          <p:cNvSpPr/>
          <p:nvPr/>
        </p:nvSpPr>
        <p:spPr>
          <a:xfrm flipH="1">
            <a:off x="0" y="0"/>
            <a:ext cx="12192000" cy="6857998"/>
          </a:xfrm>
          <a:prstGeom prst="rtTriangle">
            <a:avLst/>
          </a:prstGeom>
          <a:gradFill>
            <a:gsLst>
              <a:gs pos="0">
                <a:schemeClr val="bg1">
                  <a:lumMod val="95000"/>
                </a:schemeClr>
              </a:gs>
              <a:gs pos="100000">
                <a:schemeClr val="bg1">
                  <a:lumMod val="85000"/>
                </a:schemeClr>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Triangle 23">
            <a:extLst>
              <a:ext uri="{FF2B5EF4-FFF2-40B4-BE49-F238E27FC236}">
                <a16:creationId xmlns:a16="http://schemas.microsoft.com/office/drawing/2014/main" id="{F8010023-AABF-FC8D-CF26-C9A85CB40E25}"/>
              </a:ext>
            </a:extLst>
          </p:cNvPr>
          <p:cNvSpPr/>
          <p:nvPr/>
        </p:nvSpPr>
        <p:spPr>
          <a:xfrm flipH="1">
            <a:off x="0" y="2505693"/>
            <a:ext cx="12192000" cy="4364180"/>
          </a:xfrm>
          <a:prstGeom prst="rtTriangle">
            <a:avLst/>
          </a:prstGeom>
          <a:gradFill>
            <a:gsLst>
              <a:gs pos="0">
                <a:schemeClr val="bg1">
                  <a:lumMod val="85000"/>
                </a:schemeClr>
              </a:gs>
              <a:gs pos="99000">
                <a:schemeClr val="bg1">
                  <a:lumMod val="95000"/>
                </a:schemeClr>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6873FB78-43BE-79BE-7D91-8698D5C1A559}"/>
              </a:ext>
            </a:extLst>
          </p:cNvPr>
          <p:cNvSpPr txBox="1"/>
          <p:nvPr/>
        </p:nvSpPr>
        <p:spPr>
          <a:xfrm>
            <a:off x="262051" y="251752"/>
            <a:ext cx="2166504" cy="584775"/>
          </a:xfrm>
          <a:prstGeom prst="rect">
            <a:avLst/>
          </a:prstGeom>
          <a:noFill/>
        </p:spPr>
        <p:txBody>
          <a:bodyPr wrap="square">
            <a:spAutoFit/>
          </a:bodyPr>
          <a:lstStyle/>
          <a:p>
            <a:r>
              <a:rPr lang="en-US" sz="1600" dirty="0">
                <a:solidFill>
                  <a:srgbClr val="262626"/>
                </a:solidFill>
                <a:effectLst/>
                <a:latin typeface="Century Gothic" panose="020B0502020202020204" pitchFamily="34" charset="0"/>
                <a:ea typeface="Times New Roman" panose="02020603050405020304" pitchFamily="18" charset="0"/>
                <a:cs typeface="Calibri" panose="020F0502020204030204" pitchFamily="34" charset="0"/>
              </a:rPr>
              <a:t>SWOT ANALYSIS CONDUCTED FOR: </a:t>
            </a:r>
            <a:endParaRPr lang="en-US" sz="1600" dirty="0"/>
          </a:p>
        </p:txBody>
      </p:sp>
      <p:sp>
        <p:nvSpPr>
          <p:cNvPr id="8" name="TextBox 7">
            <a:extLst>
              <a:ext uri="{FF2B5EF4-FFF2-40B4-BE49-F238E27FC236}">
                <a16:creationId xmlns:a16="http://schemas.microsoft.com/office/drawing/2014/main" id="{D579E7F5-F2DE-93CE-0CF1-1D2CA0326D0B}"/>
              </a:ext>
            </a:extLst>
          </p:cNvPr>
          <p:cNvSpPr txBox="1"/>
          <p:nvPr/>
        </p:nvSpPr>
        <p:spPr>
          <a:xfrm>
            <a:off x="2257105" y="244639"/>
            <a:ext cx="9315450" cy="646331"/>
          </a:xfrm>
          <a:prstGeom prst="rect">
            <a:avLst/>
          </a:prstGeom>
          <a:noFill/>
        </p:spPr>
        <p:txBody>
          <a:bodyPr wrap="square">
            <a:spAutoFit/>
          </a:bodyPr>
          <a:lstStyle/>
          <a:p>
            <a:r>
              <a:rPr lang="en-US" sz="36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Enter Text</a:t>
            </a:r>
            <a:endParaRPr lang="en-US" sz="3600" dirty="0"/>
          </a:p>
        </p:txBody>
      </p:sp>
      <p:cxnSp>
        <p:nvCxnSpPr>
          <p:cNvPr id="11" name="Straight Connector 10">
            <a:extLst>
              <a:ext uri="{FF2B5EF4-FFF2-40B4-BE49-F238E27FC236}">
                <a16:creationId xmlns:a16="http://schemas.microsoft.com/office/drawing/2014/main" id="{E0D19793-76E5-A197-FA10-68E9F98332E9}"/>
              </a:ext>
            </a:extLst>
          </p:cNvPr>
          <p:cNvCxnSpPr/>
          <p:nvPr/>
        </p:nvCxnSpPr>
        <p:spPr>
          <a:xfrm>
            <a:off x="181841" y="890970"/>
            <a:ext cx="1174692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2" name="Table 11">
            <a:extLst>
              <a:ext uri="{FF2B5EF4-FFF2-40B4-BE49-F238E27FC236}">
                <a16:creationId xmlns:a16="http://schemas.microsoft.com/office/drawing/2014/main" id="{F059876D-F5A6-D37D-BE7D-B606F9F9EBBC}"/>
              </a:ext>
            </a:extLst>
          </p:cNvPr>
          <p:cNvGraphicFramePr>
            <a:graphicFrameLocks noGrp="1"/>
          </p:cNvGraphicFramePr>
          <p:nvPr>
            <p:extLst>
              <p:ext uri="{D42A27DB-BD31-4B8C-83A1-F6EECF244321}">
                <p14:modId xmlns:p14="http://schemas.microsoft.com/office/powerpoint/2010/main" val="1134280929"/>
              </p:ext>
            </p:extLst>
          </p:nvPr>
        </p:nvGraphicFramePr>
        <p:xfrm>
          <a:off x="263237" y="1620737"/>
          <a:ext cx="5669280" cy="4988045"/>
        </p:xfrm>
        <a:graphic>
          <a:graphicData uri="http://schemas.openxmlformats.org/drawingml/2006/table">
            <a:tbl>
              <a:tblPr firstRow="1" bandRow="1">
                <a:tableStyleId>{5C22544A-7EE6-4342-B048-85BDC9FD1C3A}</a:tableStyleId>
              </a:tblPr>
              <a:tblGrid>
                <a:gridCol w="5669280">
                  <a:extLst>
                    <a:ext uri="{9D8B030D-6E8A-4147-A177-3AD203B41FA5}">
                      <a16:colId xmlns:a16="http://schemas.microsoft.com/office/drawing/2014/main" val="3715246395"/>
                    </a:ext>
                  </a:extLst>
                </a:gridCol>
              </a:tblGrid>
              <a:tr h="608550">
                <a:tc>
                  <a:txBody>
                    <a:bodyPr/>
                    <a:lstStyle/>
                    <a:p>
                      <a:pPr algn="ctr"/>
                      <a:r>
                        <a:rPr lang="en-US" sz="2800" b="0" kern="1200" dirty="0">
                          <a:solidFill>
                            <a:schemeClr val="tx1"/>
                          </a:solidFill>
                          <a:effectLst/>
                          <a:latin typeface="Century Gothic" panose="020B0502020202020204" pitchFamily="34" charset="0"/>
                          <a:ea typeface="+mn-ea"/>
                          <a:cs typeface="+mn-cs"/>
                        </a:rPr>
                        <a:t>STRENGTHS +</a:t>
                      </a:r>
                      <a:r>
                        <a:rPr lang="en-US" sz="2800" b="0" dirty="0">
                          <a:solidFill>
                            <a:schemeClr val="tx1"/>
                          </a:solidFill>
                          <a:effectLst/>
                          <a:latin typeface="Century Gothic" panose="020B0502020202020204" pitchFamily="34" charset="0"/>
                        </a:rPr>
                        <a:t> </a:t>
                      </a:r>
                      <a:endParaRPr lang="en-US" sz="2800" b="0" dirty="0">
                        <a:solidFill>
                          <a:schemeClr val="tx1"/>
                        </a:solidFill>
                        <a:latin typeface="Century Gothic" panose="020B0502020202020204" pitchFamily="34" charset="0"/>
                      </a:endParaRPr>
                    </a:p>
                  </a:txBody>
                  <a:tcPr marL="182880" marR="182880"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FBB12A"/>
                    </a:solidFill>
                  </a:tcPr>
                </a:tc>
                <a:extLst>
                  <a:ext uri="{0D108BD9-81ED-4DB2-BD59-A6C34878D82A}">
                    <a16:rowId xmlns:a16="http://schemas.microsoft.com/office/drawing/2014/main" val="239341550"/>
                  </a:ext>
                </a:extLst>
              </a:tr>
              <a:tr h="869549">
                <a:tc>
                  <a:txBody>
                    <a:bodyPr/>
                    <a:lstStyle/>
                    <a:p>
                      <a:pPr algn="l"/>
                      <a:r>
                        <a:rPr lang="en-US" sz="1400" kern="1200" dirty="0">
                          <a:solidFill>
                            <a:schemeClr val="dk1"/>
                          </a:solidFill>
                          <a:effectLst/>
                          <a:latin typeface="Century Gothic" panose="020B0502020202020204" pitchFamily="34" charset="0"/>
                          <a:ea typeface="+mn-ea"/>
                          <a:cs typeface="+mn-cs"/>
                        </a:rPr>
                        <a:t>In the </a:t>
                      </a:r>
                      <a:r>
                        <a:rPr lang="en-US" sz="1400" i="1" kern="1200" dirty="0">
                          <a:solidFill>
                            <a:schemeClr val="dk1"/>
                          </a:solidFill>
                          <a:effectLst/>
                          <a:latin typeface="Century Gothic" panose="020B0502020202020204" pitchFamily="34" charset="0"/>
                          <a:ea typeface="+mn-ea"/>
                          <a:cs typeface="+mn-cs"/>
                        </a:rPr>
                        <a:t>Strengths</a:t>
                      </a:r>
                      <a:r>
                        <a:rPr lang="en-US" sz="1400" kern="1200" dirty="0">
                          <a:solidFill>
                            <a:schemeClr val="dk1"/>
                          </a:solidFill>
                          <a:effectLst/>
                          <a:latin typeface="Century Gothic" panose="020B0502020202020204" pitchFamily="34" charset="0"/>
                          <a:ea typeface="+mn-ea"/>
                          <a:cs typeface="+mn-cs"/>
                        </a:rPr>
                        <a:t> section of a marketing SWOT template, one should identify and list the unique advantages and core competencies of the company in the context of the market and competitors.</a:t>
                      </a:r>
                      <a:r>
                        <a:rPr lang="en-US" sz="1400" dirty="0">
                          <a:effectLst/>
                          <a:latin typeface="Century Gothic" panose="020B0502020202020204" pitchFamily="34" charset="0"/>
                        </a:rPr>
                        <a:t> </a:t>
                      </a:r>
                      <a:endParaRPr lang="en-US" sz="1400" dirty="0">
                        <a:latin typeface="Century Gothic" panose="020B0502020202020204" pitchFamily="34" charset="0"/>
                      </a:endParaRPr>
                    </a:p>
                  </a:txBody>
                  <a:tcPr marL="182880" marR="182880" marT="91440" marB="91440">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FBF2EB"/>
                    </a:solidFill>
                  </a:tcPr>
                </a:tc>
                <a:extLst>
                  <a:ext uri="{0D108BD9-81ED-4DB2-BD59-A6C34878D82A}">
                    <a16:rowId xmlns:a16="http://schemas.microsoft.com/office/drawing/2014/main" val="2698214842"/>
                  </a:ext>
                </a:extLst>
              </a:tr>
              <a:tr h="3343175">
                <a:tc>
                  <a:txBody>
                    <a:bodyPr/>
                    <a:lstStyle/>
                    <a:p>
                      <a:pPr>
                        <a:spcAft>
                          <a:spcPts val="600"/>
                        </a:spcAft>
                      </a:pPr>
                      <a:r>
                        <a:rPr lang="en-US" sz="1700" b="0" kern="1200" dirty="0">
                          <a:solidFill>
                            <a:schemeClr val="dk1"/>
                          </a:solidFill>
                          <a:effectLst/>
                          <a:latin typeface="Century Gothic" panose="020B0502020202020204" pitchFamily="34" charset="0"/>
                          <a:ea typeface="+mn-ea"/>
                          <a:cs typeface="+mn-cs"/>
                        </a:rPr>
                        <a:t>Enter Text</a:t>
                      </a:r>
                      <a:endParaRPr lang="en-US" sz="1700" b="0" dirty="0">
                        <a:latin typeface="Century Gothic" panose="020B0502020202020204" pitchFamily="34" charset="0"/>
                      </a:endParaRPr>
                    </a:p>
                  </a:txBody>
                  <a:tcPr marL="182880" marR="182880" marT="91440" marB="91440">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9659181"/>
                  </a:ext>
                </a:extLst>
              </a:tr>
            </a:tbl>
          </a:graphicData>
        </a:graphic>
      </p:graphicFrame>
      <p:graphicFrame>
        <p:nvGraphicFramePr>
          <p:cNvPr id="19" name="Table 18">
            <a:extLst>
              <a:ext uri="{FF2B5EF4-FFF2-40B4-BE49-F238E27FC236}">
                <a16:creationId xmlns:a16="http://schemas.microsoft.com/office/drawing/2014/main" id="{08331876-B44C-DC83-B34D-DC9E8639B36F}"/>
              </a:ext>
            </a:extLst>
          </p:cNvPr>
          <p:cNvGraphicFramePr>
            <a:graphicFrameLocks noGrp="1"/>
          </p:cNvGraphicFramePr>
          <p:nvPr>
            <p:extLst>
              <p:ext uri="{D42A27DB-BD31-4B8C-83A1-F6EECF244321}">
                <p14:modId xmlns:p14="http://schemas.microsoft.com/office/powerpoint/2010/main" val="3565959079"/>
              </p:ext>
            </p:extLst>
          </p:nvPr>
        </p:nvGraphicFramePr>
        <p:xfrm>
          <a:off x="6259484" y="1620737"/>
          <a:ext cx="5669280" cy="4992624"/>
        </p:xfrm>
        <a:graphic>
          <a:graphicData uri="http://schemas.openxmlformats.org/drawingml/2006/table">
            <a:tbl>
              <a:tblPr firstRow="1" bandRow="1">
                <a:tableStyleId>{5C22544A-7EE6-4342-B048-85BDC9FD1C3A}</a:tableStyleId>
              </a:tblPr>
              <a:tblGrid>
                <a:gridCol w="5669280">
                  <a:extLst>
                    <a:ext uri="{9D8B030D-6E8A-4147-A177-3AD203B41FA5}">
                      <a16:colId xmlns:a16="http://schemas.microsoft.com/office/drawing/2014/main" val="3715246395"/>
                    </a:ext>
                  </a:extLst>
                </a:gridCol>
              </a:tblGrid>
              <a:tr h="611074">
                <a:tc>
                  <a:txBody>
                    <a:bodyPr/>
                    <a:lstStyle/>
                    <a:p>
                      <a:pPr algn="ctr"/>
                      <a:r>
                        <a:rPr lang="en-US" sz="2800" b="0" dirty="0">
                          <a:solidFill>
                            <a:schemeClr val="tx1"/>
                          </a:solidFill>
                          <a:latin typeface="Century Gothic" panose="020B0502020202020204" pitchFamily="34" charset="0"/>
                        </a:rPr>
                        <a:t>WEAKNESSES –</a:t>
                      </a:r>
                    </a:p>
                  </a:txBody>
                  <a:tcPr marL="182880" marR="182880"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FB682C"/>
                    </a:solidFill>
                  </a:tcPr>
                </a:tc>
                <a:extLst>
                  <a:ext uri="{0D108BD9-81ED-4DB2-BD59-A6C34878D82A}">
                    <a16:rowId xmlns:a16="http://schemas.microsoft.com/office/drawing/2014/main" val="239341550"/>
                  </a:ext>
                </a:extLst>
              </a:tr>
              <a:tr h="1040618">
                <a:tc>
                  <a:txBody>
                    <a:bodyPr/>
                    <a:lstStyle/>
                    <a:p>
                      <a:pPr algn="l"/>
                      <a:r>
                        <a:rPr lang="en-US" sz="1400" dirty="0">
                          <a:latin typeface="Century Gothic" panose="020B0502020202020204" pitchFamily="34" charset="0"/>
                        </a:rPr>
                        <a:t>In the </a:t>
                      </a:r>
                      <a:r>
                        <a:rPr lang="en-US" sz="1400" i="1" dirty="0">
                          <a:latin typeface="Century Gothic" panose="020B0502020202020204" pitchFamily="34" charset="0"/>
                        </a:rPr>
                        <a:t>Weaknesses</a:t>
                      </a:r>
                      <a:r>
                        <a:rPr lang="en-US" sz="1400" dirty="0">
                          <a:latin typeface="Century Gothic" panose="020B0502020202020204" pitchFamily="34" charset="0"/>
                        </a:rPr>
                        <a:t> section of a marketing SWOT template, one should pinpoint and detail the internal vulnerabilities or areas in need of improvement that might impede the company's growth or performance in the market.</a:t>
                      </a:r>
                    </a:p>
                  </a:txBody>
                  <a:tcPr marL="182880" marR="182880" marT="91440" marB="91440">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FBEDE1"/>
                    </a:solidFill>
                  </a:tcPr>
                </a:tc>
                <a:extLst>
                  <a:ext uri="{0D108BD9-81ED-4DB2-BD59-A6C34878D82A}">
                    <a16:rowId xmlns:a16="http://schemas.microsoft.com/office/drawing/2014/main" val="2698214842"/>
                  </a:ext>
                </a:extLst>
              </a:tr>
              <a:tr h="3340932">
                <a:tc>
                  <a:txBody>
                    <a:bodyPr/>
                    <a:lstStyle/>
                    <a:p>
                      <a:pPr>
                        <a:spcAft>
                          <a:spcPts val="600"/>
                        </a:spcAft>
                      </a:pPr>
                      <a:r>
                        <a:rPr lang="en-US" sz="1700" b="0" kern="1200" dirty="0">
                          <a:solidFill>
                            <a:schemeClr val="dk1"/>
                          </a:solidFill>
                          <a:effectLst/>
                          <a:latin typeface="Century Gothic" panose="020B0502020202020204" pitchFamily="34" charset="0"/>
                          <a:ea typeface="+mn-ea"/>
                          <a:cs typeface="+mn-cs"/>
                        </a:rPr>
                        <a:t>Enter Text</a:t>
                      </a:r>
                      <a:endParaRPr lang="en-US" sz="1700" b="0" dirty="0">
                        <a:latin typeface="Century Gothic" panose="020B0502020202020204" pitchFamily="34" charset="0"/>
                      </a:endParaRPr>
                    </a:p>
                  </a:txBody>
                  <a:tcPr marL="182880" marR="182880" marT="91440" marB="91440">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9659181"/>
                  </a:ext>
                </a:extLst>
              </a:tr>
            </a:tbl>
          </a:graphicData>
        </a:graphic>
      </p:graphicFrame>
      <p:sp>
        <p:nvSpPr>
          <p:cNvPr id="20" name="TextBox 19">
            <a:extLst>
              <a:ext uri="{FF2B5EF4-FFF2-40B4-BE49-F238E27FC236}">
                <a16:creationId xmlns:a16="http://schemas.microsoft.com/office/drawing/2014/main" id="{393B15B8-870F-59E6-16C2-FE8EDE51E1DB}"/>
              </a:ext>
            </a:extLst>
          </p:cNvPr>
          <p:cNvSpPr txBox="1"/>
          <p:nvPr/>
        </p:nvSpPr>
        <p:spPr>
          <a:xfrm>
            <a:off x="262050" y="1080865"/>
            <a:ext cx="11666713" cy="523220"/>
          </a:xfrm>
          <a:prstGeom prst="rect">
            <a:avLst/>
          </a:prstGeom>
          <a:noFill/>
        </p:spPr>
        <p:txBody>
          <a:bodyPr wrap="square">
            <a:spAutoFit/>
          </a:bodyPr>
          <a:lstStyle/>
          <a:p>
            <a:pPr algn="ctr"/>
            <a:r>
              <a:rPr lang="en-US" sz="28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INTERNAL FACTORS</a:t>
            </a:r>
            <a:endParaRPr lang="en-US" sz="2800" dirty="0"/>
          </a:p>
        </p:txBody>
      </p:sp>
    </p:spTree>
    <p:extLst>
      <p:ext uri="{BB962C8B-B14F-4D97-AF65-F5344CB8AC3E}">
        <p14:creationId xmlns:p14="http://schemas.microsoft.com/office/powerpoint/2010/main" val="4070647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Right Triangle 1">
            <a:extLst>
              <a:ext uri="{FF2B5EF4-FFF2-40B4-BE49-F238E27FC236}">
                <a16:creationId xmlns:a16="http://schemas.microsoft.com/office/drawing/2014/main" id="{CC592444-402B-5049-81E4-05EB492BAF10}"/>
              </a:ext>
            </a:extLst>
          </p:cNvPr>
          <p:cNvSpPr/>
          <p:nvPr/>
        </p:nvSpPr>
        <p:spPr>
          <a:xfrm flipH="1">
            <a:off x="0" y="0"/>
            <a:ext cx="12192000" cy="6857998"/>
          </a:xfrm>
          <a:prstGeom prst="rtTriangle">
            <a:avLst/>
          </a:prstGeom>
          <a:gradFill>
            <a:gsLst>
              <a:gs pos="0">
                <a:schemeClr val="bg1">
                  <a:lumMod val="95000"/>
                </a:schemeClr>
              </a:gs>
              <a:gs pos="100000">
                <a:schemeClr val="bg1">
                  <a:lumMod val="85000"/>
                </a:schemeClr>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ight Triangle 2">
            <a:extLst>
              <a:ext uri="{FF2B5EF4-FFF2-40B4-BE49-F238E27FC236}">
                <a16:creationId xmlns:a16="http://schemas.microsoft.com/office/drawing/2014/main" id="{02CE5DC6-D4BB-6E61-0D2E-27E1C13D1B78}"/>
              </a:ext>
            </a:extLst>
          </p:cNvPr>
          <p:cNvSpPr/>
          <p:nvPr/>
        </p:nvSpPr>
        <p:spPr>
          <a:xfrm flipH="1">
            <a:off x="0" y="2505693"/>
            <a:ext cx="12192000" cy="4364180"/>
          </a:xfrm>
          <a:prstGeom prst="rtTriangle">
            <a:avLst/>
          </a:prstGeom>
          <a:gradFill>
            <a:gsLst>
              <a:gs pos="0">
                <a:schemeClr val="bg1">
                  <a:lumMod val="85000"/>
                </a:schemeClr>
              </a:gs>
              <a:gs pos="99000">
                <a:schemeClr val="bg1">
                  <a:lumMod val="95000"/>
                </a:schemeClr>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6873FB78-43BE-79BE-7D91-8698D5C1A559}"/>
              </a:ext>
            </a:extLst>
          </p:cNvPr>
          <p:cNvSpPr txBox="1"/>
          <p:nvPr/>
        </p:nvSpPr>
        <p:spPr>
          <a:xfrm>
            <a:off x="262051" y="251752"/>
            <a:ext cx="2166504" cy="584775"/>
          </a:xfrm>
          <a:prstGeom prst="rect">
            <a:avLst/>
          </a:prstGeom>
          <a:noFill/>
        </p:spPr>
        <p:txBody>
          <a:bodyPr wrap="square">
            <a:spAutoFit/>
          </a:bodyPr>
          <a:lstStyle/>
          <a:p>
            <a:r>
              <a:rPr lang="en-US" sz="1600" dirty="0">
                <a:solidFill>
                  <a:srgbClr val="262626"/>
                </a:solidFill>
                <a:effectLst/>
                <a:latin typeface="Century Gothic" panose="020B0502020202020204" pitchFamily="34" charset="0"/>
                <a:ea typeface="Times New Roman" panose="02020603050405020304" pitchFamily="18" charset="0"/>
                <a:cs typeface="Calibri" panose="020F0502020204030204" pitchFamily="34" charset="0"/>
              </a:rPr>
              <a:t>SWOT ANALYSIS CONDUCTED FOR: </a:t>
            </a:r>
            <a:endParaRPr lang="en-US" sz="1600" dirty="0"/>
          </a:p>
        </p:txBody>
      </p:sp>
      <p:sp>
        <p:nvSpPr>
          <p:cNvPr id="8" name="TextBox 7">
            <a:extLst>
              <a:ext uri="{FF2B5EF4-FFF2-40B4-BE49-F238E27FC236}">
                <a16:creationId xmlns:a16="http://schemas.microsoft.com/office/drawing/2014/main" id="{D579E7F5-F2DE-93CE-0CF1-1D2CA0326D0B}"/>
              </a:ext>
            </a:extLst>
          </p:cNvPr>
          <p:cNvSpPr txBox="1"/>
          <p:nvPr/>
        </p:nvSpPr>
        <p:spPr>
          <a:xfrm>
            <a:off x="2257105" y="244639"/>
            <a:ext cx="9315450" cy="646331"/>
          </a:xfrm>
          <a:prstGeom prst="rect">
            <a:avLst/>
          </a:prstGeom>
          <a:noFill/>
        </p:spPr>
        <p:txBody>
          <a:bodyPr wrap="square">
            <a:spAutoFit/>
          </a:bodyPr>
          <a:lstStyle/>
          <a:p>
            <a:r>
              <a:rPr lang="en-US" sz="36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Enter Text</a:t>
            </a:r>
            <a:endParaRPr lang="en-US" sz="3600" dirty="0"/>
          </a:p>
        </p:txBody>
      </p:sp>
      <p:cxnSp>
        <p:nvCxnSpPr>
          <p:cNvPr id="11" name="Straight Connector 10">
            <a:extLst>
              <a:ext uri="{FF2B5EF4-FFF2-40B4-BE49-F238E27FC236}">
                <a16:creationId xmlns:a16="http://schemas.microsoft.com/office/drawing/2014/main" id="{E0D19793-76E5-A197-FA10-68E9F98332E9}"/>
              </a:ext>
            </a:extLst>
          </p:cNvPr>
          <p:cNvCxnSpPr/>
          <p:nvPr/>
        </p:nvCxnSpPr>
        <p:spPr>
          <a:xfrm>
            <a:off x="181841" y="890970"/>
            <a:ext cx="1174692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2" name="Table 11">
            <a:extLst>
              <a:ext uri="{FF2B5EF4-FFF2-40B4-BE49-F238E27FC236}">
                <a16:creationId xmlns:a16="http://schemas.microsoft.com/office/drawing/2014/main" id="{F059876D-F5A6-D37D-BE7D-B606F9F9EBBC}"/>
              </a:ext>
            </a:extLst>
          </p:cNvPr>
          <p:cNvGraphicFramePr>
            <a:graphicFrameLocks noGrp="1"/>
          </p:cNvGraphicFramePr>
          <p:nvPr>
            <p:extLst>
              <p:ext uri="{D42A27DB-BD31-4B8C-83A1-F6EECF244321}">
                <p14:modId xmlns:p14="http://schemas.microsoft.com/office/powerpoint/2010/main" val="481969144"/>
              </p:ext>
            </p:extLst>
          </p:nvPr>
        </p:nvGraphicFramePr>
        <p:xfrm>
          <a:off x="263237" y="1620737"/>
          <a:ext cx="5669280" cy="4988045"/>
        </p:xfrm>
        <a:graphic>
          <a:graphicData uri="http://schemas.openxmlformats.org/drawingml/2006/table">
            <a:tbl>
              <a:tblPr firstRow="1" bandRow="1">
                <a:tableStyleId>{5C22544A-7EE6-4342-B048-85BDC9FD1C3A}</a:tableStyleId>
              </a:tblPr>
              <a:tblGrid>
                <a:gridCol w="5669280">
                  <a:extLst>
                    <a:ext uri="{9D8B030D-6E8A-4147-A177-3AD203B41FA5}">
                      <a16:colId xmlns:a16="http://schemas.microsoft.com/office/drawing/2014/main" val="3715246395"/>
                    </a:ext>
                  </a:extLst>
                </a:gridCol>
              </a:tblGrid>
              <a:tr h="608550">
                <a:tc>
                  <a:txBody>
                    <a:bodyPr/>
                    <a:lstStyle/>
                    <a:p>
                      <a:pPr algn="ctr"/>
                      <a:r>
                        <a:rPr lang="en-US" sz="2800" b="0" kern="1200" dirty="0">
                          <a:solidFill>
                            <a:schemeClr val="tx1"/>
                          </a:solidFill>
                          <a:effectLst/>
                          <a:latin typeface="Century Gothic" panose="020B0502020202020204" pitchFamily="34" charset="0"/>
                          <a:ea typeface="+mn-ea"/>
                          <a:cs typeface="+mn-cs"/>
                        </a:rPr>
                        <a:t>OPPORTUNITIES +</a:t>
                      </a:r>
                      <a:r>
                        <a:rPr lang="en-US" sz="2800" b="0" dirty="0">
                          <a:solidFill>
                            <a:schemeClr val="tx1"/>
                          </a:solidFill>
                          <a:effectLst/>
                          <a:latin typeface="Century Gothic" panose="020B0502020202020204" pitchFamily="34" charset="0"/>
                        </a:rPr>
                        <a:t> </a:t>
                      </a:r>
                      <a:endParaRPr lang="en-US" sz="2800" b="0" dirty="0">
                        <a:solidFill>
                          <a:schemeClr val="tx1"/>
                        </a:solidFill>
                        <a:latin typeface="Century Gothic" panose="020B0502020202020204" pitchFamily="34" charset="0"/>
                      </a:endParaRPr>
                    </a:p>
                  </a:txBody>
                  <a:tcPr marL="182880" marR="182880"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D2EDF2"/>
                    </a:solidFill>
                  </a:tcPr>
                </a:tc>
                <a:extLst>
                  <a:ext uri="{0D108BD9-81ED-4DB2-BD59-A6C34878D82A}">
                    <a16:rowId xmlns:a16="http://schemas.microsoft.com/office/drawing/2014/main" val="239341550"/>
                  </a:ext>
                </a:extLst>
              </a:tr>
              <a:tr h="869549">
                <a:tc>
                  <a:txBody>
                    <a:bodyPr/>
                    <a:lstStyle/>
                    <a:p>
                      <a:pPr algn="l"/>
                      <a:r>
                        <a:rPr lang="en-US" sz="1400" kern="1200" dirty="0">
                          <a:solidFill>
                            <a:schemeClr val="dk1"/>
                          </a:solidFill>
                          <a:effectLst/>
                          <a:latin typeface="Century Gothic" panose="020B0502020202020204" pitchFamily="34" charset="0"/>
                          <a:ea typeface="+mn-ea"/>
                          <a:cs typeface="+mn-cs"/>
                        </a:rPr>
                        <a:t>In the </a:t>
                      </a:r>
                      <a:r>
                        <a:rPr lang="en-US" sz="1400" i="1" kern="1200" dirty="0">
                          <a:solidFill>
                            <a:schemeClr val="dk1"/>
                          </a:solidFill>
                          <a:effectLst/>
                          <a:latin typeface="Century Gothic" panose="020B0502020202020204" pitchFamily="34" charset="0"/>
                          <a:ea typeface="+mn-ea"/>
                          <a:cs typeface="+mn-cs"/>
                        </a:rPr>
                        <a:t>Opportunities</a:t>
                      </a:r>
                      <a:r>
                        <a:rPr lang="en-US" sz="1400" kern="1200" dirty="0">
                          <a:solidFill>
                            <a:schemeClr val="dk1"/>
                          </a:solidFill>
                          <a:effectLst/>
                          <a:latin typeface="Century Gothic" panose="020B0502020202020204" pitchFamily="34" charset="0"/>
                          <a:ea typeface="+mn-ea"/>
                          <a:cs typeface="+mn-cs"/>
                        </a:rPr>
                        <a:t> section of a marketing SWOT template, one should identify external factors or trends that the company can capitalize on for growth, market expansion, or increased revenue.</a:t>
                      </a:r>
                    </a:p>
                  </a:txBody>
                  <a:tcPr marL="182880" marR="182880" marT="91440" marB="91440">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EDFBFD"/>
                    </a:solidFill>
                  </a:tcPr>
                </a:tc>
                <a:extLst>
                  <a:ext uri="{0D108BD9-81ED-4DB2-BD59-A6C34878D82A}">
                    <a16:rowId xmlns:a16="http://schemas.microsoft.com/office/drawing/2014/main" val="2698214842"/>
                  </a:ext>
                </a:extLst>
              </a:tr>
              <a:tr h="3343175">
                <a:tc>
                  <a:txBody>
                    <a:bodyPr/>
                    <a:lstStyle/>
                    <a:p>
                      <a:pPr>
                        <a:spcAft>
                          <a:spcPts val="600"/>
                        </a:spcAft>
                      </a:pPr>
                      <a:r>
                        <a:rPr lang="en-US" sz="1700" b="0" kern="1200" dirty="0">
                          <a:solidFill>
                            <a:schemeClr val="dk1"/>
                          </a:solidFill>
                          <a:effectLst/>
                          <a:latin typeface="Century Gothic" panose="020B0502020202020204" pitchFamily="34" charset="0"/>
                          <a:ea typeface="+mn-ea"/>
                          <a:cs typeface="+mn-cs"/>
                        </a:rPr>
                        <a:t>Enter Text</a:t>
                      </a:r>
                      <a:endParaRPr lang="en-US" sz="1700" b="0" dirty="0">
                        <a:latin typeface="Century Gothic" panose="020B0502020202020204" pitchFamily="34" charset="0"/>
                      </a:endParaRPr>
                    </a:p>
                  </a:txBody>
                  <a:tcPr marL="182880" marR="182880" marT="91440" marB="91440">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9659181"/>
                  </a:ext>
                </a:extLst>
              </a:tr>
            </a:tbl>
          </a:graphicData>
        </a:graphic>
      </p:graphicFrame>
      <p:graphicFrame>
        <p:nvGraphicFramePr>
          <p:cNvPr id="19" name="Table 18">
            <a:extLst>
              <a:ext uri="{FF2B5EF4-FFF2-40B4-BE49-F238E27FC236}">
                <a16:creationId xmlns:a16="http://schemas.microsoft.com/office/drawing/2014/main" id="{08331876-B44C-DC83-B34D-DC9E8639B36F}"/>
              </a:ext>
            </a:extLst>
          </p:cNvPr>
          <p:cNvGraphicFramePr>
            <a:graphicFrameLocks noGrp="1"/>
          </p:cNvGraphicFramePr>
          <p:nvPr>
            <p:extLst>
              <p:ext uri="{D42A27DB-BD31-4B8C-83A1-F6EECF244321}">
                <p14:modId xmlns:p14="http://schemas.microsoft.com/office/powerpoint/2010/main" val="1262609202"/>
              </p:ext>
            </p:extLst>
          </p:nvPr>
        </p:nvGraphicFramePr>
        <p:xfrm>
          <a:off x="6259484" y="1620737"/>
          <a:ext cx="5669280" cy="4992624"/>
        </p:xfrm>
        <a:graphic>
          <a:graphicData uri="http://schemas.openxmlformats.org/drawingml/2006/table">
            <a:tbl>
              <a:tblPr firstRow="1" bandRow="1">
                <a:tableStyleId>{5C22544A-7EE6-4342-B048-85BDC9FD1C3A}</a:tableStyleId>
              </a:tblPr>
              <a:tblGrid>
                <a:gridCol w="5669280">
                  <a:extLst>
                    <a:ext uri="{9D8B030D-6E8A-4147-A177-3AD203B41FA5}">
                      <a16:colId xmlns:a16="http://schemas.microsoft.com/office/drawing/2014/main" val="3715246395"/>
                    </a:ext>
                  </a:extLst>
                </a:gridCol>
              </a:tblGrid>
              <a:tr h="611074">
                <a:tc>
                  <a:txBody>
                    <a:bodyPr/>
                    <a:lstStyle/>
                    <a:p>
                      <a:pPr algn="ctr"/>
                      <a:r>
                        <a:rPr lang="en-US" sz="2800" b="0" dirty="0">
                          <a:solidFill>
                            <a:schemeClr val="tx1"/>
                          </a:solidFill>
                          <a:latin typeface="Century Gothic" panose="020B0502020202020204" pitchFamily="34" charset="0"/>
                        </a:rPr>
                        <a:t>THREATS –</a:t>
                      </a:r>
                    </a:p>
                  </a:txBody>
                  <a:tcPr marL="182880" marR="182880"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BDCDE1"/>
                    </a:solidFill>
                  </a:tcPr>
                </a:tc>
                <a:extLst>
                  <a:ext uri="{0D108BD9-81ED-4DB2-BD59-A6C34878D82A}">
                    <a16:rowId xmlns:a16="http://schemas.microsoft.com/office/drawing/2014/main" val="239341550"/>
                  </a:ext>
                </a:extLst>
              </a:tr>
              <a:tr h="1040618">
                <a:tc>
                  <a:txBody>
                    <a:bodyPr/>
                    <a:lstStyle/>
                    <a:p>
                      <a:pPr algn="l"/>
                      <a:r>
                        <a:rPr lang="en-US" sz="1400" dirty="0">
                          <a:latin typeface="Century Gothic" panose="020B0502020202020204" pitchFamily="34" charset="0"/>
                        </a:rPr>
                        <a:t>In the </a:t>
                      </a:r>
                      <a:r>
                        <a:rPr lang="en-US" sz="1400" i="1" dirty="0">
                          <a:latin typeface="Century Gothic" panose="020B0502020202020204" pitchFamily="34" charset="0"/>
                        </a:rPr>
                        <a:t>Threats</a:t>
                      </a:r>
                      <a:r>
                        <a:rPr lang="en-US" sz="1400" dirty="0">
                          <a:latin typeface="Century Gothic" panose="020B0502020202020204" pitchFamily="34" charset="0"/>
                        </a:rPr>
                        <a:t> section of a marketing SWOT template, one should list external challenges, risks, or barriers that might prevent the company from achieving its goals or might adversely affect the firm’s operations.</a:t>
                      </a:r>
                    </a:p>
                  </a:txBody>
                  <a:tcPr marL="182880" marR="182880" marT="91440" marB="91440">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F2F4FB"/>
                    </a:solidFill>
                  </a:tcPr>
                </a:tc>
                <a:extLst>
                  <a:ext uri="{0D108BD9-81ED-4DB2-BD59-A6C34878D82A}">
                    <a16:rowId xmlns:a16="http://schemas.microsoft.com/office/drawing/2014/main" val="2698214842"/>
                  </a:ext>
                </a:extLst>
              </a:tr>
              <a:tr h="3340932">
                <a:tc>
                  <a:txBody>
                    <a:bodyPr/>
                    <a:lstStyle/>
                    <a:p>
                      <a:pPr>
                        <a:spcAft>
                          <a:spcPts val="600"/>
                        </a:spcAft>
                      </a:pPr>
                      <a:r>
                        <a:rPr lang="en-US" sz="1600" b="0" kern="1200" dirty="0">
                          <a:solidFill>
                            <a:schemeClr val="dk1"/>
                          </a:solidFill>
                          <a:effectLst/>
                          <a:latin typeface="Century Gothic" panose="020B0502020202020204" pitchFamily="34" charset="0"/>
                          <a:ea typeface="+mn-ea"/>
                          <a:cs typeface="+mn-cs"/>
                        </a:rPr>
                        <a:t>Enter Text</a:t>
                      </a:r>
                      <a:endParaRPr lang="en-US" sz="1600" b="0" dirty="0">
                        <a:latin typeface="Century Gothic" panose="020B0502020202020204" pitchFamily="34" charset="0"/>
                      </a:endParaRPr>
                    </a:p>
                  </a:txBody>
                  <a:tcPr marL="182880" marR="182880" marT="91440" marB="91440">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9659181"/>
                  </a:ext>
                </a:extLst>
              </a:tr>
            </a:tbl>
          </a:graphicData>
        </a:graphic>
      </p:graphicFrame>
      <p:sp>
        <p:nvSpPr>
          <p:cNvPr id="20" name="TextBox 19">
            <a:extLst>
              <a:ext uri="{FF2B5EF4-FFF2-40B4-BE49-F238E27FC236}">
                <a16:creationId xmlns:a16="http://schemas.microsoft.com/office/drawing/2014/main" id="{393B15B8-870F-59E6-16C2-FE8EDE51E1DB}"/>
              </a:ext>
            </a:extLst>
          </p:cNvPr>
          <p:cNvSpPr txBox="1"/>
          <p:nvPr/>
        </p:nvSpPr>
        <p:spPr>
          <a:xfrm>
            <a:off x="262050" y="1080865"/>
            <a:ext cx="11666713" cy="523220"/>
          </a:xfrm>
          <a:prstGeom prst="rect">
            <a:avLst/>
          </a:prstGeom>
          <a:noFill/>
        </p:spPr>
        <p:txBody>
          <a:bodyPr wrap="square">
            <a:spAutoFit/>
          </a:bodyPr>
          <a:lstStyle/>
          <a:p>
            <a:pPr algn="ctr"/>
            <a:r>
              <a:rPr lang="en-US" sz="28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EXTERNAL FACTORS</a:t>
            </a:r>
            <a:endParaRPr lang="en-US" sz="2800" dirty="0"/>
          </a:p>
        </p:txBody>
      </p:sp>
    </p:spTree>
    <p:extLst>
      <p:ext uri="{BB962C8B-B14F-4D97-AF65-F5344CB8AC3E}">
        <p14:creationId xmlns:p14="http://schemas.microsoft.com/office/powerpoint/2010/main" val="2450796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1776</TotalTime>
  <Words>352</Words>
  <Application>Microsoft Macintosh PowerPoint</Application>
  <PresentationFormat>Widescreen</PresentationFormat>
  <Paragraphs>24</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42</cp:revision>
  <cp:lastPrinted>2020-08-31T22:23:58Z</cp:lastPrinted>
  <dcterms:created xsi:type="dcterms:W3CDTF">2021-07-07T23:54:57Z</dcterms:created>
  <dcterms:modified xsi:type="dcterms:W3CDTF">2023-11-12T00:14:40Z</dcterms:modified>
</cp:coreProperties>
</file>