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4"/>
  </p:notesMasterIdLst>
  <p:sldIdLst>
    <p:sldId id="342" r:id="rId2"/>
    <p:sldId id="355" r:id="rId3"/>
    <p:sldId id="365" r:id="rId4"/>
    <p:sldId id="357" r:id="rId5"/>
    <p:sldId id="358" r:id="rId6"/>
    <p:sldId id="359" r:id="rId7"/>
    <p:sldId id="360" r:id="rId8"/>
    <p:sldId id="361" r:id="rId9"/>
    <p:sldId id="362" r:id="rId10"/>
    <p:sldId id="363" r:id="rId11"/>
    <p:sldId id="364" r:id="rId12"/>
    <p:sldId id="295"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rica Waite" initials="EW" lastIdx="2" clrIdx="0">
    <p:extLst>
      <p:ext uri="{19B8F6BF-5375-455C-9EA6-DF929625EA0E}">
        <p15:presenceInfo xmlns:p15="http://schemas.microsoft.com/office/powerpoint/2012/main" userId="c568693182780e75"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E970"/>
    <a:srgbClr val="E2E23A"/>
    <a:srgbClr val="F8F7C9"/>
    <a:srgbClr val="F1EF97"/>
    <a:srgbClr val="CBD6B5"/>
    <a:srgbClr val="A1B579"/>
    <a:srgbClr val="ECF0E4"/>
    <a:srgbClr val="DAE1CB"/>
    <a:srgbClr val="EBD9B6"/>
    <a:srgbClr val="F6EED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0574805-9B3E-4879-8F40-97A72532952D}" v="3" dt="2024-04-21T20:56:04.87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286" autoAdjust="0"/>
    <p:restoredTop sz="86447"/>
  </p:normalViewPr>
  <p:slideViewPr>
    <p:cSldViewPr snapToGrid="0" snapToObjects="1">
      <p:cViewPr varScale="1">
        <p:scale>
          <a:sx n="123" d="100"/>
          <a:sy n="123" d="100"/>
        </p:scale>
        <p:origin x="232" y="288"/>
      </p:cViewPr>
      <p:guideLst/>
    </p:cSldViewPr>
  </p:slideViewPr>
  <p:outlineViewPr>
    <p:cViewPr>
      <p:scale>
        <a:sx n="33" d="100"/>
        <a:sy n="33" d="100"/>
      </p:scale>
      <p:origin x="0" y="0"/>
    </p:cViewPr>
    <p:sldLst>
      <p:sld r:id="rId1" collapse="1"/>
    </p:sldLst>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21"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_rels/viewProps.xml.rels><?xml version="1.0" encoding="UTF-8" standalone="yes"?>
<Relationships xmlns="http://schemas.openxmlformats.org/package/2006/relationships"><Relationship Id="rId1" Type="http://schemas.openxmlformats.org/officeDocument/2006/relationships/slide" Target="slides/slide1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ss Dunlevy" userId="dd4b9a8537dbe9d0" providerId="LiveId" clId="{40574805-9B3E-4879-8F40-97A72532952D}"/>
    <pc:docChg chg="custSel modSld">
      <pc:chgData name="Bess Dunlevy" userId="dd4b9a8537dbe9d0" providerId="LiveId" clId="{40574805-9B3E-4879-8F40-97A72532952D}" dt="2024-04-21T20:39:16.497" v="402" actId="5793"/>
      <pc:docMkLst>
        <pc:docMk/>
      </pc:docMkLst>
      <pc:sldChg chg="modSp mod">
        <pc:chgData name="Bess Dunlevy" userId="dd4b9a8537dbe9d0" providerId="LiveId" clId="{40574805-9B3E-4879-8F40-97A72532952D}" dt="2024-04-21T20:35:30.037" v="0"/>
        <pc:sldMkLst>
          <pc:docMk/>
          <pc:sldMk cId="1387154715" sldId="360"/>
        </pc:sldMkLst>
        <pc:spChg chg="mod">
          <ac:chgData name="Bess Dunlevy" userId="dd4b9a8537dbe9d0" providerId="LiveId" clId="{40574805-9B3E-4879-8F40-97A72532952D}" dt="2024-04-21T20:35:30.037" v="0"/>
          <ac:spMkLst>
            <pc:docMk/>
            <pc:sldMk cId="1387154715" sldId="360"/>
            <ac:spMk id="8" creationId="{6AD3C837-F103-DAC3-7308-CF97CA213E4A}"/>
          </ac:spMkLst>
        </pc:spChg>
      </pc:sldChg>
      <pc:sldChg chg="modSp mod">
        <pc:chgData name="Bess Dunlevy" userId="dd4b9a8537dbe9d0" providerId="LiveId" clId="{40574805-9B3E-4879-8F40-97A72532952D}" dt="2024-04-21T20:36:01.749" v="5" actId="20577"/>
        <pc:sldMkLst>
          <pc:docMk/>
          <pc:sldMk cId="3074307783" sldId="362"/>
        </pc:sldMkLst>
        <pc:spChg chg="mod">
          <ac:chgData name="Bess Dunlevy" userId="dd4b9a8537dbe9d0" providerId="LiveId" clId="{40574805-9B3E-4879-8F40-97A72532952D}" dt="2024-04-21T20:35:53.923" v="1" actId="20577"/>
          <ac:spMkLst>
            <pc:docMk/>
            <pc:sldMk cId="3074307783" sldId="362"/>
            <ac:spMk id="5" creationId="{61AE153E-14BD-1630-CA7B-CC0F3A9AF78C}"/>
          </ac:spMkLst>
        </pc:spChg>
        <pc:graphicFrameChg chg="modGraphic">
          <ac:chgData name="Bess Dunlevy" userId="dd4b9a8537dbe9d0" providerId="LiveId" clId="{40574805-9B3E-4879-8F40-97A72532952D}" dt="2024-04-21T20:36:01.749" v="5" actId="20577"/>
          <ac:graphicFrameMkLst>
            <pc:docMk/>
            <pc:sldMk cId="3074307783" sldId="362"/>
            <ac:graphicFrameMk id="12" creationId="{50750C51-9DB2-4B66-BE18-12C34B8A4CC0}"/>
          </ac:graphicFrameMkLst>
        </pc:graphicFrameChg>
      </pc:sldChg>
      <pc:sldChg chg="modSp mod">
        <pc:chgData name="Bess Dunlevy" userId="dd4b9a8537dbe9d0" providerId="LiveId" clId="{40574805-9B3E-4879-8F40-97A72532952D}" dt="2024-04-21T20:38:32.298" v="357" actId="1076"/>
        <pc:sldMkLst>
          <pc:docMk/>
          <pc:sldMk cId="2802085455" sldId="363"/>
        </pc:sldMkLst>
        <pc:spChg chg="mod">
          <ac:chgData name="Bess Dunlevy" userId="dd4b9a8537dbe9d0" providerId="LiveId" clId="{40574805-9B3E-4879-8F40-97A72532952D}" dt="2024-04-21T20:36:33.533" v="114" actId="20577"/>
          <ac:spMkLst>
            <pc:docMk/>
            <pc:sldMk cId="2802085455" sldId="363"/>
            <ac:spMk id="4" creationId="{6A04BA55-891D-AEDD-1E97-921613986F9D}"/>
          </ac:spMkLst>
        </pc:spChg>
        <pc:spChg chg="mod">
          <ac:chgData name="Bess Dunlevy" userId="dd4b9a8537dbe9d0" providerId="LiveId" clId="{40574805-9B3E-4879-8F40-97A72532952D}" dt="2024-04-21T20:36:47.116" v="141" actId="6549"/>
          <ac:spMkLst>
            <pc:docMk/>
            <pc:sldMk cId="2802085455" sldId="363"/>
            <ac:spMk id="10" creationId="{B67AC8D1-2CC7-0E8B-D659-D5EE0157852B}"/>
          </ac:spMkLst>
        </pc:spChg>
        <pc:spChg chg="mod">
          <ac:chgData name="Bess Dunlevy" userId="dd4b9a8537dbe9d0" providerId="LiveId" clId="{40574805-9B3E-4879-8F40-97A72532952D}" dt="2024-04-21T20:37:20.581" v="229" actId="20577"/>
          <ac:spMkLst>
            <pc:docMk/>
            <pc:sldMk cId="2802085455" sldId="363"/>
            <ac:spMk id="19" creationId="{1E37937C-B9FA-08B3-5E0A-888EA0AF88BD}"/>
          </ac:spMkLst>
        </pc:spChg>
        <pc:spChg chg="mod">
          <ac:chgData name="Bess Dunlevy" userId="dd4b9a8537dbe9d0" providerId="LiveId" clId="{40574805-9B3E-4879-8F40-97A72532952D}" dt="2024-04-21T20:37:34.027" v="241" actId="1076"/>
          <ac:spMkLst>
            <pc:docMk/>
            <pc:sldMk cId="2802085455" sldId="363"/>
            <ac:spMk id="21" creationId="{B9D53C34-4144-D0D2-75F5-A7F6402E0466}"/>
          </ac:spMkLst>
        </pc:spChg>
        <pc:spChg chg="mod">
          <ac:chgData name="Bess Dunlevy" userId="dd4b9a8537dbe9d0" providerId="LiveId" clId="{40574805-9B3E-4879-8F40-97A72532952D}" dt="2024-04-21T20:38:32.298" v="357" actId="1076"/>
          <ac:spMkLst>
            <pc:docMk/>
            <pc:sldMk cId="2802085455" sldId="363"/>
            <ac:spMk id="26" creationId="{AE7FA362-CE45-BF49-3014-55BA9D0B2B1A}"/>
          </ac:spMkLst>
        </pc:spChg>
        <pc:spChg chg="mod">
          <ac:chgData name="Bess Dunlevy" userId="dd4b9a8537dbe9d0" providerId="LiveId" clId="{40574805-9B3E-4879-8F40-97A72532952D}" dt="2024-04-21T20:38:14.618" v="343" actId="20577"/>
          <ac:spMkLst>
            <pc:docMk/>
            <pc:sldMk cId="2802085455" sldId="363"/>
            <ac:spMk id="28" creationId="{169669C7-9B6A-F81B-D6CF-1AD74F53A407}"/>
          </ac:spMkLst>
        </pc:spChg>
      </pc:sldChg>
      <pc:sldChg chg="modSp mod">
        <pc:chgData name="Bess Dunlevy" userId="dd4b9a8537dbe9d0" providerId="LiveId" clId="{40574805-9B3E-4879-8F40-97A72532952D}" dt="2024-04-21T20:39:16.497" v="402" actId="5793"/>
        <pc:sldMkLst>
          <pc:docMk/>
          <pc:sldMk cId="2442841606" sldId="364"/>
        </pc:sldMkLst>
        <pc:spChg chg="mod">
          <ac:chgData name="Bess Dunlevy" userId="dd4b9a8537dbe9d0" providerId="LiveId" clId="{40574805-9B3E-4879-8F40-97A72532952D}" dt="2024-04-21T20:39:16.497" v="402" actId="5793"/>
          <ac:spMkLst>
            <pc:docMk/>
            <pc:sldMk cId="2442841606" sldId="364"/>
            <ac:spMk id="11" creationId="{CF9F8977-70BD-947B-6A9B-ED258C48594F}"/>
          </ac:spMkLst>
        </pc:spChg>
        <pc:spChg chg="mod">
          <ac:chgData name="Bess Dunlevy" userId="dd4b9a8537dbe9d0" providerId="LiveId" clId="{40574805-9B3E-4879-8F40-97A72532952D}" dt="2024-04-21T20:38:54.830" v="385" actId="14100"/>
          <ac:spMkLst>
            <pc:docMk/>
            <pc:sldMk cId="2442841606" sldId="364"/>
            <ac:spMk id="29" creationId="{4DAB26E4-00EB-4D51-C054-18EE0065A87A}"/>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6AFEDE-F1BF-6A4A-80D9-CCB6DC4EFE3D}" type="datetimeFigureOut">
              <a:rPr lang="en-US" smtClean="0"/>
              <a:t>4/30/24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711C10-233D-DA48-A5CB-9365BBABB6B4}" type="slidenum">
              <a:rPr lang="en-US" smtClean="0"/>
              <a:t>‹#›</a:t>
            </a:fld>
            <a:endParaRPr lang="en-US" dirty="0"/>
          </a:p>
        </p:txBody>
      </p:sp>
    </p:spTree>
    <p:extLst>
      <p:ext uri="{BB962C8B-B14F-4D97-AF65-F5344CB8AC3E}">
        <p14:creationId xmlns:p14="http://schemas.microsoft.com/office/powerpoint/2010/main" val="4330768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711C10-233D-DA48-A5CB-9365BBABB6B4}" type="slidenum">
              <a:rPr lang="en-US" smtClean="0"/>
              <a:t>12</a:t>
            </a:fld>
            <a:endParaRPr lang="en-US" dirty="0"/>
          </a:p>
        </p:txBody>
      </p:sp>
    </p:spTree>
    <p:extLst>
      <p:ext uri="{BB962C8B-B14F-4D97-AF65-F5344CB8AC3E}">
        <p14:creationId xmlns:p14="http://schemas.microsoft.com/office/powerpoint/2010/main" val="18222646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381E756-E947-FD4A-8A23-D2C983A1A8BD}" type="datetimeFigureOut">
              <a:rPr lang="en-US" smtClean="0"/>
              <a:t>4/30/24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4073458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81E756-E947-FD4A-8A23-D2C983A1A8BD}" type="datetimeFigureOut">
              <a:rPr lang="en-US" smtClean="0"/>
              <a:t>4/30/24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2078398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81E756-E947-FD4A-8A23-D2C983A1A8BD}" type="datetimeFigureOut">
              <a:rPr lang="en-US" smtClean="0"/>
              <a:t>4/30/24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3567388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81E756-E947-FD4A-8A23-D2C983A1A8BD}" type="datetimeFigureOut">
              <a:rPr lang="en-US" smtClean="0"/>
              <a:t>4/30/24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20794150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381E756-E947-FD4A-8A23-D2C983A1A8BD}" type="datetimeFigureOut">
              <a:rPr lang="en-US" smtClean="0"/>
              <a:t>4/30/24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5797732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381E756-E947-FD4A-8A23-D2C983A1A8BD}" type="datetimeFigureOut">
              <a:rPr lang="en-US" smtClean="0"/>
              <a:t>4/30/24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1153701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381E756-E947-FD4A-8A23-D2C983A1A8BD}" type="datetimeFigureOut">
              <a:rPr lang="en-US" smtClean="0"/>
              <a:t>4/30/24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6417093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381E756-E947-FD4A-8A23-D2C983A1A8BD}" type="datetimeFigureOut">
              <a:rPr lang="en-US" smtClean="0"/>
              <a:t>4/30/24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5459013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81E756-E947-FD4A-8A23-D2C983A1A8BD}" type="datetimeFigureOut">
              <a:rPr lang="en-US" smtClean="0"/>
              <a:t>4/30/24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9130763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381E756-E947-FD4A-8A23-D2C983A1A8BD}" type="datetimeFigureOut">
              <a:rPr lang="en-US" smtClean="0"/>
              <a:t>4/30/24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559721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381E756-E947-FD4A-8A23-D2C983A1A8BD}" type="datetimeFigureOut">
              <a:rPr lang="en-US" smtClean="0"/>
              <a:t>4/30/24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4938084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81E756-E947-FD4A-8A23-D2C983A1A8BD}" type="datetimeFigureOut">
              <a:rPr lang="en-US" smtClean="0"/>
              <a:t>4/30/24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30669D-EC37-AA42-8CD3-B0788BD38FC6}" type="slidenum">
              <a:rPr lang="en-US" smtClean="0"/>
              <a:t>‹#›</a:t>
            </a:fld>
            <a:endParaRPr lang="en-US" dirty="0"/>
          </a:p>
        </p:txBody>
      </p:sp>
    </p:spTree>
    <p:extLst>
      <p:ext uri="{BB962C8B-B14F-4D97-AF65-F5344CB8AC3E}">
        <p14:creationId xmlns:p14="http://schemas.microsoft.com/office/powerpoint/2010/main" val="1729608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hyperlink" Target="https://www.smartsheet.com/try-it?trp=12015&amp;utm_source=template-powerpoint&amp;utm_medium=content&amp;utm_campaign=Corporate+Event+Proposal+Example-powerpoint-12015&amp;lpa=Corporate+Event+Proposal+Example+powerpoint+12015" TargetMode="External"/></Relationships>
</file>

<file path=ppt/slides/_rels/slide1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1.svg"/><Relationship Id="rId7"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3.png"/><Relationship Id="rId10" Type="http://schemas.openxmlformats.org/officeDocument/2006/relationships/image" Target="../media/image16.svg"/><Relationship Id="rId4" Type="http://schemas.openxmlformats.org/officeDocument/2006/relationships/image" Target="../media/image12.png"/><Relationship Id="rId9"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image" Target="../media/image5.jp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4.svg"/></Relationships>
</file>

<file path=ppt/slides/_rels/slide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9.jpg"/><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White abstract background">
            <a:extLst>
              <a:ext uri="{FF2B5EF4-FFF2-40B4-BE49-F238E27FC236}">
                <a16:creationId xmlns:a16="http://schemas.microsoft.com/office/drawing/2014/main" id="{D7AF4779-64D5-58AF-F554-3E3A07281B21}"/>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Lst>
          </a:blip>
          <a:srcRect t="14835" b="14835"/>
          <a:stretch/>
        </p:blipFill>
        <p:spPr>
          <a:xfrm rot="10800000">
            <a:off x="0" y="-1"/>
            <a:ext cx="12192000" cy="6858001"/>
          </a:xfrm>
          <a:prstGeom prst="rect">
            <a:avLst/>
          </a:prstGeom>
        </p:spPr>
      </p:pic>
      <p:pic>
        <p:nvPicPr>
          <p:cNvPr id="4" name="Picture 3">
            <a:hlinkClick r:id="rId4"/>
            <a:extLst>
              <a:ext uri="{FF2B5EF4-FFF2-40B4-BE49-F238E27FC236}">
                <a16:creationId xmlns:a16="http://schemas.microsoft.com/office/drawing/2014/main" id="{4AEB8225-3AA8-AF48-AD51-3F5F53316D6B}"/>
              </a:ext>
            </a:extLst>
          </p:cNvPr>
          <p:cNvPicPr>
            <a:picLocks noChangeAspect="1"/>
          </p:cNvPicPr>
          <p:nvPr/>
        </p:nvPicPr>
        <p:blipFill>
          <a:blip r:embed="rId5"/>
          <a:stretch>
            <a:fillRect/>
          </a:stretch>
        </p:blipFill>
        <p:spPr>
          <a:xfrm>
            <a:off x="8343065" y="400145"/>
            <a:ext cx="3548487" cy="492443"/>
          </a:xfrm>
          <a:prstGeom prst="rect">
            <a:avLst/>
          </a:prstGeom>
        </p:spPr>
      </p:pic>
      <p:sp>
        <p:nvSpPr>
          <p:cNvPr id="33" name="TextBox 32">
            <a:extLst>
              <a:ext uri="{FF2B5EF4-FFF2-40B4-BE49-F238E27FC236}">
                <a16:creationId xmlns:a16="http://schemas.microsoft.com/office/drawing/2014/main" id="{143A449B-AAB7-994A-92CE-8F48E2CA7DF6}"/>
              </a:ext>
            </a:extLst>
          </p:cNvPr>
          <p:cNvSpPr txBox="1"/>
          <p:nvPr/>
        </p:nvSpPr>
        <p:spPr>
          <a:xfrm>
            <a:off x="300448" y="400145"/>
            <a:ext cx="6290236" cy="892552"/>
          </a:xfrm>
          <a:prstGeom prst="rect">
            <a:avLst/>
          </a:prstGeom>
          <a:noFill/>
        </p:spPr>
        <p:txBody>
          <a:bodyPr wrap="square" rtlCol="0">
            <a:spAutoFit/>
          </a:bodyPr>
          <a:lstStyle/>
          <a:p>
            <a:r>
              <a:rPr lang="en-US" sz="2600" b="1" dirty="0">
                <a:solidFill>
                  <a:schemeClr val="tx1">
                    <a:lumMod val="65000"/>
                    <a:lumOff val="35000"/>
                  </a:schemeClr>
                </a:solidFill>
                <a:latin typeface="Century Gothic" panose="020B0502020202020204" pitchFamily="34" charset="0"/>
              </a:rPr>
              <a:t>PowerPoint Corporate Event Proposal Template Example</a:t>
            </a:r>
          </a:p>
        </p:txBody>
      </p:sp>
      <p:grpSp>
        <p:nvGrpSpPr>
          <p:cNvPr id="19" name="Group 18">
            <a:extLst>
              <a:ext uri="{FF2B5EF4-FFF2-40B4-BE49-F238E27FC236}">
                <a16:creationId xmlns:a16="http://schemas.microsoft.com/office/drawing/2014/main" id="{1979D3F0-CE6E-186A-2538-61E5574AE109}"/>
              </a:ext>
            </a:extLst>
          </p:cNvPr>
          <p:cNvGrpSpPr/>
          <p:nvPr/>
        </p:nvGrpSpPr>
        <p:grpSpPr>
          <a:xfrm>
            <a:off x="10083271" y="5911168"/>
            <a:ext cx="1947934" cy="754206"/>
            <a:chOff x="10083271" y="5911168"/>
            <a:chExt cx="1947934" cy="754206"/>
          </a:xfrm>
          <a:effectLst>
            <a:outerShdw blurRad="50800" dist="38100" dir="5400000" algn="t" rotWithShape="0">
              <a:prstClr val="black">
                <a:alpha val="40000"/>
              </a:prstClr>
            </a:outerShdw>
          </a:effectLst>
        </p:grpSpPr>
        <p:sp>
          <p:nvSpPr>
            <p:cNvPr id="17" name="Flowchart: Off-page Connector 16">
              <a:extLst>
                <a:ext uri="{FF2B5EF4-FFF2-40B4-BE49-F238E27FC236}">
                  <a16:creationId xmlns:a16="http://schemas.microsoft.com/office/drawing/2014/main" id="{2269905A-AA8D-FEA5-1A5F-59681315D98B}"/>
                </a:ext>
              </a:extLst>
            </p:cNvPr>
            <p:cNvSpPr/>
            <p:nvPr/>
          </p:nvSpPr>
          <p:spPr>
            <a:xfrm rot="5400000">
              <a:off x="10674880" y="5319559"/>
              <a:ext cx="754206" cy="1937424"/>
            </a:xfrm>
            <a:prstGeom prst="flowChartOffpageConnector">
              <a:avLst/>
            </a:prstGeom>
            <a:solidFill>
              <a:srgbClr val="F6EEDE"/>
            </a:solidFill>
            <a:ln w="28575">
              <a:solidFill>
                <a:srgbClr val="EBD9B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03E51C45-137F-8628-841B-30AF1927D8F2}"/>
                </a:ext>
              </a:extLst>
            </p:cNvPr>
            <p:cNvSpPr txBox="1"/>
            <p:nvPr/>
          </p:nvSpPr>
          <p:spPr>
            <a:xfrm>
              <a:off x="10323422" y="6058191"/>
              <a:ext cx="1707783" cy="523220"/>
            </a:xfrm>
            <a:prstGeom prst="rect">
              <a:avLst/>
            </a:prstGeom>
            <a:noFill/>
          </p:spPr>
          <p:txBody>
            <a:bodyPr wrap="square" rtlCol="0">
              <a:spAutoFit/>
            </a:bodyPr>
            <a:lstStyle/>
            <a:p>
              <a:pPr algn="ctr"/>
              <a:r>
                <a:rPr lang="en-US" sz="1400" b="1" dirty="0">
                  <a:solidFill>
                    <a:srgbClr val="A1B579"/>
                  </a:solidFill>
                  <a:latin typeface="Century Gothic" panose="020B0502020202020204" pitchFamily="34" charset="0"/>
                </a:rPr>
                <a:t>INNOVATORS 20XX</a:t>
              </a:r>
            </a:p>
          </p:txBody>
        </p:sp>
      </p:grpSp>
      <p:sp>
        <p:nvSpPr>
          <p:cNvPr id="8" name="Rectangle 7">
            <a:extLst>
              <a:ext uri="{FF2B5EF4-FFF2-40B4-BE49-F238E27FC236}">
                <a16:creationId xmlns:a16="http://schemas.microsoft.com/office/drawing/2014/main" id="{75ABEB09-8209-9EE1-E02E-C8D881348BEC}"/>
              </a:ext>
            </a:extLst>
          </p:cNvPr>
          <p:cNvSpPr/>
          <p:nvPr/>
        </p:nvSpPr>
        <p:spPr>
          <a:xfrm>
            <a:off x="0" y="2406031"/>
            <a:ext cx="12192000" cy="2255520"/>
          </a:xfrm>
          <a:prstGeom prst="rect">
            <a:avLst/>
          </a:prstGeom>
          <a:solidFill>
            <a:schemeClr val="bg1">
              <a:alpha val="6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FF52D5F1-171D-DD9F-AAC4-B41DC75DE343}"/>
              </a:ext>
            </a:extLst>
          </p:cNvPr>
          <p:cNvSpPr txBox="1"/>
          <p:nvPr/>
        </p:nvSpPr>
        <p:spPr>
          <a:xfrm>
            <a:off x="0" y="2849211"/>
            <a:ext cx="12192000" cy="784830"/>
          </a:xfrm>
          <a:prstGeom prst="rect">
            <a:avLst/>
          </a:prstGeom>
          <a:noFill/>
        </p:spPr>
        <p:txBody>
          <a:bodyPr wrap="square" rtlCol="0">
            <a:spAutoFit/>
          </a:bodyPr>
          <a:lstStyle/>
          <a:p>
            <a:pPr algn="ctr"/>
            <a:r>
              <a:rPr lang="en-US" sz="4500" dirty="0">
                <a:solidFill>
                  <a:schemeClr val="tx1">
                    <a:lumMod val="65000"/>
                    <a:lumOff val="35000"/>
                  </a:schemeClr>
                </a:solidFill>
                <a:latin typeface="Century Gothic" panose="020B0502020202020204" pitchFamily="34" charset="0"/>
              </a:rPr>
              <a:t>20XX GLOBAL INNOVATORS SUMMIT</a:t>
            </a:r>
          </a:p>
        </p:txBody>
      </p:sp>
      <p:sp>
        <p:nvSpPr>
          <p:cNvPr id="9" name="TextBox 8">
            <a:extLst>
              <a:ext uri="{FF2B5EF4-FFF2-40B4-BE49-F238E27FC236}">
                <a16:creationId xmlns:a16="http://schemas.microsoft.com/office/drawing/2014/main" id="{6045839C-986E-CB74-52B0-8750B55F87D5}"/>
              </a:ext>
            </a:extLst>
          </p:cNvPr>
          <p:cNvSpPr txBox="1"/>
          <p:nvPr/>
        </p:nvSpPr>
        <p:spPr>
          <a:xfrm>
            <a:off x="0" y="4082635"/>
            <a:ext cx="12192000" cy="369332"/>
          </a:xfrm>
          <a:prstGeom prst="rect">
            <a:avLst/>
          </a:prstGeom>
          <a:noFill/>
        </p:spPr>
        <p:txBody>
          <a:bodyPr wrap="square" rtlCol="0">
            <a:spAutoFit/>
          </a:bodyPr>
          <a:lstStyle/>
          <a:p>
            <a:pPr algn="ctr"/>
            <a:r>
              <a:rPr lang="en-US" spc="400" dirty="0">
                <a:solidFill>
                  <a:schemeClr val="tx1">
                    <a:lumMod val="65000"/>
                    <a:lumOff val="35000"/>
                  </a:schemeClr>
                </a:solidFill>
                <a:latin typeface="Century Gothic" panose="020B0502020202020204" pitchFamily="34" charset="0"/>
              </a:rPr>
              <a:t>Event Date: AUGUST 21-23, 20XX</a:t>
            </a:r>
          </a:p>
        </p:txBody>
      </p:sp>
    </p:spTree>
    <p:extLst>
      <p:ext uri="{BB962C8B-B14F-4D97-AF65-F5344CB8AC3E}">
        <p14:creationId xmlns:p14="http://schemas.microsoft.com/office/powerpoint/2010/main" val="15085882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D2F6D308-5335-D71B-2DF4-ABA8984AF9B6}"/>
              </a:ext>
            </a:extLst>
          </p:cNvPr>
          <p:cNvSpPr/>
          <p:nvPr/>
        </p:nvSpPr>
        <p:spPr>
          <a:xfrm>
            <a:off x="313508" y="1235365"/>
            <a:ext cx="3509555" cy="5511626"/>
          </a:xfrm>
          <a:prstGeom prst="rect">
            <a:avLst/>
          </a:prstGeom>
          <a:solidFill>
            <a:srgbClr val="E2E23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Graphic 8" descr="Open quotation mark with solid fill">
            <a:extLst>
              <a:ext uri="{FF2B5EF4-FFF2-40B4-BE49-F238E27FC236}">
                <a16:creationId xmlns:a16="http://schemas.microsoft.com/office/drawing/2014/main" id="{0B429BA9-6B7C-268B-232F-5B7E1145EC6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10217" y="1158402"/>
            <a:ext cx="1222103" cy="1222103"/>
          </a:xfrm>
          <a:prstGeom prst="rect">
            <a:avLst/>
          </a:prstGeom>
        </p:spPr>
      </p:pic>
      <p:sp>
        <p:nvSpPr>
          <p:cNvPr id="4" name="TextBox 3">
            <a:extLst>
              <a:ext uri="{FF2B5EF4-FFF2-40B4-BE49-F238E27FC236}">
                <a16:creationId xmlns:a16="http://schemas.microsoft.com/office/drawing/2014/main" id="{6A04BA55-891D-AEDD-1E97-921613986F9D}"/>
              </a:ext>
            </a:extLst>
          </p:cNvPr>
          <p:cNvSpPr txBox="1"/>
          <p:nvPr/>
        </p:nvSpPr>
        <p:spPr>
          <a:xfrm>
            <a:off x="461385" y="2434321"/>
            <a:ext cx="3228047" cy="1446550"/>
          </a:xfrm>
          <a:prstGeom prst="rect">
            <a:avLst/>
          </a:prstGeom>
          <a:noFill/>
        </p:spPr>
        <p:txBody>
          <a:bodyPr wrap="square" rtlCol="0">
            <a:spAutoFit/>
          </a:bodyPr>
          <a:lstStyle/>
          <a:p>
            <a:r>
              <a:rPr lang="en-US" sz="2200" dirty="0">
                <a:solidFill>
                  <a:schemeClr val="tx1">
                    <a:lumMod val="65000"/>
                    <a:lumOff val="35000"/>
                  </a:schemeClr>
                </a:solidFill>
                <a:latin typeface="Century Gothic" panose="020B0502020202020204" pitchFamily="34" charset="0"/>
              </a:rPr>
              <a:t>Sponsoring was rewarding and benefited our growing partnerships.</a:t>
            </a:r>
          </a:p>
        </p:txBody>
      </p:sp>
      <p:sp>
        <p:nvSpPr>
          <p:cNvPr id="10" name="TextBox 9">
            <a:extLst>
              <a:ext uri="{FF2B5EF4-FFF2-40B4-BE49-F238E27FC236}">
                <a16:creationId xmlns:a16="http://schemas.microsoft.com/office/drawing/2014/main" id="{B67AC8D1-2CC7-0E8B-D659-D5EE0157852B}"/>
              </a:ext>
            </a:extLst>
          </p:cNvPr>
          <p:cNvSpPr txBox="1"/>
          <p:nvPr/>
        </p:nvSpPr>
        <p:spPr>
          <a:xfrm>
            <a:off x="1249722" y="5959253"/>
            <a:ext cx="2560556" cy="523220"/>
          </a:xfrm>
          <a:prstGeom prst="rect">
            <a:avLst/>
          </a:prstGeom>
          <a:noFill/>
        </p:spPr>
        <p:txBody>
          <a:bodyPr wrap="square" rtlCol="0">
            <a:spAutoFit/>
          </a:bodyPr>
          <a:lstStyle/>
          <a:p>
            <a:pPr algn="r"/>
            <a:r>
              <a:rPr lang="en-US" sz="1400" i="1" dirty="0">
                <a:solidFill>
                  <a:schemeClr val="tx1">
                    <a:lumMod val="65000"/>
                    <a:lumOff val="35000"/>
                  </a:schemeClr>
                </a:solidFill>
                <a:latin typeface="Century Gothic" panose="020B0502020202020204" pitchFamily="34" charset="0"/>
              </a:rPr>
              <a:t>- Bernie W., Package B Sponsor</a:t>
            </a:r>
          </a:p>
        </p:txBody>
      </p:sp>
      <p:pic>
        <p:nvPicPr>
          <p:cNvPr id="5" name="Picture 4" descr="Businessman smiling">
            <a:extLst>
              <a:ext uri="{FF2B5EF4-FFF2-40B4-BE49-F238E27FC236}">
                <a16:creationId xmlns:a16="http://schemas.microsoft.com/office/drawing/2014/main" id="{7EEF6E21-15CA-3C16-0E40-E358D2BDCEA5}"/>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126134" y="5252079"/>
            <a:ext cx="1554868" cy="1494912"/>
          </a:xfrm>
          <a:prstGeom prst="rect">
            <a:avLst/>
          </a:prstGeom>
        </p:spPr>
      </p:pic>
      <p:sp>
        <p:nvSpPr>
          <p:cNvPr id="2" name="Rectangle 1">
            <a:extLst>
              <a:ext uri="{FF2B5EF4-FFF2-40B4-BE49-F238E27FC236}">
                <a16:creationId xmlns:a16="http://schemas.microsoft.com/office/drawing/2014/main" id="{6A81272B-156D-6664-3F43-97C96E23D210}"/>
              </a:ext>
            </a:extLst>
          </p:cNvPr>
          <p:cNvSpPr/>
          <p:nvPr/>
        </p:nvSpPr>
        <p:spPr>
          <a:xfrm>
            <a:off x="-4814" y="0"/>
            <a:ext cx="12196813" cy="684093"/>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descr="Two circles, one solid and one filled with dots">
            <a:extLst>
              <a:ext uri="{FF2B5EF4-FFF2-40B4-BE49-F238E27FC236}">
                <a16:creationId xmlns:a16="http://schemas.microsoft.com/office/drawing/2014/main" id="{B83723BC-094F-9B03-BC28-06DA8127135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286308" y="10152"/>
            <a:ext cx="868593" cy="868593"/>
          </a:xfrm>
          <a:prstGeom prst="rect">
            <a:avLst/>
          </a:prstGeom>
        </p:spPr>
      </p:pic>
      <p:sp>
        <p:nvSpPr>
          <p:cNvPr id="7" name="TextBox 6">
            <a:extLst>
              <a:ext uri="{FF2B5EF4-FFF2-40B4-BE49-F238E27FC236}">
                <a16:creationId xmlns:a16="http://schemas.microsoft.com/office/drawing/2014/main" id="{CF6DF6D8-5728-404B-2255-7A3950F0E31D}"/>
              </a:ext>
            </a:extLst>
          </p:cNvPr>
          <p:cNvSpPr txBox="1"/>
          <p:nvPr/>
        </p:nvSpPr>
        <p:spPr>
          <a:xfrm>
            <a:off x="93729" y="80436"/>
            <a:ext cx="7985257" cy="523220"/>
          </a:xfrm>
          <a:prstGeom prst="rect">
            <a:avLst/>
          </a:prstGeom>
          <a:noFill/>
        </p:spPr>
        <p:txBody>
          <a:bodyPr wrap="square" rtlCol="0">
            <a:spAutoFit/>
          </a:bodyPr>
          <a:lstStyle/>
          <a:p>
            <a:r>
              <a:rPr lang="en-US" sz="2800" dirty="0">
                <a:solidFill>
                  <a:schemeClr val="tx1">
                    <a:lumMod val="65000"/>
                    <a:lumOff val="35000"/>
                  </a:schemeClr>
                </a:solidFill>
                <a:latin typeface="Century Gothic" panose="020B0502020202020204" pitchFamily="34" charset="0"/>
              </a:rPr>
              <a:t>8. SUCCESS STORIES AND TESTIMONIALS</a:t>
            </a:r>
            <a:endParaRPr lang="en-US" sz="1600" dirty="0">
              <a:solidFill>
                <a:schemeClr val="tx1">
                  <a:lumMod val="65000"/>
                  <a:lumOff val="35000"/>
                </a:schemeClr>
              </a:solidFill>
              <a:latin typeface="Century Gothic" panose="020B0502020202020204" pitchFamily="34" charset="0"/>
            </a:endParaRPr>
          </a:p>
        </p:txBody>
      </p:sp>
      <p:sp>
        <p:nvSpPr>
          <p:cNvPr id="8" name="TextBox 7">
            <a:extLst>
              <a:ext uri="{FF2B5EF4-FFF2-40B4-BE49-F238E27FC236}">
                <a16:creationId xmlns:a16="http://schemas.microsoft.com/office/drawing/2014/main" id="{58351E65-DC46-4197-EA37-F566E7EBDFD6}"/>
              </a:ext>
            </a:extLst>
          </p:cNvPr>
          <p:cNvSpPr txBox="1"/>
          <p:nvPr/>
        </p:nvSpPr>
        <p:spPr>
          <a:xfrm>
            <a:off x="313509" y="775063"/>
            <a:ext cx="11687037" cy="369332"/>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Include testimonials from past event sponsors, attendees, or keynote speakers.</a:t>
            </a:r>
          </a:p>
        </p:txBody>
      </p:sp>
      <p:sp>
        <p:nvSpPr>
          <p:cNvPr id="12" name="Rectangle 11">
            <a:extLst>
              <a:ext uri="{FF2B5EF4-FFF2-40B4-BE49-F238E27FC236}">
                <a16:creationId xmlns:a16="http://schemas.microsoft.com/office/drawing/2014/main" id="{BC829A35-34A1-2612-4007-EFFF95F03CDF}"/>
              </a:ext>
            </a:extLst>
          </p:cNvPr>
          <p:cNvSpPr/>
          <p:nvPr/>
        </p:nvSpPr>
        <p:spPr>
          <a:xfrm>
            <a:off x="3926354" y="1895935"/>
            <a:ext cx="8074192" cy="1654980"/>
          </a:xfrm>
          <a:prstGeom prst="rect">
            <a:avLst/>
          </a:prstGeom>
          <a:solidFill>
            <a:srgbClr val="E2E23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descr="Businesswoman clapping">
            <a:extLst>
              <a:ext uri="{FF2B5EF4-FFF2-40B4-BE49-F238E27FC236}">
                <a16:creationId xmlns:a16="http://schemas.microsoft.com/office/drawing/2014/main" id="{224DAA50-C2FD-2E38-8170-DD5391B46CC8}"/>
              </a:ext>
            </a:extLst>
          </p:cNvPr>
          <p:cNvPicPr>
            <a:picLocks noChangeAspect="1"/>
          </p:cNvPicPr>
          <p:nvPr/>
        </p:nvPicPr>
        <p:blipFill rotWithShape="1">
          <a:blip r:embed="rId7">
            <a:extLst>
              <a:ext uri="{28A0092B-C50C-407E-A947-70E740481C1C}">
                <a14:useLocalDpi xmlns:a14="http://schemas.microsoft.com/office/drawing/2010/main"/>
              </a:ext>
            </a:extLst>
          </a:blip>
          <a:srcRect/>
          <a:stretch/>
        </p:blipFill>
        <p:spPr>
          <a:xfrm>
            <a:off x="4167530" y="1170410"/>
            <a:ext cx="1968539" cy="2380505"/>
          </a:xfrm>
          <a:prstGeom prst="rect">
            <a:avLst/>
          </a:prstGeom>
        </p:spPr>
      </p:pic>
      <p:pic>
        <p:nvPicPr>
          <p:cNvPr id="17" name="Graphic 16" descr="Open quotation mark with solid fill">
            <a:extLst>
              <a:ext uri="{FF2B5EF4-FFF2-40B4-BE49-F238E27FC236}">
                <a16:creationId xmlns:a16="http://schemas.microsoft.com/office/drawing/2014/main" id="{C521D124-99DB-7D58-EC15-D453C9BD0FA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754424" y="1543122"/>
            <a:ext cx="1222103" cy="1222103"/>
          </a:xfrm>
          <a:prstGeom prst="rect">
            <a:avLst/>
          </a:prstGeom>
        </p:spPr>
      </p:pic>
      <p:sp>
        <p:nvSpPr>
          <p:cNvPr id="19" name="TextBox 18">
            <a:extLst>
              <a:ext uri="{FF2B5EF4-FFF2-40B4-BE49-F238E27FC236}">
                <a16:creationId xmlns:a16="http://schemas.microsoft.com/office/drawing/2014/main" id="{1E37937C-B9FA-08B3-5E0A-888EA0AF88BD}"/>
              </a:ext>
            </a:extLst>
          </p:cNvPr>
          <p:cNvSpPr txBox="1"/>
          <p:nvPr/>
        </p:nvSpPr>
        <p:spPr>
          <a:xfrm>
            <a:off x="7456989" y="2062379"/>
            <a:ext cx="3228047" cy="1107996"/>
          </a:xfrm>
          <a:prstGeom prst="rect">
            <a:avLst/>
          </a:prstGeom>
          <a:noFill/>
        </p:spPr>
        <p:txBody>
          <a:bodyPr wrap="square" rtlCol="0">
            <a:spAutoFit/>
          </a:bodyPr>
          <a:lstStyle/>
          <a:p>
            <a:r>
              <a:rPr lang="en-US" sz="2200" dirty="0">
                <a:solidFill>
                  <a:schemeClr val="tx1">
                    <a:lumMod val="65000"/>
                    <a:lumOff val="35000"/>
                  </a:schemeClr>
                </a:solidFill>
                <a:latin typeface="Century Gothic" panose="020B0502020202020204" pitchFamily="34" charset="0"/>
              </a:rPr>
              <a:t>This event was valuable and a great experience.</a:t>
            </a:r>
          </a:p>
        </p:txBody>
      </p:sp>
      <p:sp>
        <p:nvSpPr>
          <p:cNvPr id="21" name="TextBox 20">
            <a:extLst>
              <a:ext uri="{FF2B5EF4-FFF2-40B4-BE49-F238E27FC236}">
                <a16:creationId xmlns:a16="http://schemas.microsoft.com/office/drawing/2014/main" id="{B9D53C34-4144-D0D2-75F5-A7F6402E0466}"/>
              </a:ext>
            </a:extLst>
          </p:cNvPr>
          <p:cNvSpPr txBox="1"/>
          <p:nvPr/>
        </p:nvSpPr>
        <p:spPr>
          <a:xfrm>
            <a:off x="9327978" y="3145477"/>
            <a:ext cx="2560556" cy="307777"/>
          </a:xfrm>
          <a:prstGeom prst="rect">
            <a:avLst/>
          </a:prstGeom>
          <a:noFill/>
        </p:spPr>
        <p:txBody>
          <a:bodyPr wrap="square" rtlCol="0">
            <a:spAutoFit/>
          </a:bodyPr>
          <a:lstStyle/>
          <a:p>
            <a:pPr algn="r"/>
            <a:r>
              <a:rPr lang="en-US" sz="1400" i="1" dirty="0">
                <a:solidFill>
                  <a:schemeClr val="tx1">
                    <a:lumMod val="65000"/>
                    <a:lumOff val="35000"/>
                  </a:schemeClr>
                </a:solidFill>
                <a:latin typeface="Century Gothic" panose="020B0502020202020204" pitchFamily="34" charset="0"/>
              </a:rPr>
              <a:t>- Lucy G., Attendee</a:t>
            </a:r>
          </a:p>
        </p:txBody>
      </p:sp>
      <p:sp>
        <p:nvSpPr>
          <p:cNvPr id="22" name="Rectangle 21">
            <a:extLst>
              <a:ext uri="{FF2B5EF4-FFF2-40B4-BE49-F238E27FC236}">
                <a16:creationId xmlns:a16="http://schemas.microsoft.com/office/drawing/2014/main" id="{F0C3EB2D-0ECD-5DD9-3AB6-943852E21E44}"/>
              </a:ext>
            </a:extLst>
          </p:cNvPr>
          <p:cNvSpPr/>
          <p:nvPr/>
        </p:nvSpPr>
        <p:spPr>
          <a:xfrm>
            <a:off x="3926354" y="3878037"/>
            <a:ext cx="8074191" cy="2861071"/>
          </a:xfrm>
          <a:prstGeom prst="rect">
            <a:avLst/>
          </a:prstGeom>
          <a:solidFill>
            <a:srgbClr val="F8F7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5" name="Picture 24" descr="Woman hands together">
            <a:extLst>
              <a:ext uri="{FF2B5EF4-FFF2-40B4-BE49-F238E27FC236}">
                <a16:creationId xmlns:a16="http://schemas.microsoft.com/office/drawing/2014/main" id="{4A0C9101-974E-E218-294D-B93428A80F5C}"/>
              </a:ext>
            </a:extLst>
          </p:cNvPr>
          <p:cNvPicPr>
            <a:picLocks noChangeAspect="1"/>
          </p:cNvPicPr>
          <p:nvPr/>
        </p:nvPicPr>
        <p:blipFill rotWithShape="1">
          <a:blip r:embed="rId8">
            <a:extLst>
              <a:ext uri="{28A0092B-C50C-407E-A947-70E740481C1C}">
                <a14:useLocalDpi xmlns:a14="http://schemas.microsoft.com/office/drawing/2010/main"/>
              </a:ext>
            </a:extLst>
          </a:blip>
          <a:srcRect/>
          <a:stretch/>
        </p:blipFill>
        <p:spPr>
          <a:xfrm>
            <a:off x="8078986" y="4302455"/>
            <a:ext cx="1777728" cy="2419204"/>
          </a:xfrm>
          <a:prstGeom prst="rect">
            <a:avLst/>
          </a:prstGeom>
        </p:spPr>
      </p:pic>
      <p:sp>
        <p:nvSpPr>
          <p:cNvPr id="26" name="TextBox 25">
            <a:extLst>
              <a:ext uri="{FF2B5EF4-FFF2-40B4-BE49-F238E27FC236}">
                <a16:creationId xmlns:a16="http://schemas.microsoft.com/office/drawing/2014/main" id="{AE7FA362-CE45-BF49-3014-55BA9D0B2B1A}"/>
              </a:ext>
            </a:extLst>
          </p:cNvPr>
          <p:cNvSpPr txBox="1"/>
          <p:nvPr/>
        </p:nvSpPr>
        <p:spPr>
          <a:xfrm>
            <a:off x="9404758" y="6314633"/>
            <a:ext cx="2560556" cy="307777"/>
          </a:xfrm>
          <a:prstGeom prst="rect">
            <a:avLst/>
          </a:prstGeom>
          <a:noFill/>
        </p:spPr>
        <p:txBody>
          <a:bodyPr wrap="square" rtlCol="0">
            <a:spAutoFit/>
          </a:bodyPr>
          <a:lstStyle/>
          <a:p>
            <a:pPr algn="r"/>
            <a:r>
              <a:rPr lang="en-US" sz="1400" i="1" dirty="0">
                <a:solidFill>
                  <a:schemeClr val="tx1">
                    <a:lumMod val="65000"/>
                    <a:lumOff val="35000"/>
                  </a:schemeClr>
                </a:solidFill>
                <a:latin typeface="Century Gothic" panose="020B0502020202020204" pitchFamily="34" charset="0"/>
              </a:rPr>
              <a:t>- Romy B., Attendee</a:t>
            </a:r>
          </a:p>
        </p:txBody>
      </p:sp>
      <p:pic>
        <p:nvPicPr>
          <p:cNvPr id="27" name="Graphic 26" descr="Open quotation mark with solid fill">
            <a:extLst>
              <a:ext uri="{FF2B5EF4-FFF2-40B4-BE49-F238E27FC236}">
                <a16:creationId xmlns:a16="http://schemas.microsoft.com/office/drawing/2014/main" id="{DAE89ACB-6D24-ECFB-10F3-72A0E3474A9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954416" y="3877683"/>
            <a:ext cx="1222103" cy="1222103"/>
          </a:xfrm>
          <a:prstGeom prst="rect">
            <a:avLst/>
          </a:prstGeom>
        </p:spPr>
      </p:pic>
      <p:sp>
        <p:nvSpPr>
          <p:cNvPr id="28" name="TextBox 27">
            <a:extLst>
              <a:ext uri="{FF2B5EF4-FFF2-40B4-BE49-F238E27FC236}">
                <a16:creationId xmlns:a16="http://schemas.microsoft.com/office/drawing/2014/main" id="{169669C7-9B6A-F81B-D6CF-1AD74F53A407}"/>
              </a:ext>
            </a:extLst>
          </p:cNvPr>
          <p:cNvSpPr txBox="1"/>
          <p:nvPr/>
        </p:nvSpPr>
        <p:spPr>
          <a:xfrm>
            <a:off x="4388647" y="5041833"/>
            <a:ext cx="3228047" cy="1446550"/>
          </a:xfrm>
          <a:prstGeom prst="rect">
            <a:avLst/>
          </a:prstGeom>
          <a:noFill/>
        </p:spPr>
        <p:txBody>
          <a:bodyPr wrap="square" rtlCol="0">
            <a:spAutoFit/>
          </a:bodyPr>
          <a:lstStyle/>
          <a:p>
            <a:r>
              <a:rPr lang="en-US" sz="2200" dirty="0">
                <a:solidFill>
                  <a:schemeClr val="tx1">
                    <a:lumMod val="65000"/>
                    <a:lumOff val="35000"/>
                  </a:schemeClr>
                </a:solidFill>
                <a:latin typeface="Century Gothic" panose="020B0502020202020204" pitchFamily="34" charset="0"/>
              </a:rPr>
              <a:t>This was a memorable experience – and I look forward to future events.</a:t>
            </a:r>
          </a:p>
        </p:txBody>
      </p:sp>
    </p:spTree>
    <p:extLst>
      <p:ext uri="{BB962C8B-B14F-4D97-AF65-F5344CB8AC3E}">
        <p14:creationId xmlns:p14="http://schemas.microsoft.com/office/powerpoint/2010/main" val="28020854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ADEE988-EE64-2AA7-6F88-896AFFDD666F}"/>
              </a:ext>
            </a:extLst>
          </p:cNvPr>
          <p:cNvSpPr/>
          <p:nvPr/>
        </p:nvSpPr>
        <p:spPr>
          <a:xfrm>
            <a:off x="267790" y="3079737"/>
            <a:ext cx="9607730" cy="3667253"/>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CF9F8977-70BD-947B-6A9B-ED258C48594F}"/>
              </a:ext>
            </a:extLst>
          </p:cNvPr>
          <p:cNvSpPr txBox="1"/>
          <p:nvPr/>
        </p:nvSpPr>
        <p:spPr>
          <a:xfrm>
            <a:off x="267791" y="1589890"/>
            <a:ext cx="8911044" cy="369332"/>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Detail how </a:t>
            </a:r>
            <a:r>
              <a:rPr lang="en-US">
                <a:solidFill>
                  <a:schemeClr val="tx1">
                    <a:lumMod val="65000"/>
                    <a:lumOff val="35000"/>
                  </a:schemeClr>
                </a:solidFill>
                <a:latin typeface="Century Gothic" panose="020B0502020202020204" pitchFamily="34" charset="0"/>
              </a:rPr>
              <a:t>to engage, </a:t>
            </a:r>
            <a:r>
              <a:rPr lang="en-US" dirty="0">
                <a:solidFill>
                  <a:schemeClr val="tx1">
                    <a:lumMod val="65000"/>
                    <a:lumOff val="35000"/>
                  </a:schemeClr>
                </a:solidFill>
                <a:latin typeface="Century Gothic" panose="020B0502020202020204" pitchFamily="34" charset="0"/>
              </a:rPr>
              <a:t>including sponsorship inquiries or </a:t>
            </a:r>
            <a:r>
              <a:rPr lang="en-US">
                <a:solidFill>
                  <a:schemeClr val="tx1">
                    <a:lumMod val="65000"/>
                    <a:lumOff val="35000"/>
                  </a:schemeClr>
                </a:solidFill>
                <a:latin typeface="Century Gothic" panose="020B0502020202020204" pitchFamily="34" charset="0"/>
              </a:rPr>
              <a:t>registration details…</a:t>
            </a:r>
            <a:endParaRPr lang="en-US" dirty="0">
              <a:solidFill>
                <a:schemeClr val="tx1">
                  <a:lumMod val="65000"/>
                  <a:lumOff val="35000"/>
                </a:schemeClr>
              </a:solidFill>
              <a:latin typeface="Century Gothic" panose="020B0502020202020204" pitchFamily="34" charset="0"/>
            </a:endParaRPr>
          </a:p>
        </p:txBody>
      </p:sp>
      <p:sp>
        <p:nvSpPr>
          <p:cNvPr id="12" name="Rectangle 11">
            <a:extLst>
              <a:ext uri="{FF2B5EF4-FFF2-40B4-BE49-F238E27FC236}">
                <a16:creationId xmlns:a16="http://schemas.microsoft.com/office/drawing/2014/main" id="{22678EFD-B826-8F91-221A-A3CA20841A44}"/>
              </a:ext>
            </a:extLst>
          </p:cNvPr>
          <p:cNvSpPr/>
          <p:nvPr/>
        </p:nvSpPr>
        <p:spPr>
          <a:xfrm>
            <a:off x="374469" y="3979817"/>
            <a:ext cx="1071154" cy="1071154"/>
          </a:xfrm>
          <a:prstGeom prst="rect">
            <a:avLst/>
          </a:prstGeom>
          <a:solidFill>
            <a:srgbClr val="ECE9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BE72AE5D-6967-6E38-87DC-9997AB834451}"/>
              </a:ext>
            </a:extLst>
          </p:cNvPr>
          <p:cNvSpPr txBox="1"/>
          <p:nvPr/>
        </p:nvSpPr>
        <p:spPr>
          <a:xfrm>
            <a:off x="420189" y="4261960"/>
            <a:ext cx="979714" cy="461665"/>
          </a:xfrm>
          <a:prstGeom prst="rect">
            <a:avLst/>
          </a:prstGeom>
          <a:noFill/>
        </p:spPr>
        <p:txBody>
          <a:bodyPr wrap="square" rtlCol="0">
            <a:spAutoFit/>
          </a:bodyPr>
          <a:lstStyle/>
          <a:p>
            <a:pPr algn="ctr"/>
            <a:r>
              <a:rPr lang="en-US" sz="1200" i="1" dirty="0">
                <a:solidFill>
                  <a:schemeClr val="tx1">
                    <a:lumMod val="65000"/>
                    <a:lumOff val="35000"/>
                  </a:schemeClr>
                </a:solidFill>
                <a:latin typeface="Century Gothic" panose="020B0502020202020204" pitchFamily="34" charset="0"/>
              </a:rPr>
              <a:t>Insert QR code</a:t>
            </a:r>
          </a:p>
        </p:txBody>
      </p:sp>
      <p:sp>
        <p:nvSpPr>
          <p:cNvPr id="28" name="TextBox 27">
            <a:extLst>
              <a:ext uri="{FF2B5EF4-FFF2-40B4-BE49-F238E27FC236}">
                <a16:creationId xmlns:a16="http://schemas.microsoft.com/office/drawing/2014/main" id="{9419EF63-AB98-20E2-A1A7-693B36D12601}"/>
              </a:ext>
            </a:extLst>
          </p:cNvPr>
          <p:cNvSpPr txBox="1"/>
          <p:nvPr/>
        </p:nvSpPr>
        <p:spPr>
          <a:xfrm>
            <a:off x="267790" y="3154598"/>
            <a:ext cx="7389220" cy="677108"/>
          </a:xfrm>
          <a:prstGeom prst="rect">
            <a:avLst/>
          </a:prstGeom>
          <a:noFill/>
        </p:spPr>
        <p:txBody>
          <a:bodyPr wrap="square" rtlCol="0">
            <a:spAutoFit/>
          </a:bodyPr>
          <a:lstStyle/>
          <a:p>
            <a:r>
              <a:rPr lang="en-US" sz="3800" dirty="0">
                <a:solidFill>
                  <a:schemeClr val="tx1">
                    <a:lumMod val="65000"/>
                    <a:lumOff val="35000"/>
                  </a:schemeClr>
                </a:solidFill>
                <a:latin typeface="Century Gothic" panose="020B0502020202020204" pitchFamily="34" charset="0"/>
              </a:rPr>
              <a:t>EVENT TITLE</a:t>
            </a:r>
          </a:p>
        </p:txBody>
      </p:sp>
      <p:sp>
        <p:nvSpPr>
          <p:cNvPr id="29" name="TextBox 28">
            <a:extLst>
              <a:ext uri="{FF2B5EF4-FFF2-40B4-BE49-F238E27FC236}">
                <a16:creationId xmlns:a16="http://schemas.microsoft.com/office/drawing/2014/main" id="{4DAB26E4-00EB-4D51-C054-18EE0065A87A}"/>
              </a:ext>
            </a:extLst>
          </p:cNvPr>
          <p:cNvSpPr txBox="1"/>
          <p:nvPr/>
        </p:nvSpPr>
        <p:spPr>
          <a:xfrm>
            <a:off x="2105298" y="3979817"/>
            <a:ext cx="6247247" cy="2031325"/>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tx1">
                    <a:lumMod val="65000"/>
                    <a:lumOff val="35000"/>
                  </a:schemeClr>
                </a:solidFill>
                <a:latin typeface="Century Gothic" panose="020B0502020202020204" pitchFamily="34" charset="0"/>
              </a:rPr>
              <a:t>Event Date: MM/DD/YY</a:t>
            </a:r>
          </a:p>
          <a:p>
            <a:pPr marL="285750" indent="-285750">
              <a:buFont typeface="Arial" panose="020B0604020202020204" pitchFamily="34" charset="0"/>
              <a:buChar char="•"/>
            </a:pPr>
            <a:r>
              <a:rPr lang="en-US" dirty="0">
                <a:solidFill>
                  <a:schemeClr val="tx1">
                    <a:lumMod val="65000"/>
                    <a:lumOff val="35000"/>
                  </a:schemeClr>
                </a:solidFill>
                <a:latin typeface="Century Gothic" panose="020B0502020202020204" pitchFamily="34" charset="0"/>
              </a:rPr>
              <a:t>Website</a:t>
            </a:r>
          </a:p>
          <a:p>
            <a:pPr marL="285750" indent="-285750">
              <a:buFont typeface="Arial" panose="020B0604020202020204" pitchFamily="34" charset="0"/>
              <a:buChar char="•"/>
            </a:pPr>
            <a:r>
              <a:rPr lang="en-US" dirty="0">
                <a:solidFill>
                  <a:schemeClr val="tx1">
                    <a:lumMod val="65000"/>
                    <a:lumOff val="35000"/>
                  </a:schemeClr>
                </a:solidFill>
                <a:latin typeface="Century Gothic" panose="020B0502020202020204" pitchFamily="34" charset="0"/>
              </a:rPr>
              <a:t>Social Media Information</a:t>
            </a:r>
          </a:p>
          <a:p>
            <a:pPr marL="285750" indent="-285750">
              <a:buFont typeface="Arial" panose="020B0604020202020204" pitchFamily="34" charset="0"/>
              <a:buChar char="•"/>
            </a:pPr>
            <a:r>
              <a:rPr lang="en-US" dirty="0">
                <a:solidFill>
                  <a:schemeClr val="tx1">
                    <a:lumMod val="65000"/>
                    <a:lumOff val="35000"/>
                  </a:schemeClr>
                </a:solidFill>
                <a:latin typeface="Century Gothic" panose="020B0502020202020204" pitchFamily="34" charset="0"/>
              </a:rPr>
              <a:t>Person of Contact: Joe Girardi, VP of Engagement</a:t>
            </a:r>
          </a:p>
          <a:p>
            <a:pPr marL="285750" indent="-285750">
              <a:buFont typeface="Arial" panose="020B0604020202020204" pitchFamily="34" charset="0"/>
              <a:buChar char="•"/>
            </a:pPr>
            <a:r>
              <a:rPr lang="en-US" dirty="0">
                <a:solidFill>
                  <a:schemeClr val="tx1">
                    <a:lumMod val="65000"/>
                    <a:lumOff val="35000"/>
                  </a:schemeClr>
                </a:solidFill>
                <a:latin typeface="Century Gothic" panose="020B0502020202020204" pitchFamily="34" charset="0"/>
              </a:rPr>
              <a:t>Phone</a:t>
            </a:r>
          </a:p>
          <a:p>
            <a:pPr marL="285750" indent="-285750">
              <a:buFont typeface="Arial" panose="020B0604020202020204" pitchFamily="34" charset="0"/>
              <a:buChar char="•"/>
            </a:pPr>
            <a:r>
              <a:rPr lang="en-US" dirty="0">
                <a:solidFill>
                  <a:schemeClr val="tx1">
                    <a:lumMod val="65000"/>
                    <a:lumOff val="35000"/>
                  </a:schemeClr>
                </a:solidFill>
                <a:latin typeface="Century Gothic" panose="020B0502020202020204" pitchFamily="34" charset="0"/>
              </a:rPr>
              <a:t>Email</a:t>
            </a:r>
          </a:p>
          <a:p>
            <a:pPr marL="285750" indent="-285750">
              <a:buFont typeface="Arial" panose="020B0604020202020204" pitchFamily="34" charset="0"/>
              <a:buChar char="•"/>
            </a:pPr>
            <a:r>
              <a:rPr lang="en-US" dirty="0">
                <a:solidFill>
                  <a:schemeClr val="tx1">
                    <a:lumMod val="65000"/>
                    <a:lumOff val="35000"/>
                  </a:schemeClr>
                </a:solidFill>
                <a:latin typeface="Century Gothic" panose="020B0502020202020204" pitchFamily="34" charset="0"/>
              </a:rPr>
              <a:t>Address</a:t>
            </a:r>
          </a:p>
        </p:txBody>
      </p:sp>
      <p:grpSp>
        <p:nvGrpSpPr>
          <p:cNvPr id="2" name="Group 1">
            <a:extLst>
              <a:ext uri="{FF2B5EF4-FFF2-40B4-BE49-F238E27FC236}">
                <a16:creationId xmlns:a16="http://schemas.microsoft.com/office/drawing/2014/main" id="{EEB6E9E0-729C-A5FA-C776-7879EF203AF3}"/>
              </a:ext>
            </a:extLst>
          </p:cNvPr>
          <p:cNvGrpSpPr/>
          <p:nvPr/>
        </p:nvGrpSpPr>
        <p:grpSpPr>
          <a:xfrm>
            <a:off x="10083271" y="5911168"/>
            <a:ext cx="1937424" cy="754206"/>
            <a:chOff x="10083271" y="5911168"/>
            <a:chExt cx="1937424" cy="754206"/>
          </a:xfrm>
          <a:effectLst>
            <a:outerShdw blurRad="50800" dist="38100" dir="5400000" algn="t" rotWithShape="0">
              <a:prstClr val="black">
                <a:alpha val="40000"/>
              </a:prstClr>
            </a:outerShdw>
          </a:effectLst>
        </p:grpSpPr>
        <p:sp>
          <p:nvSpPr>
            <p:cNvPr id="3" name="Flowchart: Off-page Connector 2">
              <a:extLst>
                <a:ext uri="{FF2B5EF4-FFF2-40B4-BE49-F238E27FC236}">
                  <a16:creationId xmlns:a16="http://schemas.microsoft.com/office/drawing/2014/main" id="{8DB39EF8-8FDE-C597-A249-05375ADFE651}"/>
                </a:ext>
              </a:extLst>
            </p:cNvPr>
            <p:cNvSpPr/>
            <p:nvPr/>
          </p:nvSpPr>
          <p:spPr>
            <a:xfrm rot="5400000">
              <a:off x="10674880" y="5319559"/>
              <a:ext cx="754206" cy="1937424"/>
            </a:xfrm>
            <a:prstGeom prst="flowChartOffpageConnector">
              <a:avLst/>
            </a:prstGeom>
            <a:solidFill>
              <a:srgbClr val="F6EEDE"/>
            </a:solidFill>
            <a:ln w="28575">
              <a:solidFill>
                <a:srgbClr val="EBD9B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ED93EBB-188A-6AD4-F0E0-E4F24C0CAD01}"/>
                </a:ext>
              </a:extLst>
            </p:cNvPr>
            <p:cNvSpPr txBox="1"/>
            <p:nvPr/>
          </p:nvSpPr>
          <p:spPr>
            <a:xfrm>
              <a:off x="10312912" y="6154882"/>
              <a:ext cx="1707783" cy="307777"/>
            </a:xfrm>
            <a:prstGeom prst="rect">
              <a:avLst/>
            </a:prstGeom>
            <a:noFill/>
          </p:spPr>
          <p:txBody>
            <a:bodyPr wrap="square" rtlCol="0">
              <a:spAutoFit/>
            </a:bodyPr>
            <a:lstStyle/>
            <a:p>
              <a:r>
                <a:rPr lang="en-US" sz="1400" b="1" dirty="0">
                  <a:solidFill>
                    <a:schemeClr val="tx1">
                      <a:lumMod val="65000"/>
                      <a:lumOff val="35000"/>
                    </a:schemeClr>
                  </a:solidFill>
                  <a:latin typeface="Century Gothic" panose="020B0502020202020204" pitchFamily="34" charset="0"/>
                </a:rPr>
                <a:t>YOUR LOGO HERE</a:t>
              </a:r>
            </a:p>
          </p:txBody>
        </p:sp>
      </p:grpSp>
      <p:sp>
        <p:nvSpPr>
          <p:cNvPr id="8" name="Rectangle 7">
            <a:extLst>
              <a:ext uri="{FF2B5EF4-FFF2-40B4-BE49-F238E27FC236}">
                <a16:creationId xmlns:a16="http://schemas.microsoft.com/office/drawing/2014/main" id="{57FA56EE-A4CA-85D3-3F10-46758039D9E4}"/>
              </a:ext>
            </a:extLst>
          </p:cNvPr>
          <p:cNvSpPr/>
          <p:nvPr/>
        </p:nvSpPr>
        <p:spPr>
          <a:xfrm>
            <a:off x="-4814" y="0"/>
            <a:ext cx="12196813" cy="684093"/>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descr="Two circles, one solid and one filled with dots">
            <a:extLst>
              <a:ext uri="{FF2B5EF4-FFF2-40B4-BE49-F238E27FC236}">
                <a16:creationId xmlns:a16="http://schemas.microsoft.com/office/drawing/2014/main" id="{678FAAD2-0A34-74CD-7F8C-2E08E2640C2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286308" y="10152"/>
            <a:ext cx="868593" cy="868593"/>
          </a:xfrm>
          <a:prstGeom prst="rect">
            <a:avLst/>
          </a:prstGeom>
        </p:spPr>
      </p:pic>
      <p:sp>
        <p:nvSpPr>
          <p:cNvPr id="10" name="TextBox 9">
            <a:extLst>
              <a:ext uri="{FF2B5EF4-FFF2-40B4-BE49-F238E27FC236}">
                <a16:creationId xmlns:a16="http://schemas.microsoft.com/office/drawing/2014/main" id="{FD60DAAF-91AB-251C-9ACA-65A5F9E3D695}"/>
              </a:ext>
            </a:extLst>
          </p:cNvPr>
          <p:cNvSpPr txBox="1"/>
          <p:nvPr/>
        </p:nvSpPr>
        <p:spPr>
          <a:xfrm>
            <a:off x="93729" y="80436"/>
            <a:ext cx="11604285" cy="523220"/>
          </a:xfrm>
          <a:prstGeom prst="rect">
            <a:avLst/>
          </a:prstGeom>
          <a:noFill/>
        </p:spPr>
        <p:txBody>
          <a:bodyPr wrap="square" rtlCol="0">
            <a:spAutoFit/>
          </a:bodyPr>
          <a:lstStyle/>
          <a:p>
            <a:r>
              <a:rPr lang="en-US" sz="2800" dirty="0">
                <a:solidFill>
                  <a:schemeClr val="tx1">
                    <a:lumMod val="65000"/>
                    <a:lumOff val="35000"/>
                  </a:schemeClr>
                </a:solidFill>
                <a:latin typeface="Century Gothic" panose="020B0502020202020204" pitchFamily="34" charset="0"/>
              </a:rPr>
              <a:t>9. CONTACT INFORMATION AND ENGAGEMENT CALL-TO-ACTION</a:t>
            </a:r>
            <a:endParaRPr lang="en-US" sz="1600" dirty="0">
              <a:solidFill>
                <a:schemeClr val="tx1">
                  <a:lumMod val="65000"/>
                  <a:lumOff val="35000"/>
                </a:schemeClr>
              </a:solidFill>
              <a:latin typeface="Century Gothic" panose="020B0502020202020204" pitchFamily="34" charset="0"/>
            </a:endParaRPr>
          </a:p>
        </p:txBody>
      </p:sp>
    </p:spTree>
    <p:extLst>
      <p:ext uri="{BB962C8B-B14F-4D97-AF65-F5344CB8AC3E}">
        <p14:creationId xmlns:p14="http://schemas.microsoft.com/office/powerpoint/2010/main" val="24428416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1BC736FB-ECB3-6947-8A3E-2AC7672BA480}"/>
              </a:ext>
            </a:extLst>
          </p:cNvPr>
          <p:cNvGraphicFramePr>
            <a:graphicFrameLocks noGrp="1"/>
          </p:cNvGraphicFramePr>
          <p:nvPr>
            <p:extLst>
              <p:ext uri="{D42A27DB-BD31-4B8C-83A1-F6EECF244321}">
                <p14:modId xmlns:p14="http://schemas.microsoft.com/office/powerpoint/2010/main" val="1624990342"/>
              </p:ext>
            </p:extLst>
          </p:nvPr>
        </p:nvGraphicFramePr>
        <p:xfrm>
          <a:off x="787790" y="1050352"/>
          <a:ext cx="10227213" cy="2468352"/>
        </p:xfrm>
        <a:graphic>
          <a:graphicData uri="http://schemas.openxmlformats.org/drawingml/2006/table">
            <a:tbl>
              <a:tblPr firstRow="1" firstCol="1" bandRow="1">
                <a:tableStyleId>{5C22544A-7EE6-4342-B048-85BDC9FD1C3A}</a:tableStyleId>
              </a:tblPr>
              <a:tblGrid>
                <a:gridCol w="10227213">
                  <a:extLst>
                    <a:ext uri="{9D8B030D-6E8A-4147-A177-3AD203B41FA5}">
                      <a16:colId xmlns:a16="http://schemas.microsoft.com/office/drawing/2014/main" val="2161760999"/>
                    </a:ext>
                  </a:extLst>
                </a:gridCol>
              </a:tblGrid>
              <a:tr h="2468352">
                <a:tc>
                  <a:txBody>
                    <a:bodyPr/>
                    <a:lstStyle/>
                    <a:p>
                      <a:pPr marL="0" marR="0" algn="ctr">
                        <a:spcBef>
                          <a:spcPts val="0"/>
                        </a:spcBef>
                        <a:spcAft>
                          <a:spcPts val="0"/>
                        </a:spcAft>
                      </a:pPr>
                      <a:r>
                        <a:rPr lang="en-US" sz="1600" b="1" dirty="0">
                          <a:solidFill>
                            <a:schemeClr val="tx1"/>
                          </a:solidFill>
                          <a:effectLst/>
                          <a:latin typeface="Century Gothic" panose="020B0502020202020204" pitchFamily="34" charset="0"/>
                        </a:rPr>
                        <a:t>DISCLAIMER</a:t>
                      </a:r>
                      <a:endParaRPr lang="en-US" sz="1200" b="1" dirty="0">
                        <a:solidFill>
                          <a:schemeClr val="tx1"/>
                        </a:solidFill>
                        <a:effectLst/>
                        <a:latin typeface="Century Gothic" panose="020B0502020202020204" pitchFamily="34" charset="0"/>
                      </a:endParaRPr>
                    </a:p>
                    <a:p>
                      <a:pPr marL="0" marR="0">
                        <a:spcBef>
                          <a:spcPts val="0"/>
                        </a:spcBef>
                        <a:spcAft>
                          <a:spcPts val="0"/>
                        </a:spcAft>
                      </a:pPr>
                      <a:r>
                        <a:rPr lang="en-US" sz="1200" b="0" dirty="0">
                          <a:solidFill>
                            <a:schemeClr val="tx1"/>
                          </a:solidFill>
                          <a:effectLst/>
                          <a:latin typeface="Century Gothic" panose="020B0502020202020204" pitchFamily="34" charset="0"/>
                        </a:rPr>
                        <a:t> </a:t>
                      </a:r>
                    </a:p>
                    <a:p>
                      <a:pPr marL="0" marR="0">
                        <a:spcBef>
                          <a:spcPts val="0"/>
                        </a:spcBef>
                        <a:spcAft>
                          <a:spcPts val="0"/>
                        </a:spcAft>
                      </a:pPr>
                      <a:r>
                        <a:rPr lang="en-US" sz="1600" b="0" dirty="0">
                          <a:solidFill>
                            <a:schemeClr val="tx1"/>
                          </a:solidFill>
                          <a:effectLst/>
                          <a:latin typeface="Century Gothic" panose="020B0502020202020204" pitchFamily="34" charset="0"/>
                        </a:rPr>
                        <a:t>Any articles, templates, or information provided by Smartsheet on the website are for reference only. While we strive to keep the information up to date and correct, we make no representations or warranties of any kind, express or implied, about the completeness, accuracy, reliability, suitability, or availability with respect to the website or the information, articles, templates, or related graphics contained on the website. Any reliance you place on such information is therefore strictly at your own risk.</a:t>
                      </a:r>
                      <a:endParaRPr lang="en-US" sz="16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365760" marR="73025" marT="0" marB="0" anchor="ctr">
                    <a:lnL w="76200" cap="flat" cmpd="sng" algn="ctr">
                      <a:solidFill>
                        <a:schemeClr val="bg1">
                          <a:lumMod val="50000"/>
                        </a:schemeClr>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24880165"/>
                  </a:ext>
                </a:extLst>
              </a:tr>
            </a:tbl>
          </a:graphicData>
        </a:graphic>
      </p:graphicFrame>
    </p:spTree>
    <p:extLst>
      <p:ext uri="{BB962C8B-B14F-4D97-AF65-F5344CB8AC3E}">
        <p14:creationId xmlns:p14="http://schemas.microsoft.com/office/powerpoint/2010/main" val="29293236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White abstract background">
            <a:extLst>
              <a:ext uri="{FF2B5EF4-FFF2-40B4-BE49-F238E27FC236}">
                <a16:creationId xmlns:a16="http://schemas.microsoft.com/office/drawing/2014/main" id="{DA7251BD-BE09-07A2-392C-B48C6F7B94FA}"/>
              </a:ext>
            </a:extLst>
          </p:cNvPr>
          <p:cNvPicPr>
            <a:picLocks noChangeAspect="1"/>
          </p:cNvPicPr>
          <p:nvPr/>
        </p:nvPicPr>
        <p:blipFill>
          <a:blip r:embed="rId2">
            <a:alphaModFix amt="21000"/>
            <a:extLst>
              <a:ext uri="{BEBA8EAE-BF5A-486C-A8C5-ECC9F3942E4B}">
                <a14:imgProps xmlns:a14="http://schemas.microsoft.com/office/drawing/2010/main">
                  <a14:imgLayer r:embed="rId3">
                    <a14:imgEffect>
                      <a14:saturation sat="0"/>
                    </a14:imgEffect>
                  </a14:imgLayer>
                </a14:imgProps>
              </a:ext>
            </a:extLst>
          </a:blip>
          <a:srcRect t="14835" b="14835"/>
          <a:stretch/>
        </p:blipFill>
        <p:spPr>
          <a:xfrm rot="10800000">
            <a:off x="0" y="-1"/>
            <a:ext cx="12192000" cy="6858001"/>
          </a:xfrm>
          <a:prstGeom prst="rect">
            <a:avLst/>
          </a:prstGeom>
        </p:spPr>
      </p:pic>
      <p:sp>
        <p:nvSpPr>
          <p:cNvPr id="2" name="TextBox 1">
            <a:extLst>
              <a:ext uri="{FF2B5EF4-FFF2-40B4-BE49-F238E27FC236}">
                <a16:creationId xmlns:a16="http://schemas.microsoft.com/office/drawing/2014/main" id="{B41213C6-929C-63DC-CAE2-3AE56BDB7F24}"/>
              </a:ext>
            </a:extLst>
          </p:cNvPr>
          <p:cNvSpPr txBox="1"/>
          <p:nvPr/>
        </p:nvSpPr>
        <p:spPr>
          <a:xfrm>
            <a:off x="161597" y="111009"/>
            <a:ext cx="11838949" cy="523220"/>
          </a:xfrm>
          <a:prstGeom prst="rect">
            <a:avLst/>
          </a:prstGeom>
          <a:noFill/>
        </p:spPr>
        <p:txBody>
          <a:bodyPr wrap="square" rtlCol="0">
            <a:spAutoFit/>
          </a:bodyPr>
          <a:lstStyle/>
          <a:p>
            <a:r>
              <a:rPr lang="en-US" sz="2800" dirty="0">
                <a:solidFill>
                  <a:schemeClr val="tx1">
                    <a:lumMod val="65000"/>
                    <a:lumOff val="35000"/>
                  </a:schemeClr>
                </a:solidFill>
                <a:latin typeface="Century Gothic" panose="020B0502020202020204" pitchFamily="34" charset="0"/>
              </a:rPr>
              <a:t>CONTENTS</a:t>
            </a:r>
            <a:endParaRPr lang="en-US" sz="1600" dirty="0">
              <a:solidFill>
                <a:schemeClr val="tx1">
                  <a:lumMod val="65000"/>
                  <a:lumOff val="35000"/>
                </a:schemeClr>
              </a:solidFill>
              <a:latin typeface="Century Gothic" panose="020B0502020202020204" pitchFamily="34" charset="0"/>
            </a:endParaRPr>
          </a:p>
        </p:txBody>
      </p:sp>
      <p:sp>
        <p:nvSpPr>
          <p:cNvPr id="5" name="TextBox 4">
            <a:extLst>
              <a:ext uri="{FF2B5EF4-FFF2-40B4-BE49-F238E27FC236}">
                <a16:creationId xmlns:a16="http://schemas.microsoft.com/office/drawing/2014/main" id="{2808FFD0-70EE-010E-F4F3-644CE571EE22}"/>
              </a:ext>
            </a:extLst>
          </p:cNvPr>
          <p:cNvSpPr txBox="1"/>
          <p:nvPr/>
        </p:nvSpPr>
        <p:spPr>
          <a:xfrm>
            <a:off x="685801" y="1317477"/>
            <a:ext cx="2971800" cy="646331"/>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CORPORATE EVENT OVERVIEW</a:t>
            </a:r>
          </a:p>
        </p:txBody>
      </p:sp>
      <p:sp>
        <p:nvSpPr>
          <p:cNvPr id="6" name="TextBox 5">
            <a:extLst>
              <a:ext uri="{FF2B5EF4-FFF2-40B4-BE49-F238E27FC236}">
                <a16:creationId xmlns:a16="http://schemas.microsoft.com/office/drawing/2014/main" id="{A9A1EE7E-CBF5-7402-C26A-77C35D0F1E17}"/>
              </a:ext>
            </a:extLst>
          </p:cNvPr>
          <p:cNvSpPr txBox="1"/>
          <p:nvPr/>
        </p:nvSpPr>
        <p:spPr>
          <a:xfrm>
            <a:off x="161597" y="1256075"/>
            <a:ext cx="452486" cy="523220"/>
          </a:xfrm>
          <a:prstGeom prst="rect">
            <a:avLst/>
          </a:prstGeom>
          <a:noFill/>
        </p:spPr>
        <p:txBody>
          <a:bodyPr wrap="square" rtlCol="0">
            <a:spAutoFit/>
          </a:bodyPr>
          <a:lstStyle/>
          <a:p>
            <a:pPr algn="ctr"/>
            <a:r>
              <a:rPr lang="en-US" sz="2800" b="1" dirty="0">
                <a:solidFill>
                  <a:schemeClr val="tx1">
                    <a:lumMod val="65000"/>
                    <a:lumOff val="35000"/>
                  </a:schemeClr>
                </a:solidFill>
                <a:latin typeface="Century Gothic" panose="020B0502020202020204" pitchFamily="34" charset="0"/>
              </a:rPr>
              <a:t>1</a:t>
            </a:r>
            <a:endParaRPr lang="en-US" sz="1600" b="1" dirty="0">
              <a:solidFill>
                <a:schemeClr val="tx1">
                  <a:lumMod val="65000"/>
                  <a:lumOff val="35000"/>
                </a:schemeClr>
              </a:solidFill>
              <a:latin typeface="Century Gothic" panose="020B0502020202020204" pitchFamily="34" charset="0"/>
            </a:endParaRPr>
          </a:p>
        </p:txBody>
      </p:sp>
      <p:sp>
        <p:nvSpPr>
          <p:cNvPr id="14" name="TextBox 13">
            <a:extLst>
              <a:ext uri="{FF2B5EF4-FFF2-40B4-BE49-F238E27FC236}">
                <a16:creationId xmlns:a16="http://schemas.microsoft.com/office/drawing/2014/main" id="{4DB88848-906C-8856-4883-2DCAFB6BE3FF}"/>
              </a:ext>
            </a:extLst>
          </p:cNvPr>
          <p:cNvSpPr txBox="1"/>
          <p:nvPr/>
        </p:nvSpPr>
        <p:spPr>
          <a:xfrm>
            <a:off x="673510" y="2517806"/>
            <a:ext cx="2971800" cy="369332"/>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OBJECTIVES AND GOALS</a:t>
            </a:r>
          </a:p>
        </p:txBody>
      </p:sp>
      <p:sp>
        <p:nvSpPr>
          <p:cNvPr id="15" name="TextBox 14">
            <a:extLst>
              <a:ext uri="{FF2B5EF4-FFF2-40B4-BE49-F238E27FC236}">
                <a16:creationId xmlns:a16="http://schemas.microsoft.com/office/drawing/2014/main" id="{719F7F35-A047-7205-7E71-0955B057F236}"/>
              </a:ext>
            </a:extLst>
          </p:cNvPr>
          <p:cNvSpPr txBox="1"/>
          <p:nvPr/>
        </p:nvSpPr>
        <p:spPr>
          <a:xfrm>
            <a:off x="161597" y="2440862"/>
            <a:ext cx="452486" cy="523220"/>
          </a:xfrm>
          <a:prstGeom prst="rect">
            <a:avLst/>
          </a:prstGeom>
          <a:noFill/>
        </p:spPr>
        <p:txBody>
          <a:bodyPr wrap="square" rtlCol="0">
            <a:spAutoFit/>
          </a:bodyPr>
          <a:lstStyle/>
          <a:p>
            <a:pPr algn="ctr"/>
            <a:r>
              <a:rPr lang="en-US" sz="2800" b="1" dirty="0">
                <a:solidFill>
                  <a:schemeClr val="tx1">
                    <a:lumMod val="65000"/>
                    <a:lumOff val="35000"/>
                  </a:schemeClr>
                </a:solidFill>
                <a:latin typeface="Century Gothic" panose="020B0502020202020204" pitchFamily="34" charset="0"/>
              </a:rPr>
              <a:t>2</a:t>
            </a:r>
            <a:endParaRPr lang="en-US" sz="1600" b="1" dirty="0">
              <a:solidFill>
                <a:schemeClr val="tx1">
                  <a:lumMod val="65000"/>
                  <a:lumOff val="35000"/>
                </a:schemeClr>
              </a:solidFill>
              <a:latin typeface="Century Gothic" panose="020B0502020202020204" pitchFamily="34" charset="0"/>
            </a:endParaRPr>
          </a:p>
        </p:txBody>
      </p:sp>
      <p:sp>
        <p:nvSpPr>
          <p:cNvPr id="16" name="TextBox 15">
            <a:extLst>
              <a:ext uri="{FF2B5EF4-FFF2-40B4-BE49-F238E27FC236}">
                <a16:creationId xmlns:a16="http://schemas.microsoft.com/office/drawing/2014/main" id="{E00BEED8-B366-58E4-F519-DEA58EF791BC}"/>
              </a:ext>
            </a:extLst>
          </p:cNvPr>
          <p:cNvSpPr txBox="1"/>
          <p:nvPr/>
        </p:nvSpPr>
        <p:spPr>
          <a:xfrm>
            <a:off x="685801" y="3708980"/>
            <a:ext cx="2971800" cy="369332"/>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DETAILED AGENDA</a:t>
            </a:r>
          </a:p>
        </p:txBody>
      </p:sp>
      <p:sp>
        <p:nvSpPr>
          <p:cNvPr id="17" name="TextBox 16">
            <a:extLst>
              <a:ext uri="{FF2B5EF4-FFF2-40B4-BE49-F238E27FC236}">
                <a16:creationId xmlns:a16="http://schemas.microsoft.com/office/drawing/2014/main" id="{1CDA9122-F2F5-AB18-4B89-44DC0247A94E}"/>
              </a:ext>
            </a:extLst>
          </p:cNvPr>
          <p:cNvSpPr txBox="1"/>
          <p:nvPr/>
        </p:nvSpPr>
        <p:spPr>
          <a:xfrm>
            <a:off x="161597" y="3625791"/>
            <a:ext cx="452486" cy="523220"/>
          </a:xfrm>
          <a:prstGeom prst="rect">
            <a:avLst/>
          </a:prstGeom>
          <a:noFill/>
        </p:spPr>
        <p:txBody>
          <a:bodyPr wrap="square" rtlCol="0">
            <a:spAutoFit/>
          </a:bodyPr>
          <a:lstStyle/>
          <a:p>
            <a:pPr algn="ctr"/>
            <a:r>
              <a:rPr lang="en-US" sz="2800" b="1" dirty="0">
                <a:solidFill>
                  <a:schemeClr val="tx1">
                    <a:lumMod val="65000"/>
                    <a:lumOff val="35000"/>
                  </a:schemeClr>
                </a:solidFill>
                <a:latin typeface="Century Gothic" panose="020B0502020202020204" pitchFamily="34" charset="0"/>
              </a:rPr>
              <a:t>3</a:t>
            </a:r>
            <a:endParaRPr lang="en-US" sz="1600" b="1" dirty="0">
              <a:solidFill>
                <a:schemeClr val="tx1">
                  <a:lumMod val="65000"/>
                  <a:lumOff val="35000"/>
                </a:schemeClr>
              </a:solidFill>
              <a:latin typeface="Century Gothic" panose="020B0502020202020204" pitchFamily="34" charset="0"/>
            </a:endParaRPr>
          </a:p>
        </p:txBody>
      </p:sp>
      <p:sp>
        <p:nvSpPr>
          <p:cNvPr id="18" name="TextBox 17">
            <a:extLst>
              <a:ext uri="{FF2B5EF4-FFF2-40B4-BE49-F238E27FC236}">
                <a16:creationId xmlns:a16="http://schemas.microsoft.com/office/drawing/2014/main" id="{DCF07B7B-0B19-4730-8363-7DDB2881617C}"/>
              </a:ext>
            </a:extLst>
          </p:cNvPr>
          <p:cNvSpPr txBox="1"/>
          <p:nvPr/>
        </p:nvSpPr>
        <p:spPr>
          <a:xfrm>
            <a:off x="712167" y="4759981"/>
            <a:ext cx="2971800" cy="646331"/>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VENUE SELECTION </a:t>
            </a:r>
            <a:br>
              <a:rPr lang="en-US" dirty="0">
                <a:solidFill>
                  <a:schemeClr val="tx1">
                    <a:lumMod val="65000"/>
                    <a:lumOff val="35000"/>
                  </a:schemeClr>
                </a:solidFill>
                <a:latin typeface="Century Gothic" panose="020B0502020202020204" pitchFamily="34" charset="0"/>
              </a:rPr>
            </a:br>
            <a:r>
              <a:rPr lang="en-US" dirty="0">
                <a:solidFill>
                  <a:schemeClr val="tx1">
                    <a:lumMod val="65000"/>
                    <a:lumOff val="35000"/>
                  </a:schemeClr>
                </a:solidFill>
                <a:latin typeface="Century Gothic" panose="020B0502020202020204" pitchFamily="34" charset="0"/>
              </a:rPr>
              <a:t>AND LAYOUT</a:t>
            </a:r>
          </a:p>
        </p:txBody>
      </p:sp>
      <p:sp>
        <p:nvSpPr>
          <p:cNvPr id="19" name="TextBox 18">
            <a:extLst>
              <a:ext uri="{FF2B5EF4-FFF2-40B4-BE49-F238E27FC236}">
                <a16:creationId xmlns:a16="http://schemas.microsoft.com/office/drawing/2014/main" id="{68CC8BCB-DA32-6162-3440-3E876EAE7862}"/>
              </a:ext>
            </a:extLst>
          </p:cNvPr>
          <p:cNvSpPr txBox="1"/>
          <p:nvPr/>
        </p:nvSpPr>
        <p:spPr>
          <a:xfrm>
            <a:off x="161597" y="4659030"/>
            <a:ext cx="452486" cy="523220"/>
          </a:xfrm>
          <a:prstGeom prst="rect">
            <a:avLst/>
          </a:prstGeom>
          <a:noFill/>
        </p:spPr>
        <p:txBody>
          <a:bodyPr wrap="square" rtlCol="0">
            <a:spAutoFit/>
          </a:bodyPr>
          <a:lstStyle/>
          <a:p>
            <a:pPr algn="ctr"/>
            <a:r>
              <a:rPr lang="en-US" sz="2800" b="1" dirty="0">
                <a:solidFill>
                  <a:schemeClr val="tx1">
                    <a:lumMod val="65000"/>
                    <a:lumOff val="35000"/>
                  </a:schemeClr>
                </a:solidFill>
                <a:latin typeface="Century Gothic" panose="020B0502020202020204" pitchFamily="34" charset="0"/>
              </a:rPr>
              <a:t>4</a:t>
            </a:r>
            <a:endParaRPr lang="en-US" sz="1600" b="1" dirty="0">
              <a:solidFill>
                <a:schemeClr val="tx1">
                  <a:lumMod val="65000"/>
                  <a:lumOff val="35000"/>
                </a:schemeClr>
              </a:solidFill>
              <a:latin typeface="Century Gothic" panose="020B0502020202020204" pitchFamily="34" charset="0"/>
            </a:endParaRPr>
          </a:p>
        </p:txBody>
      </p:sp>
      <p:sp>
        <p:nvSpPr>
          <p:cNvPr id="20" name="TextBox 19">
            <a:extLst>
              <a:ext uri="{FF2B5EF4-FFF2-40B4-BE49-F238E27FC236}">
                <a16:creationId xmlns:a16="http://schemas.microsoft.com/office/drawing/2014/main" id="{81C0FAEA-061F-BB8B-6D1D-581CBCE3EAE5}"/>
              </a:ext>
            </a:extLst>
          </p:cNvPr>
          <p:cNvSpPr txBox="1"/>
          <p:nvPr/>
        </p:nvSpPr>
        <p:spPr>
          <a:xfrm>
            <a:off x="735950" y="5822873"/>
            <a:ext cx="2711246" cy="369332"/>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BUDGET BREAKDOWN</a:t>
            </a:r>
          </a:p>
        </p:txBody>
      </p:sp>
      <p:sp>
        <p:nvSpPr>
          <p:cNvPr id="21" name="TextBox 20">
            <a:extLst>
              <a:ext uri="{FF2B5EF4-FFF2-40B4-BE49-F238E27FC236}">
                <a16:creationId xmlns:a16="http://schemas.microsoft.com/office/drawing/2014/main" id="{9C7DD9C2-0F11-9500-98E2-A774853B1CDB}"/>
              </a:ext>
            </a:extLst>
          </p:cNvPr>
          <p:cNvSpPr txBox="1"/>
          <p:nvPr/>
        </p:nvSpPr>
        <p:spPr>
          <a:xfrm>
            <a:off x="161597" y="5734039"/>
            <a:ext cx="452486" cy="523220"/>
          </a:xfrm>
          <a:prstGeom prst="rect">
            <a:avLst/>
          </a:prstGeom>
          <a:noFill/>
        </p:spPr>
        <p:txBody>
          <a:bodyPr wrap="square" rtlCol="0">
            <a:spAutoFit/>
          </a:bodyPr>
          <a:lstStyle/>
          <a:p>
            <a:pPr algn="ctr"/>
            <a:r>
              <a:rPr lang="en-US" sz="2800" b="1" dirty="0">
                <a:solidFill>
                  <a:schemeClr val="tx1">
                    <a:lumMod val="65000"/>
                    <a:lumOff val="35000"/>
                  </a:schemeClr>
                </a:solidFill>
                <a:latin typeface="Century Gothic" panose="020B0502020202020204" pitchFamily="34" charset="0"/>
              </a:rPr>
              <a:t>5</a:t>
            </a:r>
            <a:endParaRPr lang="en-US" sz="1600" b="1" dirty="0">
              <a:solidFill>
                <a:schemeClr val="tx1">
                  <a:lumMod val="65000"/>
                  <a:lumOff val="35000"/>
                </a:schemeClr>
              </a:solidFill>
              <a:latin typeface="Century Gothic" panose="020B0502020202020204" pitchFamily="34" charset="0"/>
            </a:endParaRPr>
          </a:p>
        </p:txBody>
      </p:sp>
      <p:sp>
        <p:nvSpPr>
          <p:cNvPr id="22" name="TextBox 21">
            <a:extLst>
              <a:ext uri="{FF2B5EF4-FFF2-40B4-BE49-F238E27FC236}">
                <a16:creationId xmlns:a16="http://schemas.microsoft.com/office/drawing/2014/main" id="{0B4A0E54-12F4-B792-F8BD-E86619A3C4F3}"/>
              </a:ext>
            </a:extLst>
          </p:cNvPr>
          <p:cNvSpPr txBox="1"/>
          <p:nvPr/>
        </p:nvSpPr>
        <p:spPr>
          <a:xfrm>
            <a:off x="5169310" y="1333923"/>
            <a:ext cx="2791928" cy="369332"/>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MARKETING STRATEGY</a:t>
            </a:r>
          </a:p>
        </p:txBody>
      </p:sp>
      <p:sp>
        <p:nvSpPr>
          <p:cNvPr id="23" name="TextBox 22">
            <a:extLst>
              <a:ext uri="{FF2B5EF4-FFF2-40B4-BE49-F238E27FC236}">
                <a16:creationId xmlns:a16="http://schemas.microsoft.com/office/drawing/2014/main" id="{7ED91C19-6D62-6992-3CE9-8C3E50D9B7C7}"/>
              </a:ext>
            </a:extLst>
          </p:cNvPr>
          <p:cNvSpPr txBox="1"/>
          <p:nvPr/>
        </p:nvSpPr>
        <p:spPr>
          <a:xfrm>
            <a:off x="4465234" y="1267222"/>
            <a:ext cx="452486" cy="523220"/>
          </a:xfrm>
          <a:prstGeom prst="rect">
            <a:avLst/>
          </a:prstGeom>
          <a:noFill/>
        </p:spPr>
        <p:txBody>
          <a:bodyPr wrap="square" rtlCol="0">
            <a:spAutoFit/>
          </a:bodyPr>
          <a:lstStyle/>
          <a:p>
            <a:pPr algn="ctr"/>
            <a:r>
              <a:rPr lang="en-US" sz="2800" b="1" dirty="0">
                <a:solidFill>
                  <a:schemeClr val="tx1">
                    <a:lumMod val="65000"/>
                    <a:lumOff val="35000"/>
                  </a:schemeClr>
                </a:solidFill>
                <a:latin typeface="Century Gothic" panose="020B0502020202020204" pitchFamily="34" charset="0"/>
              </a:rPr>
              <a:t>6</a:t>
            </a:r>
            <a:endParaRPr lang="en-US" sz="1600" b="1" dirty="0">
              <a:solidFill>
                <a:schemeClr val="tx1">
                  <a:lumMod val="65000"/>
                  <a:lumOff val="35000"/>
                </a:schemeClr>
              </a:solidFill>
              <a:latin typeface="Century Gothic" panose="020B0502020202020204" pitchFamily="34" charset="0"/>
            </a:endParaRPr>
          </a:p>
        </p:txBody>
      </p:sp>
      <p:sp>
        <p:nvSpPr>
          <p:cNvPr id="24" name="TextBox 23">
            <a:extLst>
              <a:ext uri="{FF2B5EF4-FFF2-40B4-BE49-F238E27FC236}">
                <a16:creationId xmlns:a16="http://schemas.microsoft.com/office/drawing/2014/main" id="{BEC12D96-8839-6F26-BB3C-727244C5E636}"/>
              </a:ext>
            </a:extLst>
          </p:cNvPr>
          <p:cNvSpPr txBox="1"/>
          <p:nvPr/>
        </p:nvSpPr>
        <p:spPr>
          <a:xfrm>
            <a:off x="5169310" y="2327506"/>
            <a:ext cx="2791928" cy="646331"/>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SPONSORSHIP PACKAGE OPTIONS</a:t>
            </a:r>
          </a:p>
        </p:txBody>
      </p:sp>
      <p:sp>
        <p:nvSpPr>
          <p:cNvPr id="25" name="TextBox 24">
            <a:extLst>
              <a:ext uri="{FF2B5EF4-FFF2-40B4-BE49-F238E27FC236}">
                <a16:creationId xmlns:a16="http://schemas.microsoft.com/office/drawing/2014/main" id="{644EFF3D-2590-E884-A6AD-74533994456A}"/>
              </a:ext>
            </a:extLst>
          </p:cNvPr>
          <p:cNvSpPr txBox="1"/>
          <p:nvPr/>
        </p:nvSpPr>
        <p:spPr>
          <a:xfrm>
            <a:off x="4362450" y="2327506"/>
            <a:ext cx="730660" cy="523220"/>
          </a:xfrm>
          <a:prstGeom prst="rect">
            <a:avLst/>
          </a:prstGeom>
          <a:noFill/>
        </p:spPr>
        <p:txBody>
          <a:bodyPr wrap="square" rtlCol="0">
            <a:spAutoFit/>
          </a:bodyPr>
          <a:lstStyle/>
          <a:p>
            <a:pPr algn="ctr"/>
            <a:r>
              <a:rPr lang="en-US" sz="2800" b="1" dirty="0">
                <a:solidFill>
                  <a:schemeClr val="tx1">
                    <a:lumMod val="65000"/>
                    <a:lumOff val="35000"/>
                  </a:schemeClr>
                </a:solidFill>
                <a:latin typeface="Century Gothic" panose="020B0502020202020204" pitchFamily="34" charset="0"/>
              </a:rPr>
              <a:t>7</a:t>
            </a:r>
            <a:endParaRPr lang="en-US" sz="1600" b="1" dirty="0">
              <a:solidFill>
                <a:schemeClr val="tx1">
                  <a:lumMod val="65000"/>
                  <a:lumOff val="35000"/>
                </a:schemeClr>
              </a:solidFill>
              <a:latin typeface="Century Gothic" panose="020B0502020202020204" pitchFamily="34" charset="0"/>
            </a:endParaRPr>
          </a:p>
        </p:txBody>
      </p:sp>
      <p:sp>
        <p:nvSpPr>
          <p:cNvPr id="26" name="TextBox 25">
            <a:extLst>
              <a:ext uri="{FF2B5EF4-FFF2-40B4-BE49-F238E27FC236}">
                <a16:creationId xmlns:a16="http://schemas.microsoft.com/office/drawing/2014/main" id="{08FDF008-2795-C96D-2D64-F92887AD3AC3}"/>
              </a:ext>
            </a:extLst>
          </p:cNvPr>
          <p:cNvSpPr txBox="1"/>
          <p:nvPr/>
        </p:nvSpPr>
        <p:spPr>
          <a:xfrm>
            <a:off x="5169310" y="3490397"/>
            <a:ext cx="2872610" cy="646331"/>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SUCCESS STORIES AND TESTIMONIALS </a:t>
            </a:r>
          </a:p>
        </p:txBody>
      </p:sp>
      <p:sp>
        <p:nvSpPr>
          <p:cNvPr id="27" name="TextBox 26">
            <a:extLst>
              <a:ext uri="{FF2B5EF4-FFF2-40B4-BE49-F238E27FC236}">
                <a16:creationId xmlns:a16="http://schemas.microsoft.com/office/drawing/2014/main" id="{66E8E115-29D9-4C57-FD9F-4E9A950162A1}"/>
              </a:ext>
            </a:extLst>
          </p:cNvPr>
          <p:cNvSpPr txBox="1"/>
          <p:nvPr/>
        </p:nvSpPr>
        <p:spPr>
          <a:xfrm>
            <a:off x="4477091" y="3483241"/>
            <a:ext cx="616019" cy="523220"/>
          </a:xfrm>
          <a:prstGeom prst="rect">
            <a:avLst/>
          </a:prstGeom>
          <a:noFill/>
        </p:spPr>
        <p:txBody>
          <a:bodyPr wrap="square" rtlCol="0">
            <a:spAutoFit/>
          </a:bodyPr>
          <a:lstStyle/>
          <a:p>
            <a:pPr algn="ctr"/>
            <a:r>
              <a:rPr lang="en-US" sz="2800" b="1" dirty="0">
                <a:solidFill>
                  <a:schemeClr val="tx1">
                    <a:lumMod val="65000"/>
                    <a:lumOff val="35000"/>
                  </a:schemeClr>
                </a:solidFill>
                <a:latin typeface="Century Gothic" panose="020B0502020202020204" pitchFamily="34" charset="0"/>
              </a:rPr>
              <a:t>8</a:t>
            </a:r>
            <a:endParaRPr lang="en-US" sz="1600" b="1" dirty="0">
              <a:solidFill>
                <a:schemeClr val="tx1">
                  <a:lumMod val="65000"/>
                  <a:lumOff val="35000"/>
                </a:schemeClr>
              </a:solidFill>
              <a:latin typeface="Century Gothic" panose="020B0502020202020204" pitchFamily="34" charset="0"/>
            </a:endParaRPr>
          </a:p>
        </p:txBody>
      </p:sp>
      <p:sp>
        <p:nvSpPr>
          <p:cNvPr id="3" name="TextBox 2">
            <a:extLst>
              <a:ext uri="{FF2B5EF4-FFF2-40B4-BE49-F238E27FC236}">
                <a16:creationId xmlns:a16="http://schemas.microsoft.com/office/drawing/2014/main" id="{16AFC671-44F1-FB00-95BA-5872B76E1980}"/>
              </a:ext>
            </a:extLst>
          </p:cNvPr>
          <p:cNvSpPr txBox="1"/>
          <p:nvPr/>
        </p:nvSpPr>
        <p:spPr>
          <a:xfrm>
            <a:off x="5166489" y="4577845"/>
            <a:ext cx="4203934" cy="646331"/>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CONTACT INFORMATION AND ENGAGEMENT CALL TO ACTION</a:t>
            </a:r>
          </a:p>
        </p:txBody>
      </p:sp>
      <p:sp>
        <p:nvSpPr>
          <p:cNvPr id="4" name="TextBox 3">
            <a:extLst>
              <a:ext uri="{FF2B5EF4-FFF2-40B4-BE49-F238E27FC236}">
                <a16:creationId xmlns:a16="http://schemas.microsoft.com/office/drawing/2014/main" id="{F33E3D6C-B9FA-60EF-2FD9-EFFE58E9F38B}"/>
              </a:ext>
            </a:extLst>
          </p:cNvPr>
          <p:cNvSpPr txBox="1"/>
          <p:nvPr/>
        </p:nvSpPr>
        <p:spPr>
          <a:xfrm>
            <a:off x="4474270" y="4570689"/>
            <a:ext cx="616019" cy="523220"/>
          </a:xfrm>
          <a:prstGeom prst="rect">
            <a:avLst/>
          </a:prstGeom>
          <a:noFill/>
        </p:spPr>
        <p:txBody>
          <a:bodyPr wrap="square" rtlCol="0">
            <a:spAutoFit/>
          </a:bodyPr>
          <a:lstStyle/>
          <a:p>
            <a:pPr algn="ctr"/>
            <a:r>
              <a:rPr lang="en-US" sz="2800" b="1" dirty="0">
                <a:solidFill>
                  <a:schemeClr val="tx1">
                    <a:lumMod val="65000"/>
                    <a:lumOff val="35000"/>
                  </a:schemeClr>
                </a:solidFill>
                <a:latin typeface="Century Gothic" panose="020B0502020202020204" pitchFamily="34" charset="0"/>
              </a:rPr>
              <a:t>9</a:t>
            </a:r>
            <a:endParaRPr lang="en-US" sz="1600" b="1" dirty="0">
              <a:solidFill>
                <a:schemeClr val="tx1">
                  <a:lumMod val="65000"/>
                  <a:lumOff val="35000"/>
                </a:schemeClr>
              </a:solidFill>
              <a:latin typeface="Century Gothic" panose="020B0502020202020204" pitchFamily="34" charset="0"/>
            </a:endParaRPr>
          </a:p>
        </p:txBody>
      </p:sp>
      <p:pic>
        <p:nvPicPr>
          <p:cNvPr id="28" name="Graphic 27" descr="Two circles, one solid and one filled with dots">
            <a:extLst>
              <a:ext uri="{FF2B5EF4-FFF2-40B4-BE49-F238E27FC236}">
                <a16:creationId xmlns:a16="http://schemas.microsoft.com/office/drawing/2014/main" id="{7CAFFF9C-29BD-263A-E0FF-E780B3E3147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291441" y="10151"/>
            <a:ext cx="2863461" cy="2863461"/>
          </a:xfrm>
          <a:prstGeom prst="rect">
            <a:avLst/>
          </a:prstGeom>
        </p:spPr>
      </p:pic>
    </p:spTree>
    <p:extLst>
      <p:ext uri="{BB962C8B-B14F-4D97-AF65-F5344CB8AC3E}">
        <p14:creationId xmlns:p14="http://schemas.microsoft.com/office/powerpoint/2010/main" val="36118362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Rectangle 135">
            <a:extLst>
              <a:ext uri="{FF2B5EF4-FFF2-40B4-BE49-F238E27FC236}">
                <a16:creationId xmlns:a16="http://schemas.microsoft.com/office/drawing/2014/main" id="{3A322A5E-34B5-0A15-C01F-5E5FDA3626C6}"/>
              </a:ext>
            </a:extLst>
          </p:cNvPr>
          <p:cNvSpPr/>
          <p:nvPr/>
        </p:nvSpPr>
        <p:spPr>
          <a:xfrm>
            <a:off x="8315283" y="890103"/>
            <a:ext cx="3576417" cy="5915994"/>
          </a:xfrm>
          <a:prstGeom prst="rect">
            <a:avLst/>
          </a:prstGeom>
          <a:solidFill>
            <a:srgbClr val="F8F7C9"/>
          </a:solid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0" name="Straight Connector 139">
            <a:extLst>
              <a:ext uri="{FF2B5EF4-FFF2-40B4-BE49-F238E27FC236}">
                <a16:creationId xmlns:a16="http://schemas.microsoft.com/office/drawing/2014/main" id="{06F41D1A-975B-064C-4986-055D48E3DC7E}"/>
              </a:ext>
            </a:extLst>
          </p:cNvPr>
          <p:cNvCxnSpPr>
            <a:cxnSpLocks/>
          </p:cNvCxnSpPr>
          <p:nvPr/>
        </p:nvCxnSpPr>
        <p:spPr>
          <a:xfrm flipH="1">
            <a:off x="9508426" y="4904673"/>
            <a:ext cx="1117195"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F09BED19-47DC-B44C-2109-4E8888679B87}"/>
              </a:ext>
            </a:extLst>
          </p:cNvPr>
          <p:cNvCxnSpPr>
            <a:cxnSpLocks/>
          </p:cNvCxnSpPr>
          <p:nvPr/>
        </p:nvCxnSpPr>
        <p:spPr>
          <a:xfrm flipH="1">
            <a:off x="9508426" y="2294657"/>
            <a:ext cx="1117195"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D779DD2F-31B9-34F5-13F0-07A6A23A8F4A}"/>
              </a:ext>
            </a:extLst>
          </p:cNvPr>
          <p:cNvCxnSpPr>
            <a:cxnSpLocks/>
          </p:cNvCxnSpPr>
          <p:nvPr/>
        </p:nvCxnSpPr>
        <p:spPr>
          <a:xfrm>
            <a:off x="10872010" y="4947910"/>
            <a:ext cx="0" cy="1204702"/>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3A34CA10-A91E-F40D-DC5D-0336205586D5}"/>
              </a:ext>
            </a:extLst>
          </p:cNvPr>
          <p:cNvCxnSpPr>
            <a:cxnSpLocks/>
          </p:cNvCxnSpPr>
          <p:nvPr/>
        </p:nvCxnSpPr>
        <p:spPr>
          <a:xfrm>
            <a:off x="9198375" y="3750404"/>
            <a:ext cx="0" cy="1204702"/>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1BC12D6A-1F25-9F9D-F4AB-9BDE059B6C52}"/>
              </a:ext>
            </a:extLst>
          </p:cNvPr>
          <p:cNvCxnSpPr>
            <a:cxnSpLocks/>
          </p:cNvCxnSpPr>
          <p:nvPr/>
        </p:nvCxnSpPr>
        <p:spPr>
          <a:xfrm>
            <a:off x="10865255" y="2722419"/>
            <a:ext cx="0" cy="1204702"/>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6D0A2252-96C1-EE21-81F7-BCC8D93ED2E3}"/>
              </a:ext>
            </a:extLst>
          </p:cNvPr>
          <p:cNvCxnSpPr>
            <a:cxnSpLocks/>
          </p:cNvCxnSpPr>
          <p:nvPr/>
        </p:nvCxnSpPr>
        <p:spPr>
          <a:xfrm>
            <a:off x="9179330" y="1443248"/>
            <a:ext cx="0" cy="1204702"/>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70" name="Rectangle: Diagonal Corners Rounded 1">
            <a:extLst>
              <a:ext uri="{FF2B5EF4-FFF2-40B4-BE49-F238E27FC236}">
                <a16:creationId xmlns:a16="http://schemas.microsoft.com/office/drawing/2014/main" id="{FCBBC571-D1B8-2043-475B-9776D0A69709}"/>
              </a:ext>
            </a:extLst>
          </p:cNvPr>
          <p:cNvSpPr/>
          <p:nvPr/>
        </p:nvSpPr>
        <p:spPr>
          <a:xfrm>
            <a:off x="8432230" y="3175580"/>
            <a:ext cx="3290433" cy="917157"/>
          </a:xfrm>
          <a:prstGeom prst="rect">
            <a:avLst/>
          </a:prstGeom>
          <a:solidFill>
            <a:srgbClr val="E2E23A"/>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71" name="Rectangle: Diagonal Corners Rounded 1">
            <a:extLst>
              <a:ext uri="{FF2B5EF4-FFF2-40B4-BE49-F238E27FC236}">
                <a16:creationId xmlns:a16="http://schemas.microsoft.com/office/drawing/2014/main" id="{919B0389-E321-5576-0CC9-61C50014561C}"/>
              </a:ext>
            </a:extLst>
          </p:cNvPr>
          <p:cNvSpPr/>
          <p:nvPr/>
        </p:nvSpPr>
        <p:spPr>
          <a:xfrm>
            <a:off x="8432231" y="1685440"/>
            <a:ext cx="1537833" cy="1256534"/>
          </a:xfrm>
          <a:prstGeom prst="rect">
            <a:avLst/>
          </a:prstGeom>
          <a:solidFill>
            <a:srgbClr val="E2E23A"/>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72" name="Rectangle: Diagonal Corners Rounded 1">
            <a:extLst>
              <a:ext uri="{FF2B5EF4-FFF2-40B4-BE49-F238E27FC236}">
                <a16:creationId xmlns:a16="http://schemas.microsoft.com/office/drawing/2014/main" id="{97B5849C-AF61-21CF-3C02-5C9719120B54}"/>
              </a:ext>
            </a:extLst>
          </p:cNvPr>
          <p:cNvSpPr/>
          <p:nvPr/>
        </p:nvSpPr>
        <p:spPr>
          <a:xfrm>
            <a:off x="10184831" y="1687113"/>
            <a:ext cx="1537833" cy="1264386"/>
          </a:xfrm>
          <a:prstGeom prst="rect">
            <a:avLst/>
          </a:prstGeom>
          <a:solidFill>
            <a:srgbClr val="E2E23A"/>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73" name="Rectangle: Diagonal Corners Rounded 1">
            <a:extLst>
              <a:ext uri="{FF2B5EF4-FFF2-40B4-BE49-F238E27FC236}">
                <a16:creationId xmlns:a16="http://schemas.microsoft.com/office/drawing/2014/main" id="{A33AA252-A349-E360-153C-2CB32C146330}"/>
              </a:ext>
            </a:extLst>
          </p:cNvPr>
          <p:cNvSpPr/>
          <p:nvPr/>
        </p:nvSpPr>
        <p:spPr>
          <a:xfrm>
            <a:off x="8432231" y="4266883"/>
            <a:ext cx="1537834" cy="1256533"/>
          </a:xfrm>
          <a:prstGeom prst="rect">
            <a:avLst/>
          </a:prstGeom>
          <a:solidFill>
            <a:srgbClr val="E2E23A"/>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74" name="Rectangle: Diagonal Corners Rounded 1">
            <a:extLst>
              <a:ext uri="{FF2B5EF4-FFF2-40B4-BE49-F238E27FC236}">
                <a16:creationId xmlns:a16="http://schemas.microsoft.com/office/drawing/2014/main" id="{83DA8D18-2DD8-545C-B928-8EA2B32A00D7}"/>
              </a:ext>
            </a:extLst>
          </p:cNvPr>
          <p:cNvSpPr/>
          <p:nvPr/>
        </p:nvSpPr>
        <p:spPr>
          <a:xfrm>
            <a:off x="8432229" y="5729425"/>
            <a:ext cx="3290433" cy="917157"/>
          </a:xfrm>
          <a:prstGeom prst="rect">
            <a:avLst/>
          </a:prstGeom>
          <a:solidFill>
            <a:srgbClr val="E2E23A"/>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75" name="Rectangle: Diagonal Corners Rounded 1">
            <a:extLst>
              <a:ext uri="{FF2B5EF4-FFF2-40B4-BE49-F238E27FC236}">
                <a16:creationId xmlns:a16="http://schemas.microsoft.com/office/drawing/2014/main" id="{E7886651-7C07-385D-6C22-913A7D7146B7}"/>
              </a:ext>
            </a:extLst>
          </p:cNvPr>
          <p:cNvSpPr/>
          <p:nvPr/>
        </p:nvSpPr>
        <p:spPr>
          <a:xfrm>
            <a:off x="10177914" y="4266882"/>
            <a:ext cx="1544750" cy="1256533"/>
          </a:xfrm>
          <a:prstGeom prst="rect">
            <a:avLst/>
          </a:prstGeom>
          <a:solidFill>
            <a:srgbClr val="E2E23A"/>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78" name="TextBox 77">
            <a:extLst>
              <a:ext uri="{FF2B5EF4-FFF2-40B4-BE49-F238E27FC236}">
                <a16:creationId xmlns:a16="http://schemas.microsoft.com/office/drawing/2014/main" id="{8F1672B9-7FE6-CA9C-976B-EE4037D4EA7C}"/>
              </a:ext>
            </a:extLst>
          </p:cNvPr>
          <p:cNvSpPr txBox="1"/>
          <p:nvPr/>
        </p:nvSpPr>
        <p:spPr>
          <a:xfrm>
            <a:off x="8432233" y="1046535"/>
            <a:ext cx="3290431" cy="369332"/>
          </a:xfrm>
          <a:prstGeom prst="rect">
            <a:avLst/>
          </a:prstGeom>
          <a:noFill/>
        </p:spPr>
        <p:txBody>
          <a:bodyPr wrap="square">
            <a:spAutoFit/>
          </a:bodyPr>
          <a:lstStyle/>
          <a:p>
            <a:pPr algn="ctr"/>
            <a:r>
              <a:rPr lang="en-US" b="1" dirty="0">
                <a:solidFill>
                  <a:schemeClr val="tx1">
                    <a:lumMod val="65000"/>
                    <a:lumOff val="35000"/>
                  </a:schemeClr>
                </a:solidFill>
                <a:latin typeface="Century Gothic" panose="020B0502020202020204" pitchFamily="34" charset="0"/>
              </a:rPr>
              <a:t>Event Sequence</a:t>
            </a:r>
            <a:endParaRPr lang="en-US" dirty="0">
              <a:solidFill>
                <a:schemeClr val="tx1">
                  <a:lumMod val="65000"/>
                  <a:lumOff val="35000"/>
                </a:schemeClr>
              </a:solidFill>
              <a:latin typeface="Century Gothic" panose="020B0502020202020204" pitchFamily="34" charset="0"/>
            </a:endParaRPr>
          </a:p>
        </p:txBody>
      </p:sp>
      <p:sp>
        <p:nvSpPr>
          <p:cNvPr id="124" name="TextBox 123">
            <a:extLst>
              <a:ext uri="{FF2B5EF4-FFF2-40B4-BE49-F238E27FC236}">
                <a16:creationId xmlns:a16="http://schemas.microsoft.com/office/drawing/2014/main" id="{6C6C3764-A00D-A53D-6800-9BF22D89F726}"/>
              </a:ext>
            </a:extLst>
          </p:cNvPr>
          <p:cNvSpPr txBox="1"/>
          <p:nvPr/>
        </p:nvSpPr>
        <p:spPr>
          <a:xfrm>
            <a:off x="8432231" y="2050432"/>
            <a:ext cx="1537832" cy="461665"/>
          </a:xfrm>
          <a:prstGeom prst="rect">
            <a:avLst/>
          </a:prstGeom>
          <a:noFill/>
        </p:spPr>
        <p:txBody>
          <a:bodyPr wrap="square" rtlCol="0">
            <a:spAutoFit/>
          </a:bodyPr>
          <a:lstStyle/>
          <a:p>
            <a:r>
              <a:rPr lang="en-US" sz="1200" b="1" dirty="0">
                <a:solidFill>
                  <a:schemeClr val="tx1">
                    <a:lumMod val="65000"/>
                    <a:lumOff val="35000"/>
                  </a:schemeClr>
                </a:solidFill>
                <a:latin typeface="Century Gothic" panose="020B0502020202020204" pitchFamily="34" charset="0"/>
              </a:rPr>
              <a:t>STAGE 1</a:t>
            </a:r>
            <a:br>
              <a:rPr lang="en-US" sz="1200" dirty="0">
                <a:solidFill>
                  <a:schemeClr val="tx1">
                    <a:lumMod val="65000"/>
                    <a:lumOff val="35000"/>
                  </a:schemeClr>
                </a:solidFill>
                <a:latin typeface="Century Gothic" panose="020B0502020202020204" pitchFamily="34" charset="0"/>
              </a:rPr>
            </a:br>
            <a:r>
              <a:rPr lang="en-US" sz="1200" dirty="0">
                <a:solidFill>
                  <a:schemeClr val="tx1">
                    <a:lumMod val="65000"/>
                    <a:lumOff val="35000"/>
                  </a:schemeClr>
                </a:solidFill>
                <a:latin typeface="Century Gothic" panose="020B0502020202020204" pitchFamily="34" charset="0"/>
              </a:rPr>
              <a:t>Arrival</a:t>
            </a:r>
          </a:p>
        </p:txBody>
      </p:sp>
      <p:sp>
        <p:nvSpPr>
          <p:cNvPr id="125" name="TextBox 124">
            <a:extLst>
              <a:ext uri="{FF2B5EF4-FFF2-40B4-BE49-F238E27FC236}">
                <a16:creationId xmlns:a16="http://schemas.microsoft.com/office/drawing/2014/main" id="{A31F4CE8-1C8F-70BF-789C-D496047051C3}"/>
              </a:ext>
            </a:extLst>
          </p:cNvPr>
          <p:cNvSpPr txBox="1"/>
          <p:nvPr/>
        </p:nvSpPr>
        <p:spPr>
          <a:xfrm>
            <a:off x="10184830" y="2023388"/>
            <a:ext cx="1516992" cy="461665"/>
          </a:xfrm>
          <a:prstGeom prst="rect">
            <a:avLst/>
          </a:prstGeom>
          <a:noFill/>
        </p:spPr>
        <p:txBody>
          <a:bodyPr wrap="square" rtlCol="0">
            <a:spAutoFit/>
          </a:bodyPr>
          <a:lstStyle/>
          <a:p>
            <a:r>
              <a:rPr lang="en-US" sz="1200" b="1" dirty="0">
                <a:solidFill>
                  <a:schemeClr val="tx1">
                    <a:lumMod val="65000"/>
                    <a:lumOff val="35000"/>
                  </a:schemeClr>
                </a:solidFill>
                <a:latin typeface="Century Gothic" panose="020B0502020202020204" pitchFamily="34" charset="0"/>
              </a:rPr>
              <a:t>STAGE 2</a:t>
            </a:r>
            <a:br>
              <a:rPr lang="en-US" sz="1200" dirty="0">
                <a:solidFill>
                  <a:schemeClr val="tx1">
                    <a:lumMod val="65000"/>
                    <a:lumOff val="35000"/>
                  </a:schemeClr>
                </a:solidFill>
                <a:latin typeface="Century Gothic" panose="020B0502020202020204" pitchFamily="34" charset="0"/>
              </a:rPr>
            </a:br>
            <a:r>
              <a:rPr lang="en-US" sz="1200" dirty="0">
                <a:solidFill>
                  <a:schemeClr val="tx1">
                    <a:lumMod val="65000"/>
                    <a:lumOff val="35000"/>
                  </a:schemeClr>
                </a:solidFill>
                <a:latin typeface="Century Gothic" panose="020B0502020202020204" pitchFamily="34" charset="0"/>
              </a:rPr>
              <a:t>Keynote</a:t>
            </a:r>
          </a:p>
        </p:txBody>
      </p:sp>
      <p:sp>
        <p:nvSpPr>
          <p:cNvPr id="126" name="TextBox 125">
            <a:extLst>
              <a:ext uri="{FF2B5EF4-FFF2-40B4-BE49-F238E27FC236}">
                <a16:creationId xmlns:a16="http://schemas.microsoft.com/office/drawing/2014/main" id="{AA3B2BD6-8A49-A879-3E56-5376041733BD}"/>
              </a:ext>
            </a:extLst>
          </p:cNvPr>
          <p:cNvSpPr txBox="1"/>
          <p:nvPr/>
        </p:nvSpPr>
        <p:spPr>
          <a:xfrm>
            <a:off x="8432229" y="3397664"/>
            <a:ext cx="3269591" cy="461665"/>
          </a:xfrm>
          <a:prstGeom prst="rect">
            <a:avLst/>
          </a:prstGeom>
          <a:noFill/>
        </p:spPr>
        <p:txBody>
          <a:bodyPr wrap="square" rtlCol="0">
            <a:spAutoFit/>
          </a:bodyPr>
          <a:lstStyle/>
          <a:p>
            <a:r>
              <a:rPr lang="en-US" sz="1200" b="1" dirty="0">
                <a:solidFill>
                  <a:schemeClr val="tx1">
                    <a:lumMod val="65000"/>
                    <a:lumOff val="35000"/>
                  </a:schemeClr>
                </a:solidFill>
                <a:latin typeface="Century Gothic" panose="020B0502020202020204" pitchFamily="34" charset="0"/>
              </a:rPr>
              <a:t>STAGE 3</a:t>
            </a:r>
            <a:br>
              <a:rPr lang="en-US" sz="1200" dirty="0">
                <a:solidFill>
                  <a:schemeClr val="tx1">
                    <a:lumMod val="65000"/>
                    <a:lumOff val="35000"/>
                  </a:schemeClr>
                </a:solidFill>
                <a:latin typeface="Century Gothic" panose="020B0502020202020204" pitchFamily="34" charset="0"/>
              </a:rPr>
            </a:br>
            <a:r>
              <a:rPr lang="en-US" sz="1200" dirty="0">
                <a:solidFill>
                  <a:schemeClr val="tx1">
                    <a:lumMod val="65000"/>
                    <a:lumOff val="35000"/>
                  </a:schemeClr>
                </a:solidFill>
                <a:latin typeface="Century Gothic" panose="020B0502020202020204" pitchFamily="34" charset="0"/>
              </a:rPr>
              <a:t>Panels</a:t>
            </a:r>
          </a:p>
        </p:txBody>
      </p:sp>
      <p:sp>
        <p:nvSpPr>
          <p:cNvPr id="127" name="TextBox 126">
            <a:extLst>
              <a:ext uri="{FF2B5EF4-FFF2-40B4-BE49-F238E27FC236}">
                <a16:creationId xmlns:a16="http://schemas.microsoft.com/office/drawing/2014/main" id="{0CD165B8-19CE-1C67-1DA3-68105EE4ABDB}"/>
              </a:ext>
            </a:extLst>
          </p:cNvPr>
          <p:cNvSpPr txBox="1"/>
          <p:nvPr/>
        </p:nvSpPr>
        <p:spPr>
          <a:xfrm>
            <a:off x="8432229" y="4664315"/>
            <a:ext cx="1537832" cy="461665"/>
          </a:xfrm>
          <a:prstGeom prst="rect">
            <a:avLst/>
          </a:prstGeom>
          <a:noFill/>
        </p:spPr>
        <p:txBody>
          <a:bodyPr wrap="square" rtlCol="0">
            <a:spAutoFit/>
          </a:bodyPr>
          <a:lstStyle/>
          <a:p>
            <a:r>
              <a:rPr lang="en-US" sz="1200" b="1" dirty="0">
                <a:solidFill>
                  <a:schemeClr val="tx1">
                    <a:lumMod val="65000"/>
                    <a:lumOff val="35000"/>
                  </a:schemeClr>
                </a:solidFill>
                <a:latin typeface="Century Gothic" panose="020B0502020202020204" pitchFamily="34" charset="0"/>
              </a:rPr>
              <a:t>STAGE 4</a:t>
            </a:r>
            <a:br>
              <a:rPr lang="en-US" sz="1200" dirty="0">
                <a:solidFill>
                  <a:schemeClr val="tx1">
                    <a:lumMod val="65000"/>
                    <a:lumOff val="35000"/>
                  </a:schemeClr>
                </a:solidFill>
                <a:latin typeface="Century Gothic" panose="020B0502020202020204" pitchFamily="34" charset="0"/>
              </a:rPr>
            </a:br>
            <a:r>
              <a:rPr lang="en-US" sz="1200" dirty="0">
                <a:solidFill>
                  <a:schemeClr val="tx1">
                    <a:lumMod val="65000"/>
                    <a:lumOff val="35000"/>
                  </a:schemeClr>
                </a:solidFill>
                <a:latin typeface="Century Gothic" panose="020B0502020202020204" pitchFamily="34" charset="0"/>
              </a:rPr>
              <a:t>Networking</a:t>
            </a:r>
          </a:p>
        </p:txBody>
      </p:sp>
      <p:sp>
        <p:nvSpPr>
          <p:cNvPr id="128" name="TextBox 127">
            <a:extLst>
              <a:ext uri="{FF2B5EF4-FFF2-40B4-BE49-F238E27FC236}">
                <a16:creationId xmlns:a16="http://schemas.microsoft.com/office/drawing/2014/main" id="{4508A140-55B5-D27F-A2E2-D336DEC1B0D6}"/>
              </a:ext>
            </a:extLst>
          </p:cNvPr>
          <p:cNvSpPr txBox="1"/>
          <p:nvPr/>
        </p:nvSpPr>
        <p:spPr>
          <a:xfrm>
            <a:off x="10184828" y="4611770"/>
            <a:ext cx="1516992" cy="461665"/>
          </a:xfrm>
          <a:prstGeom prst="rect">
            <a:avLst/>
          </a:prstGeom>
          <a:noFill/>
        </p:spPr>
        <p:txBody>
          <a:bodyPr wrap="square" rtlCol="0">
            <a:spAutoFit/>
          </a:bodyPr>
          <a:lstStyle/>
          <a:p>
            <a:r>
              <a:rPr lang="en-US" sz="1200" b="1" dirty="0">
                <a:solidFill>
                  <a:schemeClr val="tx1">
                    <a:lumMod val="65000"/>
                    <a:lumOff val="35000"/>
                  </a:schemeClr>
                </a:solidFill>
                <a:latin typeface="Century Gothic" panose="020B0502020202020204" pitchFamily="34" charset="0"/>
              </a:rPr>
              <a:t>STAGE 5</a:t>
            </a:r>
            <a:br>
              <a:rPr lang="en-US" sz="1200" dirty="0">
                <a:solidFill>
                  <a:schemeClr val="tx1">
                    <a:lumMod val="65000"/>
                    <a:lumOff val="35000"/>
                  </a:schemeClr>
                </a:solidFill>
                <a:latin typeface="Century Gothic" panose="020B0502020202020204" pitchFamily="34" charset="0"/>
              </a:rPr>
            </a:br>
            <a:r>
              <a:rPr lang="en-US" sz="1200" dirty="0">
                <a:solidFill>
                  <a:schemeClr val="tx1">
                    <a:lumMod val="65000"/>
                    <a:lumOff val="35000"/>
                  </a:schemeClr>
                </a:solidFill>
                <a:latin typeface="Century Gothic" panose="020B0502020202020204" pitchFamily="34" charset="0"/>
              </a:rPr>
              <a:t>Banquet</a:t>
            </a:r>
          </a:p>
        </p:txBody>
      </p:sp>
      <p:sp>
        <p:nvSpPr>
          <p:cNvPr id="129" name="TextBox 128">
            <a:extLst>
              <a:ext uri="{FF2B5EF4-FFF2-40B4-BE49-F238E27FC236}">
                <a16:creationId xmlns:a16="http://schemas.microsoft.com/office/drawing/2014/main" id="{0032A1CD-787C-D4FA-596C-2951E3165267}"/>
              </a:ext>
            </a:extLst>
          </p:cNvPr>
          <p:cNvSpPr txBox="1"/>
          <p:nvPr/>
        </p:nvSpPr>
        <p:spPr>
          <a:xfrm>
            <a:off x="8453073" y="5954084"/>
            <a:ext cx="3290431" cy="461665"/>
          </a:xfrm>
          <a:prstGeom prst="rect">
            <a:avLst/>
          </a:prstGeom>
          <a:noFill/>
        </p:spPr>
        <p:txBody>
          <a:bodyPr wrap="square" rtlCol="0">
            <a:spAutoFit/>
          </a:bodyPr>
          <a:lstStyle/>
          <a:p>
            <a:r>
              <a:rPr lang="en-US" sz="1200" b="1" dirty="0">
                <a:solidFill>
                  <a:schemeClr val="tx1">
                    <a:lumMod val="65000"/>
                    <a:lumOff val="35000"/>
                  </a:schemeClr>
                </a:solidFill>
                <a:latin typeface="Century Gothic" panose="020B0502020202020204" pitchFamily="34" charset="0"/>
              </a:rPr>
              <a:t>STAGE 6</a:t>
            </a:r>
            <a:br>
              <a:rPr lang="en-US" sz="1200" dirty="0">
                <a:solidFill>
                  <a:schemeClr val="tx1">
                    <a:lumMod val="65000"/>
                    <a:lumOff val="35000"/>
                  </a:schemeClr>
                </a:solidFill>
                <a:latin typeface="Century Gothic" panose="020B0502020202020204" pitchFamily="34" charset="0"/>
              </a:rPr>
            </a:br>
            <a:r>
              <a:rPr lang="en-US" sz="1200" dirty="0">
                <a:solidFill>
                  <a:schemeClr val="tx1">
                    <a:lumMod val="65000"/>
                    <a:lumOff val="35000"/>
                  </a:schemeClr>
                </a:solidFill>
                <a:latin typeface="Century Gothic" panose="020B0502020202020204" pitchFamily="34" charset="0"/>
              </a:rPr>
              <a:t>Close</a:t>
            </a:r>
          </a:p>
        </p:txBody>
      </p:sp>
      <p:sp>
        <p:nvSpPr>
          <p:cNvPr id="130" name="Rectangle 129">
            <a:extLst>
              <a:ext uri="{FF2B5EF4-FFF2-40B4-BE49-F238E27FC236}">
                <a16:creationId xmlns:a16="http://schemas.microsoft.com/office/drawing/2014/main" id="{CAFEC7BC-3662-50BF-9430-85D0D9C707BF}"/>
              </a:ext>
            </a:extLst>
          </p:cNvPr>
          <p:cNvSpPr/>
          <p:nvPr/>
        </p:nvSpPr>
        <p:spPr>
          <a:xfrm>
            <a:off x="8415056" y="1019044"/>
            <a:ext cx="3307608" cy="424314"/>
          </a:xfrm>
          <a:prstGeom prst="rect">
            <a:avLst/>
          </a:pr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7" name="Arrow: Right 136">
            <a:extLst>
              <a:ext uri="{FF2B5EF4-FFF2-40B4-BE49-F238E27FC236}">
                <a16:creationId xmlns:a16="http://schemas.microsoft.com/office/drawing/2014/main" id="{A887142E-6D81-75F4-A7EA-7581857C28F1}"/>
              </a:ext>
            </a:extLst>
          </p:cNvPr>
          <p:cNvSpPr/>
          <p:nvPr/>
        </p:nvSpPr>
        <p:spPr>
          <a:xfrm>
            <a:off x="9926003" y="2203185"/>
            <a:ext cx="198642" cy="189685"/>
          </a:xfrm>
          <a:prstGeom prst="right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1" name="Arrow: Right 140">
            <a:extLst>
              <a:ext uri="{FF2B5EF4-FFF2-40B4-BE49-F238E27FC236}">
                <a16:creationId xmlns:a16="http://schemas.microsoft.com/office/drawing/2014/main" id="{20C20E9D-6650-73D1-474A-E1FFEBA160EE}"/>
              </a:ext>
            </a:extLst>
          </p:cNvPr>
          <p:cNvSpPr/>
          <p:nvPr/>
        </p:nvSpPr>
        <p:spPr>
          <a:xfrm>
            <a:off x="9923458" y="4810219"/>
            <a:ext cx="198642" cy="189685"/>
          </a:xfrm>
          <a:prstGeom prst="right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2" name="Arrow: Right 141">
            <a:extLst>
              <a:ext uri="{FF2B5EF4-FFF2-40B4-BE49-F238E27FC236}">
                <a16:creationId xmlns:a16="http://schemas.microsoft.com/office/drawing/2014/main" id="{84406E2E-E85B-ED08-EB46-8F62CDEE372B}"/>
              </a:ext>
            </a:extLst>
          </p:cNvPr>
          <p:cNvSpPr/>
          <p:nvPr/>
        </p:nvSpPr>
        <p:spPr>
          <a:xfrm rot="5400000">
            <a:off x="9080008" y="1457493"/>
            <a:ext cx="198642" cy="189685"/>
          </a:xfrm>
          <a:prstGeom prst="right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3" name="Arrow: Right 142">
            <a:extLst>
              <a:ext uri="{FF2B5EF4-FFF2-40B4-BE49-F238E27FC236}">
                <a16:creationId xmlns:a16="http://schemas.microsoft.com/office/drawing/2014/main" id="{A64D4A9F-EBCF-E6CC-4D1A-713D1C956637}"/>
              </a:ext>
            </a:extLst>
          </p:cNvPr>
          <p:cNvSpPr/>
          <p:nvPr/>
        </p:nvSpPr>
        <p:spPr>
          <a:xfrm rot="5400000">
            <a:off x="10767431" y="2910005"/>
            <a:ext cx="198642" cy="189685"/>
          </a:xfrm>
          <a:prstGeom prst="right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4" name="Arrow: Right 143">
            <a:extLst>
              <a:ext uri="{FF2B5EF4-FFF2-40B4-BE49-F238E27FC236}">
                <a16:creationId xmlns:a16="http://schemas.microsoft.com/office/drawing/2014/main" id="{B3ADCAC8-CCC3-3D8F-1D87-ABDC0AA1A39E}"/>
              </a:ext>
            </a:extLst>
          </p:cNvPr>
          <p:cNvSpPr/>
          <p:nvPr/>
        </p:nvSpPr>
        <p:spPr>
          <a:xfrm rot="5400000">
            <a:off x="9099053" y="4029771"/>
            <a:ext cx="198642" cy="189685"/>
          </a:xfrm>
          <a:prstGeom prst="right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5" name="Arrow: Right 144">
            <a:extLst>
              <a:ext uri="{FF2B5EF4-FFF2-40B4-BE49-F238E27FC236}">
                <a16:creationId xmlns:a16="http://schemas.microsoft.com/office/drawing/2014/main" id="{FAD01C9F-23AE-843C-AD4C-D0A16DFE796C}"/>
              </a:ext>
            </a:extLst>
          </p:cNvPr>
          <p:cNvSpPr/>
          <p:nvPr/>
        </p:nvSpPr>
        <p:spPr>
          <a:xfrm rot="5400000">
            <a:off x="10764238" y="5452008"/>
            <a:ext cx="198642" cy="189685"/>
          </a:xfrm>
          <a:prstGeom prst="right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08942C75-33CC-C508-3B49-638FC02C48FF}"/>
              </a:ext>
            </a:extLst>
          </p:cNvPr>
          <p:cNvSpPr/>
          <p:nvPr/>
        </p:nvSpPr>
        <p:spPr>
          <a:xfrm>
            <a:off x="-4814" y="0"/>
            <a:ext cx="12196813" cy="684093"/>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0B134BFD-C1C2-5DD9-8B99-D430E258FD51}"/>
              </a:ext>
            </a:extLst>
          </p:cNvPr>
          <p:cNvSpPr txBox="1"/>
          <p:nvPr/>
        </p:nvSpPr>
        <p:spPr>
          <a:xfrm>
            <a:off x="231827" y="3307428"/>
            <a:ext cx="6159336" cy="1200329"/>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Introducing the annual summit for global innovation leaders to discuss technology, sustainability, and future market trends. A premier event attracting thought leaders, policymakers, and pioneers.</a:t>
            </a:r>
          </a:p>
        </p:txBody>
      </p:sp>
      <p:sp>
        <p:nvSpPr>
          <p:cNvPr id="6" name="TextBox 5">
            <a:extLst>
              <a:ext uri="{FF2B5EF4-FFF2-40B4-BE49-F238E27FC236}">
                <a16:creationId xmlns:a16="http://schemas.microsoft.com/office/drawing/2014/main" id="{36922B73-691B-498D-2BA2-3B64C77C51A5}"/>
              </a:ext>
            </a:extLst>
          </p:cNvPr>
          <p:cNvSpPr txBox="1"/>
          <p:nvPr/>
        </p:nvSpPr>
        <p:spPr>
          <a:xfrm>
            <a:off x="3444133" y="6184917"/>
            <a:ext cx="4524102" cy="461665"/>
          </a:xfrm>
          <a:prstGeom prst="rect">
            <a:avLst/>
          </a:prstGeom>
          <a:noFill/>
        </p:spPr>
        <p:txBody>
          <a:bodyPr wrap="square" rtlCol="0">
            <a:spAutoFit/>
          </a:bodyPr>
          <a:lstStyle/>
          <a:p>
            <a:pPr algn="r"/>
            <a:r>
              <a:rPr lang="en-US" sz="1200" i="1" dirty="0">
                <a:solidFill>
                  <a:schemeClr val="tx1">
                    <a:lumMod val="65000"/>
                    <a:lumOff val="35000"/>
                  </a:schemeClr>
                </a:solidFill>
                <a:latin typeface="Century Gothic" panose="020B0502020202020204" pitchFamily="34" charset="0"/>
              </a:rPr>
              <a:t>Build a flow chart that aligns with the hierarchy of your event structure, illustrating the event’s flow.</a:t>
            </a:r>
          </a:p>
        </p:txBody>
      </p:sp>
      <p:sp>
        <p:nvSpPr>
          <p:cNvPr id="2" name="TextBox 1">
            <a:extLst>
              <a:ext uri="{FF2B5EF4-FFF2-40B4-BE49-F238E27FC236}">
                <a16:creationId xmlns:a16="http://schemas.microsoft.com/office/drawing/2014/main" id="{EE081505-FFE3-7410-E2A6-31DE1CB545C1}"/>
              </a:ext>
            </a:extLst>
          </p:cNvPr>
          <p:cNvSpPr txBox="1"/>
          <p:nvPr/>
        </p:nvSpPr>
        <p:spPr>
          <a:xfrm>
            <a:off x="93729" y="80436"/>
            <a:ext cx="7985257" cy="523220"/>
          </a:xfrm>
          <a:prstGeom prst="rect">
            <a:avLst/>
          </a:prstGeom>
          <a:noFill/>
        </p:spPr>
        <p:txBody>
          <a:bodyPr wrap="square" rtlCol="0">
            <a:spAutoFit/>
          </a:bodyPr>
          <a:lstStyle/>
          <a:p>
            <a:r>
              <a:rPr lang="en-US" sz="2800" dirty="0">
                <a:solidFill>
                  <a:schemeClr val="tx1">
                    <a:lumMod val="65000"/>
                    <a:lumOff val="35000"/>
                  </a:schemeClr>
                </a:solidFill>
                <a:latin typeface="Century Gothic" panose="020B0502020202020204" pitchFamily="34" charset="0"/>
              </a:rPr>
              <a:t>1. CORPORATE EVENT OVERVIEW</a:t>
            </a:r>
            <a:endParaRPr lang="en-US" sz="1600" dirty="0">
              <a:solidFill>
                <a:schemeClr val="tx1">
                  <a:lumMod val="65000"/>
                  <a:lumOff val="35000"/>
                </a:schemeClr>
              </a:solidFill>
              <a:latin typeface="Century Gothic" panose="020B0502020202020204" pitchFamily="34" charset="0"/>
            </a:endParaRPr>
          </a:p>
        </p:txBody>
      </p:sp>
      <p:pic>
        <p:nvPicPr>
          <p:cNvPr id="5" name="Graphic 4" descr="Two circles, one solid and one filled with dots">
            <a:extLst>
              <a:ext uri="{FF2B5EF4-FFF2-40B4-BE49-F238E27FC236}">
                <a16:creationId xmlns:a16="http://schemas.microsoft.com/office/drawing/2014/main" id="{FF505BA7-AAC3-E624-89A1-B39931A0A85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286308" y="10152"/>
            <a:ext cx="868593" cy="868593"/>
          </a:xfrm>
          <a:prstGeom prst="rect">
            <a:avLst/>
          </a:prstGeom>
        </p:spPr>
      </p:pic>
    </p:spTree>
    <p:extLst>
      <p:ext uri="{BB962C8B-B14F-4D97-AF65-F5344CB8AC3E}">
        <p14:creationId xmlns:p14="http://schemas.microsoft.com/office/powerpoint/2010/main" val="25332814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5E7F3A98-1C45-BE3E-5CD2-AE9FC27C588D}"/>
              </a:ext>
            </a:extLst>
          </p:cNvPr>
          <p:cNvGraphicFramePr>
            <a:graphicFrameLocks noGrp="1"/>
          </p:cNvGraphicFramePr>
          <p:nvPr>
            <p:extLst>
              <p:ext uri="{D42A27DB-BD31-4B8C-83A1-F6EECF244321}">
                <p14:modId xmlns:p14="http://schemas.microsoft.com/office/powerpoint/2010/main" val="4288533248"/>
              </p:ext>
            </p:extLst>
          </p:nvPr>
        </p:nvGraphicFramePr>
        <p:xfrm>
          <a:off x="298268" y="1105987"/>
          <a:ext cx="11649892" cy="5529944"/>
        </p:xfrm>
        <a:graphic>
          <a:graphicData uri="http://schemas.openxmlformats.org/drawingml/2006/table">
            <a:tbl>
              <a:tblPr firstRow="1" bandRow="1">
                <a:tableStyleId>{5C22544A-7EE6-4342-B048-85BDC9FD1C3A}</a:tableStyleId>
              </a:tblPr>
              <a:tblGrid>
                <a:gridCol w="3350903">
                  <a:extLst>
                    <a:ext uri="{9D8B030D-6E8A-4147-A177-3AD203B41FA5}">
                      <a16:colId xmlns:a16="http://schemas.microsoft.com/office/drawing/2014/main" val="301294402"/>
                    </a:ext>
                  </a:extLst>
                </a:gridCol>
                <a:gridCol w="8298989">
                  <a:extLst>
                    <a:ext uri="{9D8B030D-6E8A-4147-A177-3AD203B41FA5}">
                      <a16:colId xmlns:a16="http://schemas.microsoft.com/office/drawing/2014/main" val="393996563"/>
                    </a:ext>
                  </a:extLst>
                </a:gridCol>
              </a:tblGrid>
              <a:tr h="1382486">
                <a:tc>
                  <a:txBody>
                    <a:bodyPr/>
                    <a:lstStyle/>
                    <a:p>
                      <a:pPr algn="ctr"/>
                      <a:r>
                        <a:rPr lang="en-US" sz="1800" b="0" dirty="0">
                          <a:solidFill>
                            <a:schemeClr val="tx1">
                              <a:lumMod val="65000"/>
                              <a:lumOff val="35000"/>
                            </a:schemeClr>
                          </a:solidFill>
                          <a:latin typeface="Century Gothic" panose="020B0502020202020204" pitchFamily="34" charset="0"/>
                        </a:rPr>
                        <a:t>GOAL 1</a:t>
                      </a:r>
                    </a:p>
                  </a:txBody>
                  <a:tcPr anchor="ctr">
                    <a:lnL w="76200" cap="flat" cmpd="sng" algn="ctr">
                      <a:solidFill>
                        <a:srgbClr val="E2E23A"/>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8F7C9"/>
                    </a:solidFill>
                  </a:tcPr>
                </a:tc>
                <a:tc>
                  <a:txBody>
                    <a:bodyPr/>
                    <a:lstStyle/>
                    <a:p>
                      <a:r>
                        <a:rPr lang="en-US" sz="1400" b="0" dirty="0">
                          <a:solidFill>
                            <a:schemeClr val="tx1">
                              <a:lumMod val="65000"/>
                              <a:lumOff val="35000"/>
                            </a:schemeClr>
                          </a:solidFill>
                          <a:latin typeface="Century Gothic" panose="020B0502020202020204" pitchFamily="34" charset="0"/>
                        </a:rPr>
                        <a:t>Establish a platform for innovation dialogue</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8F7C9"/>
                    </a:solidFill>
                  </a:tcPr>
                </a:tc>
                <a:extLst>
                  <a:ext uri="{0D108BD9-81ED-4DB2-BD59-A6C34878D82A}">
                    <a16:rowId xmlns:a16="http://schemas.microsoft.com/office/drawing/2014/main" val="1478264975"/>
                  </a:ext>
                </a:extLst>
              </a:tr>
              <a:tr h="1382486">
                <a:tc>
                  <a:txBody>
                    <a:bodyPr/>
                    <a:lstStyle/>
                    <a:p>
                      <a:pPr algn="ctr"/>
                      <a:r>
                        <a:rPr lang="en-US" sz="1800" b="0" dirty="0">
                          <a:solidFill>
                            <a:schemeClr val="tx1">
                              <a:lumMod val="65000"/>
                              <a:lumOff val="35000"/>
                            </a:schemeClr>
                          </a:solidFill>
                          <a:latin typeface="Century Gothic" panose="020B0502020202020204" pitchFamily="34" charset="0"/>
                        </a:rPr>
                        <a:t>GOAL 2</a:t>
                      </a:r>
                    </a:p>
                  </a:txBody>
                  <a:tcPr anchor="ctr">
                    <a:lnL w="76200" cap="flat" cmpd="sng" algn="ctr">
                      <a:solidFill>
                        <a:srgbClr val="E2E23A"/>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8F7C9"/>
                    </a:solidFill>
                  </a:tcPr>
                </a:tc>
                <a:tc>
                  <a:txBody>
                    <a:bodyPr/>
                    <a:lstStyle/>
                    <a:p>
                      <a:r>
                        <a:rPr lang="en-US" sz="1400" b="0" dirty="0">
                          <a:solidFill>
                            <a:schemeClr val="tx1">
                              <a:lumMod val="65000"/>
                              <a:lumOff val="35000"/>
                            </a:schemeClr>
                          </a:solidFill>
                          <a:latin typeface="Century Gothic" panose="020B0502020202020204" pitchFamily="34" charset="0"/>
                        </a:rPr>
                        <a:t>Launch new industry collaborations</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8F7C9"/>
                    </a:solidFill>
                  </a:tcPr>
                </a:tc>
                <a:extLst>
                  <a:ext uri="{0D108BD9-81ED-4DB2-BD59-A6C34878D82A}">
                    <a16:rowId xmlns:a16="http://schemas.microsoft.com/office/drawing/2014/main" val="2505878380"/>
                  </a:ext>
                </a:extLst>
              </a:tr>
              <a:tr h="1382486">
                <a:tc>
                  <a:txBody>
                    <a:bodyPr/>
                    <a:lstStyle/>
                    <a:p>
                      <a:pPr algn="ctr"/>
                      <a:r>
                        <a:rPr lang="en-US" sz="1800" b="0" dirty="0">
                          <a:solidFill>
                            <a:schemeClr val="tx1">
                              <a:lumMod val="65000"/>
                              <a:lumOff val="35000"/>
                            </a:schemeClr>
                          </a:solidFill>
                          <a:latin typeface="Century Gothic" panose="020B0502020202020204" pitchFamily="34" charset="0"/>
                        </a:rPr>
                        <a:t>GOAL 3</a:t>
                      </a:r>
                    </a:p>
                  </a:txBody>
                  <a:tcPr anchor="ctr">
                    <a:lnL w="76200" cap="flat" cmpd="sng" algn="ctr">
                      <a:solidFill>
                        <a:srgbClr val="E2E23A"/>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8F7C9"/>
                    </a:solidFill>
                  </a:tcPr>
                </a:tc>
                <a:tc>
                  <a:txBody>
                    <a:bodyPr/>
                    <a:lstStyle/>
                    <a:p>
                      <a:r>
                        <a:rPr lang="en-US" sz="1400" b="0" dirty="0">
                          <a:solidFill>
                            <a:schemeClr val="tx1">
                              <a:lumMod val="65000"/>
                              <a:lumOff val="35000"/>
                            </a:schemeClr>
                          </a:solidFill>
                          <a:latin typeface="Century Gothic" panose="020B0502020202020204" pitchFamily="34" charset="0"/>
                        </a:rPr>
                        <a:t>Showcase groundbreaking projects</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8F7C9"/>
                    </a:solidFill>
                  </a:tcPr>
                </a:tc>
                <a:extLst>
                  <a:ext uri="{0D108BD9-81ED-4DB2-BD59-A6C34878D82A}">
                    <a16:rowId xmlns:a16="http://schemas.microsoft.com/office/drawing/2014/main" val="3234413496"/>
                  </a:ext>
                </a:extLst>
              </a:tr>
              <a:tr h="1382486">
                <a:tc>
                  <a:txBody>
                    <a:bodyPr/>
                    <a:lstStyle/>
                    <a:p>
                      <a:pPr algn="ctr"/>
                      <a:r>
                        <a:rPr lang="en-US" sz="1800" b="0" dirty="0">
                          <a:solidFill>
                            <a:schemeClr val="tx1">
                              <a:lumMod val="65000"/>
                              <a:lumOff val="35000"/>
                            </a:schemeClr>
                          </a:solidFill>
                          <a:latin typeface="Century Gothic" panose="020B0502020202020204" pitchFamily="34" charset="0"/>
                        </a:rPr>
                        <a:t>GOAL 4</a:t>
                      </a:r>
                    </a:p>
                  </a:txBody>
                  <a:tcPr anchor="ctr">
                    <a:lnL w="76200" cap="flat" cmpd="sng" algn="ctr">
                      <a:solidFill>
                        <a:srgbClr val="E2E23A"/>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8F7C9"/>
                    </a:solidFill>
                  </a:tcPr>
                </a:tc>
                <a:tc>
                  <a:txBody>
                    <a:bodyPr/>
                    <a:lstStyle/>
                    <a:p>
                      <a:endParaRPr lang="en-US" sz="1400" b="0" dirty="0">
                        <a:solidFill>
                          <a:schemeClr val="tx1">
                            <a:lumMod val="65000"/>
                            <a:lumOff val="35000"/>
                          </a:schemeClr>
                        </a:solidFill>
                        <a:latin typeface="Century Gothic" panose="020B0502020202020204" pitchFamily="34" charset="0"/>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8F7C9"/>
                    </a:solidFill>
                  </a:tcPr>
                </a:tc>
                <a:extLst>
                  <a:ext uri="{0D108BD9-81ED-4DB2-BD59-A6C34878D82A}">
                    <a16:rowId xmlns:a16="http://schemas.microsoft.com/office/drawing/2014/main" val="861490572"/>
                  </a:ext>
                </a:extLst>
              </a:tr>
            </a:tbl>
          </a:graphicData>
        </a:graphic>
      </p:graphicFrame>
      <p:sp>
        <p:nvSpPr>
          <p:cNvPr id="4" name="Rectangle 3">
            <a:extLst>
              <a:ext uri="{FF2B5EF4-FFF2-40B4-BE49-F238E27FC236}">
                <a16:creationId xmlns:a16="http://schemas.microsoft.com/office/drawing/2014/main" id="{442D4702-970E-685F-B8BF-E759BBA93A9F}"/>
              </a:ext>
            </a:extLst>
          </p:cNvPr>
          <p:cNvSpPr/>
          <p:nvPr/>
        </p:nvSpPr>
        <p:spPr>
          <a:xfrm>
            <a:off x="-4814" y="0"/>
            <a:ext cx="12196813" cy="684093"/>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E096C96-93DC-57A5-B8C9-B82C9985CCD9}"/>
              </a:ext>
            </a:extLst>
          </p:cNvPr>
          <p:cNvSpPr txBox="1"/>
          <p:nvPr/>
        </p:nvSpPr>
        <p:spPr>
          <a:xfrm>
            <a:off x="93729" y="80436"/>
            <a:ext cx="7985257" cy="523220"/>
          </a:xfrm>
          <a:prstGeom prst="rect">
            <a:avLst/>
          </a:prstGeom>
          <a:noFill/>
        </p:spPr>
        <p:txBody>
          <a:bodyPr wrap="square" rtlCol="0">
            <a:spAutoFit/>
          </a:bodyPr>
          <a:lstStyle/>
          <a:p>
            <a:r>
              <a:rPr lang="en-US" sz="2800" dirty="0">
                <a:solidFill>
                  <a:schemeClr val="tx1">
                    <a:lumMod val="65000"/>
                    <a:lumOff val="35000"/>
                  </a:schemeClr>
                </a:solidFill>
                <a:latin typeface="Century Gothic" panose="020B0502020202020204" pitchFamily="34" charset="0"/>
              </a:rPr>
              <a:t>2. OBJECTIVES AND GOALS</a:t>
            </a:r>
            <a:endParaRPr lang="en-US" sz="1600" dirty="0">
              <a:solidFill>
                <a:schemeClr val="tx1">
                  <a:lumMod val="65000"/>
                  <a:lumOff val="35000"/>
                </a:schemeClr>
              </a:solidFill>
              <a:latin typeface="Century Gothic" panose="020B0502020202020204" pitchFamily="34" charset="0"/>
            </a:endParaRPr>
          </a:p>
        </p:txBody>
      </p:sp>
      <p:pic>
        <p:nvPicPr>
          <p:cNvPr id="6" name="Graphic 5" descr="Two circles, one solid and one filled with dots">
            <a:extLst>
              <a:ext uri="{FF2B5EF4-FFF2-40B4-BE49-F238E27FC236}">
                <a16:creationId xmlns:a16="http://schemas.microsoft.com/office/drawing/2014/main" id="{64351AA7-547B-7F24-003B-EA576FA7EF6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286308" y="10152"/>
            <a:ext cx="868593" cy="868593"/>
          </a:xfrm>
          <a:prstGeom prst="rect">
            <a:avLst/>
          </a:prstGeom>
        </p:spPr>
      </p:pic>
    </p:spTree>
    <p:extLst>
      <p:ext uri="{BB962C8B-B14F-4D97-AF65-F5344CB8AC3E}">
        <p14:creationId xmlns:p14="http://schemas.microsoft.com/office/powerpoint/2010/main" val="30437653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5FEE304-C1DB-8EC5-5CEF-CB45B3BFB2AC}"/>
              </a:ext>
            </a:extLst>
          </p:cNvPr>
          <p:cNvSpPr/>
          <p:nvPr/>
        </p:nvSpPr>
        <p:spPr>
          <a:xfrm>
            <a:off x="-4814" y="0"/>
            <a:ext cx="12196813" cy="684093"/>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203D4A6-A0CD-7389-A392-55B15D6B1B7C}"/>
              </a:ext>
            </a:extLst>
          </p:cNvPr>
          <p:cNvSpPr txBox="1"/>
          <p:nvPr/>
        </p:nvSpPr>
        <p:spPr>
          <a:xfrm>
            <a:off x="93729" y="80436"/>
            <a:ext cx="7985257" cy="523220"/>
          </a:xfrm>
          <a:prstGeom prst="rect">
            <a:avLst/>
          </a:prstGeom>
          <a:noFill/>
        </p:spPr>
        <p:txBody>
          <a:bodyPr wrap="square" rtlCol="0">
            <a:spAutoFit/>
          </a:bodyPr>
          <a:lstStyle/>
          <a:p>
            <a:r>
              <a:rPr lang="en-US" sz="2800" dirty="0">
                <a:solidFill>
                  <a:schemeClr val="tx1">
                    <a:lumMod val="65000"/>
                    <a:lumOff val="35000"/>
                  </a:schemeClr>
                </a:solidFill>
                <a:latin typeface="Century Gothic" panose="020B0502020202020204" pitchFamily="34" charset="0"/>
              </a:rPr>
              <a:t>3. DETAILED AGENDA</a:t>
            </a:r>
            <a:endParaRPr lang="en-US" sz="1600" dirty="0">
              <a:solidFill>
                <a:schemeClr val="tx1">
                  <a:lumMod val="65000"/>
                  <a:lumOff val="35000"/>
                </a:schemeClr>
              </a:solidFill>
              <a:latin typeface="Century Gothic" panose="020B0502020202020204" pitchFamily="34" charset="0"/>
            </a:endParaRPr>
          </a:p>
        </p:txBody>
      </p:sp>
      <p:pic>
        <p:nvPicPr>
          <p:cNvPr id="7" name="Graphic 6" descr="Two circles, one solid and one filled with dots">
            <a:extLst>
              <a:ext uri="{FF2B5EF4-FFF2-40B4-BE49-F238E27FC236}">
                <a16:creationId xmlns:a16="http://schemas.microsoft.com/office/drawing/2014/main" id="{EDE08FE2-63D7-3A18-1724-25797086784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286308" y="10152"/>
            <a:ext cx="868593" cy="868593"/>
          </a:xfrm>
          <a:prstGeom prst="rect">
            <a:avLst/>
          </a:prstGeom>
        </p:spPr>
      </p:pic>
      <p:graphicFrame>
        <p:nvGraphicFramePr>
          <p:cNvPr id="2" name="Table 2">
            <a:extLst>
              <a:ext uri="{FF2B5EF4-FFF2-40B4-BE49-F238E27FC236}">
                <a16:creationId xmlns:a16="http://schemas.microsoft.com/office/drawing/2014/main" id="{0F4960FC-D0B3-29F5-227E-9DD04A0BAB09}"/>
              </a:ext>
            </a:extLst>
          </p:cNvPr>
          <p:cNvGraphicFramePr>
            <a:graphicFrameLocks noGrp="1"/>
          </p:cNvGraphicFramePr>
          <p:nvPr>
            <p:extLst>
              <p:ext uri="{D42A27DB-BD31-4B8C-83A1-F6EECF244321}">
                <p14:modId xmlns:p14="http://schemas.microsoft.com/office/powerpoint/2010/main" val="413839681"/>
              </p:ext>
            </p:extLst>
          </p:nvPr>
        </p:nvGraphicFramePr>
        <p:xfrm>
          <a:off x="242801" y="803419"/>
          <a:ext cx="11529256" cy="4957800"/>
        </p:xfrm>
        <a:graphic>
          <a:graphicData uri="http://schemas.openxmlformats.org/drawingml/2006/table">
            <a:tbl>
              <a:tblPr firstRow="1" bandRow="1">
                <a:tableStyleId>{5C22544A-7EE6-4342-B048-85BDC9FD1C3A}</a:tableStyleId>
              </a:tblPr>
              <a:tblGrid>
                <a:gridCol w="3499444">
                  <a:extLst>
                    <a:ext uri="{9D8B030D-6E8A-4147-A177-3AD203B41FA5}">
                      <a16:colId xmlns:a16="http://schemas.microsoft.com/office/drawing/2014/main" val="602210714"/>
                    </a:ext>
                  </a:extLst>
                </a:gridCol>
                <a:gridCol w="1376678">
                  <a:extLst>
                    <a:ext uri="{9D8B030D-6E8A-4147-A177-3AD203B41FA5}">
                      <a16:colId xmlns:a16="http://schemas.microsoft.com/office/drawing/2014/main" val="745651107"/>
                    </a:ext>
                  </a:extLst>
                </a:gridCol>
                <a:gridCol w="1376678">
                  <a:extLst>
                    <a:ext uri="{9D8B030D-6E8A-4147-A177-3AD203B41FA5}">
                      <a16:colId xmlns:a16="http://schemas.microsoft.com/office/drawing/2014/main" val="3203644497"/>
                    </a:ext>
                  </a:extLst>
                </a:gridCol>
                <a:gridCol w="1319114">
                  <a:extLst>
                    <a:ext uri="{9D8B030D-6E8A-4147-A177-3AD203B41FA5}">
                      <a16:colId xmlns:a16="http://schemas.microsoft.com/office/drawing/2014/main" val="3839570682"/>
                    </a:ext>
                  </a:extLst>
                </a:gridCol>
                <a:gridCol w="1319114">
                  <a:extLst>
                    <a:ext uri="{9D8B030D-6E8A-4147-A177-3AD203B41FA5}">
                      <a16:colId xmlns:a16="http://schemas.microsoft.com/office/drawing/2014/main" val="436924813"/>
                    </a:ext>
                  </a:extLst>
                </a:gridCol>
                <a:gridCol w="1319114">
                  <a:extLst>
                    <a:ext uri="{9D8B030D-6E8A-4147-A177-3AD203B41FA5}">
                      <a16:colId xmlns:a16="http://schemas.microsoft.com/office/drawing/2014/main" val="3893106002"/>
                    </a:ext>
                  </a:extLst>
                </a:gridCol>
                <a:gridCol w="1319114">
                  <a:extLst>
                    <a:ext uri="{9D8B030D-6E8A-4147-A177-3AD203B41FA5}">
                      <a16:colId xmlns:a16="http://schemas.microsoft.com/office/drawing/2014/main" val="1896848035"/>
                    </a:ext>
                  </a:extLst>
                </a:gridCol>
              </a:tblGrid>
              <a:tr h="243926">
                <a:tc>
                  <a:txBody>
                    <a:bodyPr/>
                    <a:lstStyle/>
                    <a:p>
                      <a:pPr>
                        <a:lnSpc>
                          <a:spcPct val="100000"/>
                        </a:lnSpc>
                      </a:pPr>
                      <a:r>
                        <a:rPr lang="en-US" sz="900" dirty="0">
                          <a:solidFill>
                            <a:schemeClr val="tx1"/>
                          </a:solidFill>
                          <a:latin typeface="Century Gothic" panose="020B0502020202020204" pitchFamily="34" charset="0"/>
                        </a:rPr>
                        <a:t>TASKS</a:t>
                      </a:r>
                      <a:endParaRPr lang="en-US" sz="800" dirty="0">
                        <a:solidFill>
                          <a:schemeClr val="tx1"/>
                        </a:solidFill>
                        <a:latin typeface="Century Gothic" panose="020B0502020202020204" pitchFamily="34" charset="0"/>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rgbClr val="DCF4F2"/>
                    </a:solidFill>
                  </a:tcPr>
                </a:tc>
                <a:tc>
                  <a:txBody>
                    <a:bodyPr/>
                    <a:lstStyle/>
                    <a:p>
                      <a:pPr algn="ctr">
                        <a:lnSpc>
                          <a:spcPct val="100000"/>
                        </a:lnSpc>
                      </a:pPr>
                      <a:r>
                        <a:rPr lang="en-US" sz="1200" b="0" dirty="0">
                          <a:solidFill>
                            <a:schemeClr val="tx1"/>
                          </a:solidFill>
                          <a:latin typeface="Century Gothic" panose="020B0502020202020204" pitchFamily="34" charset="0"/>
                        </a:rPr>
                        <a:t>Early a.m.</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alpha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latin typeface="Century Gothic" panose="020B0502020202020204" pitchFamily="34" charset="0"/>
                        </a:rPr>
                        <a:t>Late a.m.</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alpha val="75000"/>
                      </a:schemeClr>
                    </a:solidFill>
                  </a:tcPr>
                </a:tc>
                <a:tc>
                  <a:txBody>
                    <a:bodyPr/>
                    <a:lstStyle/>
                    <a:p>
                      <a:pPr algn="ctr">
                        <a:lnSpc>
                          <a:spcPct val="100000"/>
                        </a:lnSpc>
                      </a:pPr>
                      <a:r>
                        <a:rPr lang="en-US" sz="1200" b="0" dirty="0">
                          <a:solidFill>
                            <a:schemeClr val="tx1"/>
                          </a:solidFill>
                          <a:latin typeface="Century Gothic" panose="020B0502020202020204" pitchFamily="34" charset="0"/>
                        </a:rPr>
                        <a:t>Mid-day</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alpha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latin typeface="Century Gothic" panose="020B0502020202020204" pitchFamily="34" charset="0"/>
                        </a:rPr>
                        <a:t>Afternoon</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alpha val="75000"/>
                      </a:schemeClr>
                    </a:solidFill>
                  </a:tcPr>
                </a:tc>
                <a:tc>
                  <a:txBody>
                    <a:bodyPr/>
                    <a:lstStyle/>
                    <a:p>
                      <a:pPr algn="ctr">
                        <a:lnSpc>
                          <a:spcPct val="100000"/>
                        </a:lnSpc>
                      </a:pPr>
                      <a:r>
                        <a:rPr lang="en-US" sz="1200" b="0" dirty="0">
                          <a:solidFill>
                            <a:schemeClr val="tx1"/>
                          </a:solidFill>
                          <a:latin typeface="Century Gothic" panose="020B0502020202020204" pitchFamily="34" charset="0"/>
                        </a:rPr>
                        <a:t>Late Afternoon</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alpha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latin typeface="Century Gothic" panose="020B0502020202020204" pitchFamily="34" charset="0"/>
                        </a:rPr>
                        <a:t>Evening</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alpha val="75000"/>
                      </a:schemeClr>
                    </a:solidFill>
                  </a:tcPr>
                </a:tc>
                <a:extLst>
                  <a:ext uri="{0D108BD9-81ED-4DB2-BD59-A6C34878D82A}">
                    <a16:rowId xmlns:a16="http://schemas.microsoft.com/office/drawing/2014/main" val="350915962"/>
                  </a:ext>
                </a:extLst>
              </a:tr>
              <a:tr h="468348">
                <a:tc>
                  <a:txBody>
                    <a:bodyPr/>
                    <a:lstStyle/>
                    <a:p>
                      <a:pPr>
                        <a:lnSpc>
                          <a:spcPct val="100000"/>
                        </a:lnSpc>
                      </a:pPr>
                      <a:r>
                        <a:rPr lang="en-US" sz="1000" b="0" dirty="0">
                          <a:solidFill>
                            <a:schemeClr val="tx1"/>
                          </a:solidFill>
                          <a:latin typeface="Century Gothic" panose="020B0502020202020204" pitchFamily="34" charset="0"/>
                        </a:rPr>
                        <a:t>Session 1 – Morning Keynote</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extLst>
                  <a:ext uri="{0D108BD9-81ED-4DB2-BD59-A6C34878D82A}">
                    <a16:rowId xmlns:a16="http://schemas.microsoft.com/office/drawing/2014/main" val="2965858687"/>
                  </a:ext>
                </a:extLst>
              </a:tr>
              <a:tr h="4683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dirty="0">
                          <a:solidFill>
                            <a:schemeClr val="tx1"/>
                          </a:solidFill>
                          <a:latin typeface="Century Gothic" panose="020B0502020202020204" pitchFamily="34" charset="0"/>
                        </a:rPr>
                        <a:t>Session 2 – Breakout Sessions</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extLst>
                  <a:ext uri="{0D108BD9-81ED-4DB2-BD59-A6C34878D82A}">
                    <a16:rowId xmlns:a16="http://schemas.microsoft.com/office/drawing/2014/main" val="4200816345"/>
                  </a:ext>
                </a:extLst>
              </a:tr>
              <a:tr h="4683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Session 3 – Gala for Networking</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extLst>
                  <a:ext uri="{0D108BD9-81ED-4DB2-BD59-A6C34878D82A}">
                    <a16:rowId xmlns:a16="http://schemas.microsoft.com/office/drawing/2014/main" val="992502013"/>
                  </a:ext>
                </a:extLst>
              </a:tr>
              <a:tr h="4683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Banquet</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extLst>
                  <a:ext uri="{0D108BD9-81ED-4DB2-BD59-A6C34878D82A}">
                    <a16:rowId xmlns:a16="http://schemas.microsoft.com/office/drawing/2014/main" val="699537522"/>
                  </a:ext>
                </a:extLst>
              </a:tr>
              <a:tr h="4683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Close</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extLst>
                  <a:ext uri="{0D108BD9-81ED-4DB2-BD59-A6C34878D82A}">
                    <a16:rowId xmlns:a16="http://schemas.microsoft.com/office/drawing/2014/main" val="3119141191"/>
                  </a:ext>
                </a:extLst>
              </a:tr>
              <a:tr h="4683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extLst>
                  <a:ext uri="{0D108BD9-81ED-4DB2-BD59-A6C34878D82A}">
                    <a16:rowId xmlns:a16="http://schemas.microsoft.com/office/drawing/2014/main" val="911561401"/>
                  </a:ext>
                </a:extLst>
              </a:tr>
              <a:tr h="4683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extLst>
                  <a:ext uri="{0D108BD9-81ED-4DB2-BD59-A6C34878D82A}">
                    <a16:rowId xmlns:a16="http://schemas.microsoft.com/office/drawing/2014/main" val="4294209273"/>
                  </a:ext>
                </a:extLst>
              </a:tr>
              <a:tr h="4683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extLst>
                  <a:ext uri="{0D108BD9-81ED-4DB2-BD59-A6C34878D82A}">
                    <a16:rowId xmlns:a16="http://schemas.microsoft.com/office/drawing/2014/main" val="2390668724"/>
                  </a:ext>
                </a:extLst>
              </a:tr>
              <a:tr h="4683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extLst>
                  <a:ext uri="{0D108BD9-81ED-4DB2-BD59-A6C34878D82A}">
                    <a16:rowId xmlns:a16="http://schemas.microsoft.com/office/drawing/2014/main" val="1699392616"/>
                  </a:ext>
                </a:extLst>
              </a:tr>
              <a:tr h="4683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381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3810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3810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3810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3810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3810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3810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extLst>
                  <a:ext uri="{0D108BD9-81ED-4DB2-BD59-A6C34878D82A}">
                    <a16:rowId xmlns:a16="http://schemas.microsoft.com/office/drawing/2014/main" val="1634152558"/>
                  </a:ext>
                </a:extLst>
              </a:tr>
            </a:tbl>
          </a:graphicData>
        </a:graphic>
      </p:graphicFrame>
      <p:sp>
        <p:nvSpPr>
          <p:cNvPr id="4" name="Rectangle 3">
            <a:extLst>
              <a:ext uri="{FF2B5EF4-FFF2-40B4-BE49-F238E27FC236}">
                <a16:creationId xmlns:a16="http://schemas.microsoft.com/office/drawing/2014/main" id="{F3BDBB21-04DE-351F-D748-F4DF94CC8C0F}"/>
              </a:ext>
            </a:extLst>
          </p:cNvPr>
          <p:cNvSpPr/>
          <p:nvPr/>
        </p:nvSpPr>
        <p:spPr>
          <a:xfrm>
            <a:off x="3740326" y="1127895"/>
            <a:ext cx="2756268" cy="365760"/>
          </a:xfrm>
          <a:prstGeom prst="rect">
            <a:avLst/>
          </a:prstGeom>
          <a:solidFill>
            <a:srgbClr val="00BD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Century Gothic" panose="020B0502020202020204" pitchFamily="34" charset="0"/>
              </a:rPr>
              <a:t>8 AM-11 AM</a:t>
            </a:r>
          </a:p>
        </p:txBody>
      </p:sp>
      <p:sp>
        <p:nvSpPr>
          <p:cNvPr id="8" name="Rectangle 7">
            <a:extLst>
              <a:ext uri="{FF2B5EF4-FFF2-40B4-BE49-F238E27FC236}">
                <a16:creationId xmlns:a16="http://schemas.microsoft.com/office/drawing/2014/main" id="{F4BE67A9-B90E-E581-25B3-85F4C3A4A04F}"/>
              </a:ext>
            </a:extLst>
          </p:cNvPr>
          <p:cNvSpPr/>
          <p:nvPr/>
        </p:nvSpPr>
        <p:spPr>
          <a:xfrm>
            <a:off x="6496594" y="1595868"/>
            <a:ext cx="1323103" cy="36576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Century Gothic" panose="020B0502020202020204" pitchFamily="34" charset="0"/>
              </a:rPr>
              <a:t>1 PM-2 PM</a:t>
            </a:r>
          </a:p>
        </p:txBody>
      </p:sp>
      <p:sp>
        <p:nvSpPr>
          <p:cNvPr id="11" name="Rectangle 10">
            <a:extLst>
              <a:ext uri="{FF2B5EF4-FFF2-40B4-BE49-F238E27FC236}">
                <a16:creationId xmlns:a16="http://schemas.microsoft.com/office/drawing/2014/main" id="{A1C5F6D1-F489-8925-1040-4ECC1325B01D}"/>
              </a:ext>
            </a:extLst>
          </p:cNvPr>
          <p:cNvSpPr/>
          <p:nvPr/>
        </p:nvSpPr>
        <p:spPr>
          <a:xfrm>
            <a:off x="10439574" y="2995951"/>
            <a:ext cx="1316797" cy="36576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Century Gothic" panose="020B0502020202020204" pitchFamily="34" charset="0"/>
              </a:rPr>
              <a:t>5 PM</a:t>
            </a:r>
          </a:p>
        </p:txBody>
      </p:sp>
      <p:sp>
        <p:nvSpPr>
          <p:cNvPr id="29" name="Rectangle 28">
            <a:extLst>
              <a:ext uri="{FF2B5EF4-FFF2-40B4-BE49-F238E27FC236}">
                <a16:creationId xmlns:a16="http://schemas.microsoft.com/office/drawing/2014/main" id="{ECCD9DDB-B920-211D-AB88-2F9A1EA430ED}"/>
              </a:ext>
            </a:extLst>
          </p:cNvPr>
          <p:cNvSpPr/>
          <p:nvPr/>
        </p:nvSpPr>
        <p:spPr>
          <a:xfrm>
            <a:off x="9132157" y="2544001"/>
            <a:ext cx="1323103" cy="365760"/>
          </a:xfrm>
          <a:prstGeom prst="rect">
            <a:avLst/>
          </a:prstGeom>
          <a:solidFill>
            <a:srgbClr val="FFC0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Century Gothic" panose="020B0502020202020204" pitchFamily="34" charset="0"/>
              </a:rPr>
              <a:t>3 PM – 5 PM</a:t>
            </a:r>
          </a:p>
        </p:txBody>
      </p:sp>
      <p:sp>
        <p:nvSpPr>
          <p:cNvPr id="31" name="Rectangle 30">
            <a:extLst>
              <a:ext uri="{FF2B5EF4-FFF2-40B4-BE49-F238E27FC236}">
                <a16:creationId xmlns:a16="http://schemas.microsoft.com/office/drawing/2014/main" id="{B5BF10B9-2BC2-7F24-33BA-FF373466D512}"/>
              </a:ext>
            </a:extLst>
          </p:cNvPr>
          <p:cNvSpPr/>
          <p:nvPr/>
        </p:nvSpPr>
        <p:spPr>
          <a:xfrm>
            <a:off x="7819696" y="2040638"/>
            <a:ext cx="1323103" cy="365760"/>
          </a:xfrm>
          <a:prstGeom prst="rect">
            <a:avLst/>
          </a:prstGeom>
          <a:solidFill>
            <a:srgbClr val="39BD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Century Gothic" panose="020B0502020202020204" pitchFamily="34" charset="0"/>
              </a:rPr>
              <a:t>2 PM-3 PM</a:t>
            </a:r>
          </a:p>
        </p:txBody>
      </p:sp>
      <p:sp>
        <p:nvSpPr>
          <p:cNvPr id="32" name="Rectangle 31">
            <a:extLst>
              <a:ext uri="{FF2B5EF4-FFF2-40B4-BE49-F238E27FC236}">
                <a16:creationId xmlns:a16="http://schemas.microsoft.com/office/drawing/2014/main" id="{D617C0C9-48C9-2CCB-87E2-4853FCADC184}"/>
              </a:ext>
            </a:extLst>
          </p:cNvPr>
          <p:cNvSpPr/>
          <p:nvPr/>
        </p:nvSpPr>
        <p:spPr>
          <a:xfrm>
            <a:off x="899612" y="6081927"/>
            <a:ext cx="274320" cy="228600"/>
          </a:xfrm>
          <a:prstGeom prst="rect">
            <a:avLst/>
          </a:prstGeom>
          <a:solidFill>
            <a:srgbClr val="00BD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Century Gothic" panose="020B0502020202020204" pitchFamily="34" charset="0"/>
            </a:endParaRPr>
          </a:p>
        </p:txBody>
      </p:sp>
      <p:sp>
        <p:nvSpPr>
          <p:cNvPr id="33" name="Rectangle 32">
            <a:extLst>
              <a:ext uri="{FF2B5EF4-FFF2-40B4-BE49-F238E27FC236}">
                <a16:creationId xmlns:a16="http://schemas.microsoft.com/office/drawing/2014/main" id="{2871EF3A-3B2D-4526-5583-F72634D2738C}"/>
              </a:ext>
            </a:extLst>
          </p:cNvPr>
          <p:cNvSpPr/>
          <p:nvPr/>
        </p:nvSpPr>
        <p:spPr>
          <a:xfrm>
            <a:off x="899612" y="6407535"/>
            <a:ext cx="274320" cy="2286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Century Gothic" panose="020B0502020202020204" pitchFamily="34" charset="0"/>
            </a:endParaRPr>
          </a:p>
        </p:txBody>
      </p:sp>
      <p:sp>
        <p:nvSpPr>
          <p:cNvPr id="34" name="Rectangle 33">
            <a:extLst>
              <a:ext uri="{FF2B5EF4-FFF2-40B4-BE49-F238E27FC236}">
                <a16:creationId xmlns:a16="http://schemas.microsoft.com/office/drawing/2014/main" id="{A39ED2F5-7E48-B82A-6800-950451D35368}"/>
              </a:ext>
            </a:extLst>
          </p:cNvPr>
          <p:cNvSpPr/>
          <p:nvPr/>
        </p:nvSpPr>
        <p:spPr>
          <a:xfrm>
            <a:off x="3374783" y="6081927"/>
            <a:ext cx="274320" cy="228600"/>
          </a:xfrm>
          <a:prstGeom prst="rect">
            <a:avLst/>
          </a:prstGeom>
          <a:solidFill>
            <a:srgbClr val="39BD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Century Gothic" panose="020B0502020202020204" pitchFamily="34" charset="0"/>
            </a:endParaRPr>
          </a:p>
        </p:txBody>
      </p:sp>
      <p:sp>
        <p:nvSpPr>
          <p:cNvPr id="35" name="Rectangle 34">
            <a:extLst>
              <a:ext uri="{FF2B5EF4-FFF2-40B4-BE49-F238E27FC236}">
                <a16:creationId xmlns:a16="http://schemas.microsoft.com/office/drawing/2014/main" id="{23573FE5-56F4-5376-EE8A-4780600844D9}"/>
              </a:ext>
            </a:extLst>
          </p:cNvPr>
          <p:cNvSpPr/>
          <p:nvPr/>
        </p:nvSpPr>
        <p:spPr>
          <a:xfrm>
            <a:off x="3374783" y="6407535"/>
            <a:ext cx="274320" cy="228600"/>
          </a:xfrm>
          <a:prstGeom prst="rect">
            <a:avLst/>
          </a:prstGeom>
          <a:solidFill>
            <a:srgbClr val="FFC0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Century Gothic" panose="020B0502020202020204" pitchFamily="34" charset="0"/>
            </a:endParaRPr>
          </a:p>
        </p:txBody>
      </p:sp>
      <p:sp>
        <p:nvSpPr>
          <p:cNvPr id="36" name="Rectangle 35">
            <a:extLst>
              <a:ext uri="{FF2B5EF4-FFF2-40B4-BE49-F238E27FC236}">
                <a16:creationId xmlns:a16="http://schemas.microsoft.com/office/drawing/2014/main" id="{4144EDE3-F244-B45A-31C7-9AAA03C6492C}"/>
              </a:ext>
            </a:extLst>
          </p:cNvPr>
          <p:cNvSpPr/>
          <p:nvPr/>
        </p:nvSpPr>
        <p:spPr>
          <a:xfrm>
            <a:off x="5849954" y="6081927"/>
            <a:ext cx="274320" cy="2286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Century Gothic" panose="020B0502020202020204" pitchFamily="34" charset="0"/>
            </a:endParaRPr>
          </a:p>
        </p:txBody>
      </p:sp>
      <p:sp>
        <p:nvSpPr>
          <p:cNvPr id="37" name="Rectangle 36">
            <a:extLst>
              <a:ext uri="{FF2B5EF4-FFF2-40B4-BE49-F238E27FC236}">
                <a16:creationId xmlns:a16="http://schemas.microsoft.com/office/drawing/2014/main" id="{FAADD59A-A77E-8179-AA71-613931A715EE}"/>
              </a:ext>
            </a:extLst>
          </p:cNvPr>
          <p:cNvSpPr/>
          <p:nvPr/>
        </p:nvSpPr>
        <p:spPr>
          <a:xfrm>
            <a:off x="5849954" y="6407535"/>
            <a:ext cx="274320" cy="228600"/>
          </a:xfrm>
          <a:prstGeom prst="rect">
            <a:avLst/>
          </a:prstGeom>
          <a:solidFill>
            <a:srgbClr val="F0A6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Century Gothic" panose="020B0502020202020204" pitchFamily="34" charset="0"/>
            </a:endParaRPr>
          </a:p>
        </p:txBody>
      </p:sp>
      <p:sp>
        <p:nvSpPr>
          <p:cNvPr id="38" name="Rectangle 37">
            <a:extLst>
              <a:ext uri="{FF2B5EF4-FFF2-40B4-BE49-F238E27FC236}">
                <a16:creationId xmlns:a16="http://schemas.microsoft.com/office/drawing/2014/main" id="{F2726F33-659E-7B56-EF7A-E13C46C3274D}"/>
              </a:ext>
            </a:extLst>
          </p:cNvPr>
          <p:cNvSpPr/>
          <p:nvPr/>
        </p:nvSpPr>
        <p:spPr>
          <a:xfrm>
            <a:off x="8313551" y="6081927"/>
            <a:ext cx="274320" cy="2286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Century Gothic" panose="020B0502020202020204" pitchFamily="34" charset="0"/>
            </a:endParaRPr>
          </a:p>
        </p:txBody>
      </p:sp>
      <p:sp>
        <p:nvSpPr>
          <p:cNvPr id="39" name="Rectangle 38">
            <a:extLst>
              <a:ext uri="{FF2B5EF4-FFF2-40B4-BE49-F238E27FC236}">
                <a16:creationId xmlns:a16="http://schemas.microsoft.com/office/drawing/2014/main" id="{966496C2-F22C-DE31-6731-39FABC1BAAA0}"/>
              </a:ext>
            </a:extLst>
          </p:cNvPr>
          <p:cNvSpPr/>
          <p:nvPr/>
        </p:nvSpPr>
        <p:spPr>
          <a:xfrm>
            <a:off x="8313551" y="6407535"/>
            <a:ext cx="274320" cy="228600"/>
          </a:xfrm>
          <a:prstGeom prst="rect">
            <a:avLst/>
          </a:prstGeom>
          <a:solidFill>
            <a:srgbClr val="F100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Century Gothic" panose="020B0502020202020204" pitchFamily="34" charset="0"/>
            </a:endParaRPr>
          </a:p>
        </p:txBody>
      </p:sp>
      <p:sp>
        <p:nvSpPr>
          <p:cNvPr id="40" name="TextBox 39">
            <a:extLst>
              <a:ext uri="{FF2B5EF4-FFF2-40B4-BE49-F238E27FC236}">
                <a16:creationId xmlns:a16="http://schemas.microsoft.com/office/drawing/2014/main" id="{35929DF6-7010-FB31-01A2-13B4A9DFBA61}"/>
              </a:ext>
            </a:extLst>
          </p:cNvPr>
          <p:cNvSpPr txBox="1"/>
          <p:nvPr/>
        </p:nvSpPr>
        <p:spPr>
          <a:xfrm>
            <a:off x="1173931" y="6081927"/>
            <a:ext cx="2194560" cy="246221"/>
          </a:xfrm>
          <a:prstGeom prst="rect">
            <a:avLst/>
          </a:prstGeom>
          <a:noFill/>
        </p:spPr>
        <p:txBody>
          <a:bodyPr wrap="square" rtlCol="0">
            <a:spAutoFit/>
          </a:bodyPr>
          <a:lstStyle/>
          <a:p>
            <a:r>
              <a:rPr lang="en-US" sz="1000" dirty="0">
                <a:latin typeface="Century Gothic" panose="020B0502020202020204" pitchFamily="34" charset="0"/>
              </a:rPr>
              <a:t>Tech Giants</a:t>
            </a:r>
          </a:p>
        </p:txBody>
      </p:sp>
      <p:sp>
        <p:nvSpPr>
          <p:cNvPr id="41" name="TextBox 40">
            <a:extLst>
              <a:ext uri="{FF2B5EF4-FFF2-40B4-BE49-F238E27FC236}">
                <a16:creationId xmlns:a16="http://schemas.microsoft.com/office/drawing/2014/main" id="{4736269B-E8CF-E655-FB10-341A3443B35A}"/>
              </a:ext>
            </a:extLst>
          </p:cNvPr>
          <p:cNvSpPr txBox="1"/>
          <p:nvPr/>
        </p:nvSpPr>
        <p:spPr>
          <a:xfrm>
            <a:off x="1173931" y="6407535"/>
            <a:ext cx="2194560" cy="246221"/>
          </a:xfrm>
          <a:prstGeom prst="rect">
            <a:avLst/>
          </a:prstGeom>
          <a:noFill/>
        </p:spPr>
        <p:txBody>
          <a:bodyPr wrap="square" rtlCol="0">
            <a:spAutoFit/>
          </a:bodyPr>
          <a:lstStyle/>
          <a:p>
            <a:r>
              <a:rPr lang="en-US" sz="1000" dirty="0">
                <a:latin typeface="Century Gothic" panose="020B0502020202020204" pitchFamily="34" charset="0"/>
              </a:rPr>
              <a:t>Industry Professionals</a:t>
            </a:r>
          </a:p>
        </p:txBody>
      </p:sp>
      <p:sp>
        <p:nvSpPr>
          <p:cNvPr id="42" name="TextBox 41">
            <a:extLst>
              <a:ext uri="{FF2B5EF4-FFF2-40B4-BE49-F238E27FC236}">
                <a16:creationId xmlns:a16="http://schemas.microsoft.com/office/drawing/2014/main" id="{F7ECBD19-4C88-D2E2-8320-60D5286D3239}"/>
              </a:ext>
            </a:extLst>
          </p:cNvPr>
          <p:cNvSpPr txBox="1"/>
          <p:nvPr/>
        </p:nvSpPr>
        <p:spPr>
          <a:xfrm>
            <a:off x="3642349" y="6081590"/>
            <a:ext cx="2194560" cy="246221"/>
          </a:xfrm>
          <a:prstGeom prst="rect">
            <a:avLst/>
          </a:prstGeom>
          <a:noFill/>
        </p:spPr>
        <p:txBody>
          <a:bodyPr wrap="square" rtlCol="0">
            <a:spAutoFit/>
          </a:bodyPr>
          <a:lstStyle/>
          <a:p>
            <a:r>
              <a:rPr lang="en-US" sz="1000" dirty="0">
                <a:latin typeface="Century Gothic" panose="020B0502020202020204" pitchFamily="34" charset="0"/>
              </a:rPr>
              <a:t>Industry Professionals</a:t>
            </a:r>
          </a:p>
        </p:txBody>
      </p:sp>
      <p:sp>
        <p:nvSpPr>
          <p:cNvPr id="43" name="TextBox 42">
            <a:extLst>
              <a:ext uri="{FF2B5EF4-FFF2-40B4-BE49-F238E27FC236}">
                <a16:creationId xmlns:a16="http://schemas.microsoft.com/office/drawing/2014/main" id="{0C738DF9-A2DC-857B-70AE-E94BB7853208}"/>
              </a:ext>
            </a:extLst>
          </p:cNvPr>
          <p:cNvSpPr txBox="1"/>
          <p:nvPr/>
        </p:nvSpPr>
        <p:spPr>
          <a:xfrm>
            <a:off x="3642349" y="6407198"/>
            <a:ext cx="2194560" cy="246221"/>
          </a:xfrm>
          <a:prstGeom prst="rect">
            <a:avLst/>
          </a:prstGeom>
          <a:noFill/>
        </p:spPr>
        <p:txBody>
          <a:bodyPr wrap="square" rtlCol="0">
            <a:spAutoFit/>
          </a:bodyPr>
          <a:lstStyle/>
          <a:p>
            <a:r>
              <a:rPr lang="en-US" sz="1000" dirty="0">
                <a:latin typeface="Century Gothic" panose="020B0502020202020204" pitchFamily="34" charset="0"/>
              </a:rPr>
              <a:t>All Attendees</a:t>
            </a:r>
          </a:p>
        </p:txBody>
      </p:sp>
      <p:sp>
        <p:nvSpPr>
          <p:cNvPr id="44" name="TextBox 43">
            <a:extLst>
              <a:ext uri="{FF2B5EF4-FFF2-40B4-BE49-F238E27FC236}">
                <a16:creationId xmlns:a16="http://schemas.microsoft.com/office/drawing/2014/main" id="{50AB13AB-7DCA-9BFC-BDF5-F973BDE11B95}"/>
              </a:ext>
            </a:extLst>
          </p:cNvPr>
          <p:cNvSpPr txBox="1"/>
          <p:nvPr/>
        </p:nvSpPr>
        <p:spPr>
          <a:xfrm>
            <a:off x="6108859" y="6079852"/>
            <a:ext cx="2194560" cy="246221"/>
          </a:xfrm>
          <a:prstGeom prst="rect">
            <a:avLst/>
          </a:prstGeom>
          <a:noFill/>
        </p:spPr>
        <p:txBody>
          <a:bodyPr wrap="square" rtlCol="0">
            <a:spAutoFit/>
          </a:bodyPr>
          <a:lstStyle/>
          <a:p>
            <a:r>
              <a:rPr lang="en-US" sz="1000" dirty="0">
                <a:latin typeface="Century Gothic" panose="020B0502020202020204" pitchFamily="34" charset="0"/>
              </a:rPr>
              <a:t>VP of Engagement</a:t>
            </a:r>
          </a:p>
        </p:txBody>
      </p:sp>
      <p:sp>
        <p:nvSpPr>
          <p:cNvPr id="45" name="TextBox 44">
            <a:extLst>
              <a:ext uri="{FF2B5EF4-FFF2-40B4-BE49-F238E27FC236}">
                <a16:creationId xmlns:a16="http://schemas.microsoft.com/office/drawing/2014/main" id="{60503DC0-A6BC-7440-3B3D-C105EBF22C90}"/>
              </a:ext>
            </a:extLst>
          </p:cNvPr>
          <p:cNvSpPr txBox="1"/>
          <p:nvPr/>
        </p:nvSpPr>
        <p:spPr>
          <a:xfrm>
            <a:off x="6108859" y="6405460"/>
            <a:ext cx="2194560" cy="246221"/>
          </a:xfrm>
          <a:prstGeom prst="rect">
            <a:avLst/>
          </a:prstGeom>
          <a:noFill/>
        </p:spPr>
        <p:txBody>
          <a:bodyPr wrap="square" rtlCol="0">
            <a:spAutoFit/>
          </a:bodyPr>
          <a:lstStyle/>
          <a:p>
            <a:r>
              <a:rPr lang="en-US" sz="1000" dirty="0">
                <a:latin typeface="Century Gothic" panose="020B0502020202020204" pitchFamily="34" charset="0"/>
              </a:rPr>
              <a:t>Title or Owner</a:t>
            </a:r>
          </a:p>
        </p:txBody>
      </p:sp>
      <p:sp>
        <p:nvSpPr>
          <p:cNvPr id="46" name="TextBox 45">
            <a:extLst>
              <a:ext uri="{FF2B5EF4-FFF2-40B4-BE49-F238E27FC236}">
                <a16:creationId xmlns:a16="http://schemas.microsoft.com/office/drawing/2014/main" id="{2BFA049E-E58E-4A2E-2EBA-45F776962852}"/>
              </a:ext>
            </a:extLst>
          </p:cNvPr>
          <p:cNvSpPr txBox="1"/>
          <p:nvPr/>
        </p:nvSpPr>
        <p:spPr>
          <a:xfrm>
            <a:off x="8565702" y="6079515"/>
            <a:ext cx="2194560" cy="246221"/>
          </a:xfrm>
          <a:prstGeom prst="rect">
            <a:avLst/>
          </a:prstGeom>
          <a:noFill/>
        </p:spPr>
        <p:txBody>
          <a:bodyPr wrap="square" rtlCol="0">
            <a:spAutoFit/>
          </a:bodyPr>
          <a:lstStyle/>
          <a:p>
            <a:r>
              <a:rPr lang="en-US" sz="1000" dirty="0">
                <a:latin typeface="Century Gothic" panose="020B0502020202020204" pitchFamily="34" charset="0"/>
              </a:rPr>
              <a:t>Title or Owner</a:t>
            </a:r>
          </a:p>
        </p:txBody>
      </p:sp>
      <p:sp>
        <p:nvSpPr>
          <p:cNvPr id="47" name="TextBox 46">
            <a:extLst>
              <a:ext uri="{FF2B5EF4-FFF2-40B4-BE49-F238E27FC236}">
                <a16:creationId xmlns:a16="http://schemas.microsoft.com/office/drawing/2014/main" id="{9E1870DA-80D0-C2F1-7CB1-C07BFE090DC4}"/>
              </a:ext>
            </a:extLst>
          </p:cNvPr>
          <p:cNvSpPr txBox="1"/>
          <p:nvPr/>
        </p:nvSpPr>
        <p:spPr>
          <a:xfrm>
            <a:off x="8565702" y="6405123"/>
            <a:ext cx="2194560" cy="246221"/>
          </a:xfrm>
          <a:prstGeom prst="rect">
            <a:avLst/>
          </a:prstGeom>
          <a:noFill/>
        </p:spPr>
        <p:txBody>
          <a:bodyPr wrap="square" rtlCol="0">
            <a:spAutoFit/>
          </a:bodyPr>
          <a:lstStyle/>
          <a:p>
            <a:r>
              <a:rPr lang="en-US" sz="1000" dirty="0">
                <a:latin typeface="Century Gothic" panose="020B0502020202020204" pitchFamily="34" charset="0"/>
              </a:rPr>
              <a:t>Title or Owner</a:t>
            </a:r>
          </a:p>
        </p:txBody>
      </p:sp>
    </p:spTree>
    <p:extLst>
      <p:ext uri="{BB962C8B-B14F-4D97-AF65-F5344CB8AC3E}">
        <p14:creationId xmlns:p14="http://schemas.microsoft.com/office/powerpoint/2010/main" val="38887931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A04BA55-891D-AEDD-1E97-921613986F9D}"/>
              </a:ext>
            </a:extLst>
          </p:cNvPr>
          <p:cNvSpPr txBox="1"/>
          <p:nvPr/>
        </p:nvSpPr>
        <p:spPr>
          <a:xfrm>
            <a:off x="217716" y="3105834"/>
            <a:ext cx="6514010" cy="923330"/>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Description of the Metropolitan Convention Center, detailing the grand auditorium, breakout rooms, and exhibition space.</a:t>
            </a:r>
          </a:p>
        </p:txBody>
      </p:sp>
      <p:sp>
        <p:nvSpPr>
          <p:cNvPr id="29" name="TextBox 28">
            <a:extLst>
              <a:ext uri="{FF2B5EF4-FFF2-40B4-BE49-F238E27FC236}">
                <a16:creationId xmlns:a16="http://schemas.microsoft.com/office/drawing/2014/main" id="{C9F84310-18B4-6AFE-CB9B-26F70150EFC5}"/>
              </a:ext>
            </a:extLst>
          </p:cNvPr>
          <p:cNvSpPr txBox="1"/>
          <p:nvPr/>
        </p:nvSpPr>
        <p:spPr>
          <a:xfrm>
            <a:off x="696687" y="6500565"/>
            <a:ext cx="6514010" cy="276999"/>
          </a:xfrm>
          <a:prstGeom prst="rect">
            <a:avLst/>
          </a:prstGeom>
          <a:noFill/>
        </p:spPr>
        <p:txBody>
          <a:bodyPr wrap="square" rtlCol="0">
            <a:spAutoFit/>
          </a:bodyPr>
          <a:lstStyle/>
          <a:p>
            <a:pPr algn="r"/>
            <a:r>
              <a:rPr lang="en-US" sz="1200" i="1" dirty="0">
                <a:solidFill>
                  <a:schemeClr val="tx1">
                    <a:lumMod val="65000"/>
                    <a:lumOff val="35000"/>
                  </a:schemeClr>
                </a:solidFill>
                <a:latin typeface="Century Gothic" panose="020B0502020202020204" pitchFamily="34" charset="0"/>
              </a:rPr>
              <a:t>Replace with images, layouts, and photos related to your event venue and layout.</a:t>
            </a:r>
          </a:p>
        </p:txBody>
      </p:sp>
      <p:sp>
        <p:nvSpPr>
          <p:cNvPr id="7" name="Rectangle 6">
            <a:extLst>
              <a:ext uri="{FF2B5EF4-FFF2-40B4-BE49-F238E27FC236}">
                <a16:creationId xmlns:a16="http://schemas.microsoft.com/office/drawing/2014/main" id="{8A6DF9AB-50E0-F4D7-3BD2-41EB91F467F3}"/>
              </a:ext>
            </a:extLst>
          </p:cNvPr>
          <p:cNvSpPr/>
          <p:nvPr/>
        </p:nvSpPr>
        <p:spPr>
          <a:xfrm>
            <a:off x="-4814" y="0"/>
            <a:ext cx="12196813" cy="684093"/>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CBE57CB6-5F62-C580-DCFB-A61F89C3DA0E}"/>
              </a:ext>
            </a:extLst>
          </p:cNvPr>
          <p:cNvSpPr txBox="1"/>
          <p:nvPr/>
        </p:nvSpPr>
        <p:spPr>
          <a:xfrm>
            <a:off x="93729" y="80436"/>
            <a:ext cx="7985257" cy="523220"/>
          </a:xfrm>
          <a:prstGeom prst="rect">
            <a:avLst/>
          </a:prstGeom>
          <a:noFill/>
        </p:spPr>
        <p:txBody>
          <a:bodyPr wrap="square" rtlCol="0">
            <a:spAutoFit/>
          </a:bodyPr>
          <a:lstStyle/>
          <a:p>
            <a:r>
              <a:rPr lang="en-US" sz="2800" dirty="0">
                <a:solidFill>
                  <a:schemeClr val="tx1">
                    <a:lumMod val="65000"/>
                    <a:lumOff val="35000"/>
                  </a:schemeClr>
                </a:solidFill>
                <a:latin typeface="Century Gothic" panose="020B0502020202020204" pitchFamily="34" charset="0"/>
              </a:rPr>
              <a:t>4. VENUE AND LAYOUT</a:t>
            </a:r>
            <a:endParaRPr lang="en-US" sz="1600" dirty="0">
              <a:solidFill>
                <a:schemeClr val="tx1">
                  <a:lumMod val="65000"/>
                  <a:lumOff val="35000"/>
                </a:schemeClr>
              </a:solidFill>
              <a:latin typeface="Century Gothic" panose="020B0502020202020204" pitchFamily="34" charset="0"/>
            </a:endParaRPr>
          </a:p>
        </p:txBody>
      </p:sp>
      <p:pic>
        <p:nvPicPr>
          <p:cNvPr id="9" name="Graphic 8" descr="Two circles, one solid and one filled with dots">
            <a:extLst>
              <a:ext uri="{FF2B5EF4-FFF2-40B4-BE49-F238E27FC236}">
                <a16:creationId xmlns:a16="http://schemas.microsoft.com/office/drawing/2014/main" id="{BD7E53B8-21D6-5DFC-54F3-8E0A391D23F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286308" y="10152"/>
            <a:ext cx="868593" cy="868593"/>
          </a:xfrm>
          <a:prstGeom prst="rect">
            <a:avLst/>
          </a:prstGeom>
        </p:spPr>
      </p:pic>
      <p:pic>
        <p:nvPicPr>
          <p:cNvPr id="12" name="Picture 11" descr="Modern swivel chairs at hotel lounge, indoor">
            <a:extLst>
              <a:ext uri="{FF2B5EF4-FFF2-40B4-BE49-F238E27FC236}">
                <a16:creationId xmlns:a16="http://schemas.microsoft.com/office/drawing/2014/main" id="{8C34C4E3-3008-2BF7-5E0D-2054BA2D9303}"/>
              </a:ext>
            </a:extLst>
          </p:cNvPr>
          <p:cNvPicPr>
            <a:picLocks noChangeAspect="1"/>
          </p:cNvPicPr>
          <p:nvPr/>
        </p:nvPicPr>
        <p:blipFill>
          <a:blip r:embed="rId4"/>
          <a:stretch>
            <a:fillRect/>
          </a:stretch>
        </p:blipFill>
        <p:spPr>
          <a:xfrm>
            <a:off x="7332617" y="878745"/>
            <a:ext cx="4742906" cy="3161937"/>
          </a:xfrm>
          <a:prstGeom prst="rect">
            <a:avLst/>
          </a:prstGeom>
        </p:spPr>
      </p:pic>
      <p:pic>
        <p:nvPicPr>
          <p:cNvPr id="15" name="Picture 14" descr="Receptionist at a hotel">
            <a:extLst>
              <a:ext uri="{FF2B5EF4-FFF2-40B4-BE49-F238E27FC236}">
                <a16:creationId xmlns:a16="http://schemas.microsoft.com/office/drawing/2014/main" id="{595EE475-38C4-E73A-483A-3809D12A6736}"/>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7332617" y="4121118"/>
            <a:ext cx="4742906" cy="2656446"/>
          </a:xfrm>
          <a:prstGeom prst="rect">
            <a:avLst/>
          </a:prstGeom>
        </p:spPr>
      </p:pic>
    </p:spTree>
    <p:extLst>
      <p:ext uri="{BB962C8B-B14F-4D97-AF65-F5344CB8AC3E}">
        <p14:creationId xmlns:p14="http://schemas.microsoft.com/office/powerpoint/2010/main" val="17104870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project&#10;&#10;Description automatically generated">
            <a:extLst>
              <a:ext uri="{FF2B5EF4-FFF2-40B4-BE49-F238E27FC236}">
                <a16:creationId xmlns:a16="http://schemas.microsoft.com/office/drawing/2014/main" id="{D966F667-908F-4CB5-239D-0B513622CAA9}"/>
              </a:ext>
            </a:extLst>
          </p:cNvPr>
          <p:cNvPicPr>
            <a:picLocks noChangeAspect="1"/>
          </p:cNvPicPr>
          <p:nvPr/>
        </p:nvPicPr>
        <p:blipFill>
          <a:blip r:embed="rId2"/>
          <a:stretch>
            <a:fillRect/>
          </a:stretch>
        </p:blipFill>
        <p:spPr>
          <a:xfrm>
            <a:off x="220837" y="878745"/>
            <a:ext cx="6185417" cy="5764410"/>
          </a:xfrm>
          <a:prstGeom prst="rect">
            <a:avLst/>
          </a:prstGeom>
        </p:spPr>
      </p:pic>
      <p:sp>
        <p:nvSpPr>
          <p:cNvPr id="8" name="TextBox 7">
            <a:extLst>
              <a:ext uri="{FF2B5EF4-FFF2-40B4-BE49-F238E27FC236}">
                <a16:creationId xmlns:a16="http://schemas.microsoft.com/office/drawing/2014/main" id="{6AD3C837-F103-DAC3-7308-CF97CA213E4A}"/>
              </a:ext>
            </a:extLst>
          </p:cNvPr>
          <p:cNvSpPr txBox="1"/>
          <p:nvPr/>
        </p:nvSpPr>
        <p:spPr>
          <a:xfrm>
            <a:off x="6762206" y="5996824"/>
            <a:ext cx="4855028" cy="646331"/>
          </a:xfrm>
          <a:prstGeom prst="rect">
            <a:avLst/>
          </a:prstGeom>
          <a:noFill/>
        </p:spPr>
        <p:txBody>
          <a:bodyPr wrap="square" rtlCol="0">
            <a:spAutoFit/>
          </a:bodyPr>
          <a:lstStyle/>
          <a:p>
            <a:r>
              <a:rPr lang="en-US" sz="1200" i="1" dirty="0">
                <a:solidFill>
                  <a:schemeClr val="tx1">
                    <a:lumMod val="65000"/>
                    <a:lumOff val="35000"/>
                  </a:schemeClr>
                </a:solidFill>
                <a:latin typeface="Century Gothic" panose="020B0502020202020204" pitchFamily="34" charset="0"/>
              </a:rPr>
              <a:t>Build your event budget spreadsheet in Excel, with tables, charts, etc. Then, embed the file here and/or include a static image of the Excel spreadsheet. </a:t>
            </a:r>
          </a:p>
        </p:txBody>
      </p:sp>
      <p:sp>
        <p:nvSpPr>
          <p:cNvPr id="2" name="Rectangle 1">
            <a:extLst>
              <a:ext uri="{FF2B5EF4-FFF2-40B4-BE49-F238E27FC236}">
                <a16:creationId xmlns:a16="http://schemas.microsoft.com/office/drawing/2014/main" id="{DE18BCED-A869-0C02-5E17-DF2527DF5483}"/>
              </a:ext>
            </a:extLst>
          </p:cNvPr>
          <p:cNvSpPr/>
          <p:nvPr/>
        </p:nvSpPr>
        <p:spPr>
          <a:xfrm>
            <a:off x="-4814" y="0"/>
            <a:ext cx="12196813" cy="684093"/>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EE5D0603-CD8E-D27C-7F0E-0FE33690EE1D}"/>
              </a:ext>
            </a:extLst>
          </p:cNvPr>
          <p:cNvSpPr txBox="1"/>
          <p:nvPr/>
        </p:nvSpPr>
        <p:spPr>
          <a:xfrm>
            <a:off x="93729" y="80436"/>
            <a:ext cx="7985257" cy="523220"/>
          </a:xfrm>
          <a:prstGeom prst="rect">
            <a:avLst/>
          </a:prstGeom>
          <a:noFill/>
        </p:spPr>
        <p:txBody>
          <a:bodyPr wrap="square" rtlCol="0">
            <a:spAutoFit/>
          </a:bodyPr>
          <a:lstStyle/>
          <a:p>
            <a:r>
              <a:rPr lang="en-US" sz="2800" dirty="0">
                <a:solidFill>
                  <a:schemeClr val="tx1">
                    <a:lumMod val="65000"/>
                    <a:lumOff val="35000"/>
                  </a:schemeClr>
                </a:solidFill>
                <a:latin typeface="Century Gothic" panose="020B0502020202020204" pitchFamily="34" charset="0"/>
              </a:rPr>
              <a:t>5. BUDGET BREAKDOWN</a:t>
            </a:r>
            <a:endParaRPr lang="en-US" sz="1600" dirty="0">
              <a:solidFill>
                <a:schemeClr val="tx1">
                  <a:lumMod val="65000"/>
                  <a:lumOff val="35000"/>
                </a:schemeClr>
              </a:solidFill>
              <a:latin typeface="Century Gothic" panose="020B0502020202020204" pitchFamily="34" charset="0"/>
            </a:endParaRPr>
          </a:p>
        </p:txBody>
      </p:sp>
      <p:pic>
        <p:nvPicPr>
          <p:cNvPr id="6" name="Graphic 5" descr="Two circles, one solid and one filled with dots">
            <a:extLst>
              <a:ext uri="{FF2B5EF4-FFF2-40B4-BE49-F238E27FC236}">
                <a16:creationId xmlns:a16="http://schemas.microsoft.com/office/drawing/2014/main" id="{91E5C6B1-0CFA-5CBB-FADD-E84F2A89094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286308" y="10152"/>
            <a:ext cx="868593" cy="868593"/>
          </a:xfrm>
          <a:prstGeom prst="rect">
            <a:avLst/>
          </a:prstGeom>
        </p:spPr>
      </p:pic>
      <p:sp>
        <p:nvSpPr>
          <p:cNvPr id="10" name="TextBox 9">
            <a:extLst>
              <a:ext uri="{FF2B5EF4-FFF2-40B4-BE49-F238E27FC236}">
                <a16:creationId xmlns:a16="http://schemas.microsoft.com/office/drawing/2014/main" id="{071F5E98-3559-333D-B17C-39E5EFE27AE5}"/>
              </a:ext>
            </a:extLst>
          </p:cNvPr>
          <p:cNvSpPr txBox="1"/>
          <p:nvPr/>
        </p:nvSpPr>
        <p:spPr>
          <a:xfrm>
            <a:off x="7381565" y="2837620"/>
            <a:ext cx="4235669" cy="923330"/>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Allocation for keynote speaker fees, venue hire, technological setup, catering, and marketing.</a:t>
            </a:r>
          </a:p>
        </p:txBody>
      </p:sp>
    </p:spTree>
    <p:extLst>
      <p:ext uri="{BB962C8B-B14F-4D97-AF65-F5344CB8AC3E}">
        <p14:creationId xmlns:p14="http://schemas.microsoft.com/office/powerpoint/2010/main" val="13871547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A04BA55-891D-AEDD-1E97-921613986F9D}"/>
              </a:ext>
            </a:extLst>
          </p:cNvPr>
          <p:cNvSpPr txBox="1"/>
          <p:nvPr/>
        </p:nvSpPr>
        <p:spPr>
          <a:xfrm>
            <a:off x="93729" y="3105834"/>
            <a:ext cx="4015852" cy="1200329"/>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Strategy includes social media campaigns, industry magazine features, and partnership announcements.</a:t>
            </a:r>
          </a:p>
        </p:txBody>
      </p:sp>
      <p:sp>
        <p:nvSpPr>
          <p:cNvPr id="29" name="TextBox 28">
            <a:extLst>
              <a:ext uri="{FF2B5EF4-FFF2-40B4-BE49-F238E27FC236}">
                <a16:creationId xmlns:a16="http://schemas.microsoft.com/office/drawing/2014/main" id="{C9F84310-18B4-6AFE-CB9B-26F70150EFC5}"/>
              </a:ext>
            </a:extLst>
          </p:cNvPr>
          <p:cNvSpPr txBox="1"/>
          <p:nvPr/>
        </p:nvSpPr>
        <p:spPr>
          <a:xfrm>
            <a:off x="4014952" y="6501709"/>
            <a:ext cx="8069651" cy="276999"/>
          </a:xfrm>
          <a:prstGeom prst="rect">
            <a:avLst/>
          </a:prstGeom>
          <a:noFill/>
        </p:spPr>
        <p:txBody>
          <a:bodyPr wrap="square" rtlCol="0">
            <a:spAutoFit/>
          </a:bodyPr>
          <a:lstStyle/>
          <a:p>
            <a:r>
              <a:rPr lang="en-US" sz="1200" i="1" dirty="0">
                <a:solidFill>
                  <a:schemeClr val="tx1">
                    <a:lumMod val="65000"/>
                    <a:lumOff val="35000"/>
                  </a:schemeClr>
                </a:solidFill>
                <a:latin typeface="Century Gothic" panose="020B0502020202020204" pitchFamily="34" charset="0"/>
              </a:rPr>
              <a:t>Replace with images or videos of promotional materials directly related to your marketing plan.</a:t>
            </a:r>
          </a:p>
        </p:txBody>
      </p:sp>
      <p:sp>
        <p:nvSpPr>
          <p:cNvPr id="6" name="Rectangle 5">
            <a:extLst>
              <a:ext uri="{FF2B5EF4-FFF2-40B4-BE49-F238E27FC236}">
                <a16:creationId xmlns:a16="http://schemas.microsoft.com/office/drawing/2014/main" id="{28D81300-40BF-4C2C-6A6E-365272257C4D}"/>
              </a:ext>
            </a:extLst>
          </p:cNvPr>
          <p:cNvSpPr/>
          <p:nvPr/>
        </p:nvSpPr>
        <p:spPr>
          <a:xfrm>
            <a:off x="-4814" y="0"/>
            <a:ext cx="12196813" cy="684093"/>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AD06AB2-0877-B0DF-9339-75A56A515981}"/>
              </a:ext>
            </a:extLst>
          </p:cNvPr>
          <p:cNvSpPr txBox="1"/>
          <p:nvPr/>
        </p:nvSpPr>
        <p:spPr>
          <a:xfrm>
            <a:off x="93729" y="80436"/>
            <a:ext cx="7985257" cy="523220"/>
          </a:xfrm>
          <a:prstGeom prst="rect">
            <a:avLst/>
          </a:prstGeom>
          <a:noFill/>
        </p:spPr>
        <p:txBody>
          <a:bodyPr wrap="square" rtlCol="0">
            <a:spAutoFit/>
          </a:bodyPr>
          <a:lstStyle/>
          <a:p>
            <a:r>
              <a:rPr lang="en-US" sz="2800" dirty="0">
                <a:solidFill>
                  <a:schemeClr val="tx1">
                    <a:lumMod val="65000"/>
                    <a:lumOff val="35000"/>
                  </a:schemeClr>
                </a:solidFill>
                <a:latin typeface="Century Gothic" panose="020B0502020202020204" pitchFamily="34" charset="0"/>
              </a:rPr>
              <a:t>6. MARKETING STRATEGY</a:t>
            </a:r>
            <a:endParaRPr lang="en-US" sz="1600" dirty="0">
              <a:solidFill>
                <a:schemeClr val="tx1">
                  <a:lumMod val="65000"/>
                  <a:lumOff val="35000"/>
                </a:schemeClr>
              </a:solidFill>
              <a:latin typeface="Century Gothic" panose="020B0502020202020204" pitchFamily="34" charset="0"/>
            </a:endParaRPr>
          </a:p>
        </p:txBody>
      </p:sp>
      <p:pic>
        <p:nvPicPr>
          <p:cNvPr id="8" name="Graphic 7" descr="Two circles, one solid and one filled with dots">
            <a:extLst>
              <a:ext uri="{FF2B5EF4-FFF2-40B4-BE49-F238E27FC236}">
                <a16:creationId xmlns:a16="http://schemas.microsoft.com/office/drawing/2014/main" id="{058033AF-7C1B-9DFC-A3B3-398F524EFB3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286308" y="10152"/>
            <a:ext cx="868593" cy="868593"/>
          </a:xfrm>
          <a:prstGeom prst="rect">
            <a:avLst/>
          </a:prstGeom>
        </p:spPr>
      </p:pic>
      <p:pic>
        <p:nvPicPr>
          <p:cNvPr id="10" name="Picture 9" descr="Woman in business attire">
            <a:extLst>
              <a:ext uri="{FF2B5EF4-FFF2-40B4-BE49-F238E27FC236}">
                <a16:creationId xmlns:a16="http://schemas.microsoft.com/office/drawing/2014/main" id="{A6E770ED-357D-D0E7-1D53-F20FFA58CC4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941378" y="948236"/>
            <a:ext cx="6469538" cy="4315195"/>
          </a:xfrm>
          <a:prstGeom prst="rect">
            <a:avLst/>
          </a:prstGeom>
        </p:spPr>
      </p:pic>
      <p:pic>
        <p:nvPicPr>
          <p:cNvPr id="12" name="Picture 11" descr="Smiling man and woman in meeting room">
            <a:extLst>
              <a:ext uri="{FF2B5EF4-FFF2-40B4-BE49-F238E27FC236}">
                <a16:creationId xmlns:a16="http://schemas.microsoft.com/office/drawing/2014/main" id="{C59D4C1F-6B0B-F8BD-0DCA-84FEA90C761F}"/>
              </a:ext>
            </a:extLst>
          </p:cNvPr>
          <p:cNvPicPr>
            <a:picLocks noChangeAspect="1"/>
          </p:cNvPicPr>
          <p:nvPr/>
        </p:nvPicPr>
        <p:blipFill>
          <a:blip r:embed="rId5"/>
          <a:stretch>
            <a:fillRect/>
          </a:stretch>
        </p:blipFill>
        <p:spPr>
          <a:xfrm>
            <a:off x="7176147" y="2951587"/>
            <a:ext cx="4908456" cy="3275033"/>
          </a:xfrm>
          <a:prstGeom prst="rect">
            <a:avLst/>
          </a:prstGeom>
        </p:spPr>
      </p:pic>
    </p:spTree>
    <p:extLst>
      <p:ext uri="{BB962C8B-B14F-4D97-AF65-F5344CB8AC3E}">
        <p14:creationId xmlns:p14="http://schemas.microsoft.com/office/powerpoint/2010/main" val="36561657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1AE153E-14BD-1630-CA7B-CC0F3A9AF78C}"/>
              </a:ext>
            </a:extLst>
          </p:cNvPr>
          <p:cNvSpPr txBox="1"/>
          <p:nvPr/>
        </p:nvSpPr>
        <p:spPr>
          <a:xfrm>
            <a:off x="313509" y="775063"/>
            <a:ext cx="11687037" cy="369332"/>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Outline various sponsorship packages, including benefits for each level.</a:t>
            </a:r>
          </a:p>
        </p:txBody>
      </p:sp>
      <p:graphicFrame>
        <p:nvGraphicFramePr>
          <p:cNvPr id="12" name="Table 11">
            <a:extLst>
              <a:ext uri="{FF2B5EF4-FFF2-40B4-BE49-F238E27FC236}">
                <a16:creationId xmlns:a16="http://schemas.microsoft.com/office/drawing/2014/main" id="{50750C51-9DB2-4B66-BE18-12C34B8A4CC0}"/>
              </a:ext>
            </a:extLst>
          </p:cNvPr>
          <p:cNvGraphicFramePr>
            <a:graphicFrameLocks noGrp="1"/>
          </p:cNvGraphicFramePr>
          <p:nvPr>
            <p:extLst>
              <p:ext uri="{D42A27DB-BD31-4B8C-83A1-F6EECF244321}">
                <p14:modId xmlns:p14="http://schemas.microsoft.com/office/powerpoint/2010/main" val="1248962954"/>
              </p:ext>
            </p:extLst>
          </p:nvPr>
        </p:nvGraphicFramePr>
        <p:xfrm>
          <a:off x="313510" y="1393371"/>
          <a:ext cx="11687036" cy="5242560"/>
        </p:xfrm>
        <a:graphic>
          <a:graphicData uri="http://schemas.openxmlformats.org/drawingml/2006/table">
            <a:tbl>
              <a:tblPr firstRow="1" bandRow="1">
                <a:tableStyleId>{5C22544A-7EE6-4342-B048-85BDC9FD1C3A}</a:tableStyleId>
              </a:tblPr>
              <a:tblGrid>
                <a:gridCol w="3361588">
                  <a:extLst>
                    <a:ext uri="{9D8B030D-6E8A-4147-A177-3AD203B41FA5}">
                      <a16:colId xmlns:a16="http://schemas.microsoft.com/office/drawing/2014/main" val="301294402"/>
                    </a:ext>
                  </a:extLst>
                </a:gridCol>
                <a:gridCol w="8325448">
                  <a:extLst>
                    <a:ext uri="{9D8B030D-6E8A-4147-A177-3AD203B41FA5}">
                      <a16:colId xmlns:a16="http://schemas.microsoft.com/office/drawing/2014/main" val="393996563"/>
                    </a:ext>
                  </a:extLst>
                </a:gridCol>
              </a:tblGrid>
              <a:tr h="1310640">
                <a:tc>
                  <a:txBody>
                    <a:bodyPr/>
                    <a:lstStyle/>
                    <a:p>
                      <a:r>
                        <a:rPr lang="en-US" sz="1600" b="1" dirty="0">
                          <a:solidFill>
                            <a:schemeClr val="tx1">
                              <a:lumMod val="65000"/>
                              <a:lumOff val="35000"/>
                            </a:schemeClr>
                          </a:solidFill>
                          <a:latin typeface="Century Gothic" panose="020B0502020202020204" pitchFamily="34" charset="0"/>
                        </a:rPr>
                        <a:t>PACKAGE A</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8F7C9"/>
                    </a:solidFill>
                  </a:tcPr>
                </a:tc>
                <a:tc>
                  <a:txBody>
                    <a:bodyPr/>
                    <a:lstStyle/>
                    <a:p>
                      <a:r>
                        <a:rPr lang="en-US" sz="1400" b="0" dirty="0">
                          <a:solidFill>
                            <a:schemeClr val="tx1">
                              <a:lumMod val="65000"/>
                              <a:lumOff val="35000"/>
                            </a:schemeClr>
                          </a:solidFill>
                          <a:latin typeface="Century Gothic" panose="020B0502020202020204" pitchFamily="34" charset="0"/>
                        </a:rPr>
                        <a:t>Innovators Sponsorship level – package details</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8F7C9"/>
                    </a:solidFill>
                  </a:tcPr>
                </a:tc>
                <a:extLst>
                  <a:ext uri="{0D108BD9-81ED-4DB2-BD59-A6C34878D82A}">
                    <a16:rowId xmlns:a16="http://schemas.microsoft.com/office/drawing/2014/main" val="1478264975"/>
                  </a:ext>
                </a:extLst>
              </a:tr>
              <a:tr h="1310640">
                <a:tc>
                  <a:txBody>
                    <a:bodyPr/>
                    <a:lstStyle/>
                    <a:p>
                      <a:r>
                        <a:rPr lang="en-US" sz="1600" b="1" dirty="0">
                          <a:solidFill>
                            <a:schemeClr val="tx1">
                              <a:lumMod val="65000"/>
                              <a:lumOff val="35000"/>
                            </a:schemeClr>
                          </a:solidFill>
                          <a:latin typeface="Century Gothic" panose="020B0502020202020204" pitchFamily="34" charset="0"/>
                        </a:rPr>
                        <a:t>PACKAGE B</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1EF97"/>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solidFill>
                            <a:schemeClr val="tx1">
                              <a:lumMod val="65000"/>
                              <a:lumOff val="35000"/>
                            </a:schemeClr>
                          </a:solidFill>
                          <a:latin typeface="Century Gothic" panose="020B0502020202020204" pitchFamily="34" charset="0"/>
                        </a:rPr>
                        <a:t>Pioneer Sponsorship level – package details</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1EF97"/>
                    </a:solidFill>
                  </a:tcPr>
                </a:tc>
                <a:extLst>
                  <a:ext uri="{0D108BD9-81ED-4DB2-BD59-A6C34878D82A}">
                    <a16:rowId xmlns:a16="http://schemas.microsoft.com/office/drawing/2014/main" val="2505878380"/>
                  </a:ext>
                </a:extLst>
              </a:tr>
              <a:tr h="1310640">
                <a:tc>
                  <a:txBody>
                    <a:bodyPr/>
                    <a:lstStyle/>
                    <a:p>
                      <a:r>
                        <a:rPr lang="en-US" sz="1600" b="1" dirty="0">
                          <a:solidFill>
                            <a:schemeClr val="tx1">
                              <a:lumMod val="65000"/>
                              <a:lumOff val="35000"/>
                            </a:schemeClr>
                          </a:solidFill>
                          <a:latin typeface="Century Gothic" panose="020B0502020202020204" pitchFamily="34" charset="0"/>
                        </a:rPr>
                        <a:t>PACKAGE C</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ECE97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solidFill>
                            <a:schemeClr val="tx1">
                              <a:lumMod val="65000"/>
                              <a:lumOff val="35000"/>
                            </a:schemeClr>
                          </a:solidFill>
                          <a:latin typeface="Century Gothic" panose="020B0502020202020204" pitchFamily="34" charset="0"/>
                        </a:rPr>
                        <a:t>Visionary Sponsorship level – package details</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ECE970"/>
                    </a:solidFill>
                  </a:tcPr>
                </a:tc>
                <a:extLst>
                  <a:ext uri="{0D108BD9-81ED-4DB2-BD59-A6C34878D82A}">
                    <a16:rowId xmlns:a16="http://schemas.microsoft.com/office/drawing/2014/main" val="3234413496"/>
                  </a:ext>
                </a:extLst>
              </a:tr>
              <a:tr h="1310640">
                <a:tc>
                  <a:txBody>
                    <a:bodyPr/>
                    <a:lstStyle/>
                    <a:p>
                      <a:r>
                        <a:rPr lang="en-US" sz="1600" b="1" dirty="0">
                          <a:solidFill>
                            <a:schemeClr val="tx1">
                              <a:lumMod val="65000"/>
                              <a:lumOff val="35000"/>
                            </a:schemeClr>
                          </a:solidFill>
                          <a:latin typeface="Century Gothic" panose="020B0502020202020204" pitchFamily="34" charset="0"/>
                        </a:rPr>
                        <a:t>PACKAGE D</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E2E23A"/>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solidFill>
                            <a:schemeClr val="tx1">
                              <a:lumMod val="65000"/>
                              <a:lumOff val="35000"/>
                            </a:schemeClr>
                          </a:solidFill>
                          <a:latin typeface="Century Gothic" panose="020B0502020202020204" pitchFamily="34" charset="0"/>
                        </a:rPr>
                        <a:t>Leaders Sponsorship level – package details</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E2E23A"/>
                    </a:solidFill>
                  </a:tcPr>
                </a:tc>
                <a:extLst>
                  <a:ext uri="{0D108BD9-81ED-4DB2-BD59-A6C34878D82A}">
                    <a16:rowId xmlns:a16="http://schemas.microsoft.com/office/drawing/2014/main" val="861490572"/>
                  </a:ext>
                </a:extLst>
              </a:tr>
            </a:tbl>
          </a:graphicData>
        </a:graphic>
      </p:graphicFrame>
      <p:sp>
        <p:nvSpPr>
          <p:cNvPr id="2" name="Rectangle 1">
            <a:extLst>
              <a:ext uri="{FF2B5EF4-FFF2-40B4-BE49-F238E27FC236}">
                <a16:creationId xmlns:a16="http://schemas.microsoft.com/office/drawing/2014/main" id="{3E6B4992-007F-333A-6F5A-6548038D6403}"/>
              </a:ext>
            </a:extLst>
          </p:cNvPr>
          <p:cNvSpPr/>
          <p:nvPr/>
        </p:nvSpPr>
        <p:spPr>
          <a:xfrm>
            <a:off x="-4814" y="0"/>
            <a:ext cx="12196813" cy="684093"/>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descr="Two circles, one solid and one filled with dots">
            <a:extLst>
              <a:ext uri="{FF2B5EF4-FFF2-40B4-BE49-F238E27FC236}">
                <a16:creationId xmlns:a16="http://schemas.microsoft.com/office/drawing/2014/main" id="{CE098E3F-2A0D-72B4-70B6-F0711507BDD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286308" y="10152"/>
            <a:ext cx="868593" cy="868593"/>
          </a:xfrm>
          <a:prstGeom prst="rect">
            <a:avLst/>
          </a:prstGeom>
        </p:spPr>
      </p:pic>
      <p:sp>
        <p:nvSpPr>
          <p:cNvPr id="6" name="TextBox 5">
            <a:extLst>
              <a:ext uri="{FF2B5EF4-FFF2-40B4-BE49-F238E27FC236}">
                <a16:creationId xmlns:a16="http://schemas.microsoft.com/office/drawing/2014/main" id="{684F2BDF-CD9B-2AF9-A78A-6574B4245DCF}"/>
              </a:ext>
            </a:extLst>
          </p:cNvPr>
          <p:cNvSpPr txBox="1"/>
          <p:nvPr/>
        </p:nvSpPr>
        <p:spPr>
          <a:xfrm>
            <a:off x="93729" y="80436"/>
            <a:ext cx="7985257" cy="523220"/>
          </a:xfrm>
          <a:prstGeom prst="rect">
            <a:avLst/>
          </a:prstGeom>
          <a:noFill/>
        </p:spPr>
        <p:txBody>
          <a:bodyPr wrap="square" rtlCol="0">
            <a:spAutoFit/>
          </a:bodyPr>
          <a:lstStyle/>
          <a:p>
            <a:r>
              <a:rPr lang="en-US" sz="2800" dirty="0">
                <a:solidFill>
                  <a:schemeClr val="tx1">
                    <a:lumMod val="65000"/>
                    <a:lumOff val="35000"/>
                  </a:schemeClr>
                </a:solidFill>
                <a:latin typeface="Century Gothic" panose="020B0502020202020204" pitchFamily="34" charset="0"/>
              </a:rPr>
              <a:t>7. SPONSORSHIP PACKAGE OPTIONS</a:t>
            </a:r>
            <a:endParaRPr lang="en-US" sz="1600" dirty="0">
              <a:solidFill>
                <a:schemeClr val="tx1">
                  <a:lumMod val="65000"/>
                  <a:lumOff val="35000"/>
                </a:schemeClr>
              </a:solidFill>
              <a:latin typeface="Century Gothic" panose="020B0502020202020204" pitchFamily="34" charset="0"/>
            </a:endParaRPr>
          </a:p>
        </p:txBody>
      </p:sp>
    </p:spTree>
    <p:extLst>
      <p:ext uri="{BB962C8B-B14F-4D97-AF65-F5344CB8AC3E}">
        <p14:creationId xmlns:p14="http://schemas.microsoft.com/office/powerpoint/2010/main" val="3074307783"/>
      </p:ext>
    </p:extLst>
  </p:cSld>
  <p:clrMapOvr>
    <a:masterClrMapping/>
  </p:clrMapOvr>
</p:sld>
</file>

<file path=ppt/theme/theme1.xml><?xml version="1.0" encoding="utf-8"?>
<a:theme xmlns:a="http://schemas.openxmlformats.org/drawingml/2006/main" name="Тема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C-Brand-Strategy-Presentation-Template_PowerPoint" id="{5072B8BC-F743-2846-A5C9-5085C99AD20D}" vid="{9A97CBCC-1D55-0744-816E-F1A204A0548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Тема Office</Template>
  <TotalTime>466</TotalTime>
  <Words>632</Words>
  <Application>Microsoft Macintosh PowerPoint</Application>
  <PresentationFormat>Widescreen</PresentationFormat>
  <Paragraphs>110</Paragraphs>
  <Slides>12</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Arial</vt:lpstr>
      <vt:lpstr>Calibri</vt:lpstr>
      <vt:lpstr>Calibri Light</vt:lpstr>
      <vt:lpstr>Century Gothic</vt:lpstr>
      <vt:lpstr>Тема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Erica Waite</dc:creator>
  <cp:lastModifiedBy>Brittany Johnston</cp:lastModifiedBy>
  <cp:revision>32</cp:revision>
  <dcterms:created xsi:type="dcterms:W3CDTF">2022-05-22T18:55:25Z</dcterms:created>
  <dcterms:modified xsi:type="dcterms:W3CDTF">2024-04-30T19:33:24Z</dcterms:modified>
</cp:coreProperties>
</file>