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342" r:id="rId2"/>
    <p:sldId id="355" r:id="rId3"/>
    <p:sldId id="365" r:id="rId4"/>
    <p:sldId id="357" r:id="rId5"/>
    <p:sldId id="358" r:id="rId6"/>
    <p:sldId id="359" r:id="rId7"/>
    <p:sldId id="360" r:id="rId8"/>
    <p:sldId id="361" r:id="rId9"/>
    <p:sldId id="362" r:id="rId10"/>
    <p:sldId id="363" r:id="rId11"/>
    <p:sldId id="364" r:id="rId12"/>
    <p:sldId id="29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970"/>
    <a:srgbClr val="E2E23A"/>
    <a:srgbClr val="F8F7C9"/>
    <a:srgbClr val="F1EF97"/>
    <a:srgbClr val="CBD6B5"/>
    <a:srgbClr val="A1B579"/>
    <a:srgbClr val="ECF0E4"/>
    <a:srgbClr val="DAE1CB"/>
    <a:srgbClr val="EBD9B6"/>
    <a:srgbClr val="F6E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64464B-7903-44C2-85D8-D72B89B9F91C}" v="3" dt="2024-04-21T20:55:18.6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86" autoAdjust="0"/>
    <p:restoredTop sz="86447"/>
  </p:normalViewPr>
  <p:slideViewPr>
    <p:cSldViewPr snapToGrid="0" snapToObjects="1">
      <p:cViewPr varScale="1">
        <p:scale>
          <a:sx n="123" d="100"/>
          <a:sy n="123" d="100"/>
        </p:scale>
        <p:origin x="232" y="288"/>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0764464B-7903-44C2-85D8-D72B89B9F91C}"/>
    <pc:docChg chg="modSld">
      <pc:chgData name="Bess Dunlevy" userId="dd4b9a8537dbe9d0" providerId="LiveId" clId="{0764464B-7903-44C2-85D8-D72B89B9F91C}" dt="2024-04-21T20:54:48.281" v="22" actId="20577"/>
      <pc:docMkLst>
        <pc:docMk/>
      </pc:docMkLst>
      <pc:sldChg chg="modSp mod">
        <pc:chgData name="Bess Dunlevy" userId="dd4b9a8537dbe9d0" providerId="LiveId" clId="{0764464B-7903-44C2-85D8-D72B89B9F91C}" dt="2024-04-21T20:54:16.363" v="0"/>
        <pc:sldMkLst>
          <pc:docMk/>
          <pc:sldMk cId="1387154715" sldId="360"/>
        </pc:sldMkLst>
        <pc:spChg chg="mod">
          <ac:chgData name="Bess Dunlevy" userId="dd4b9a8537dbe9d0" providerId="LiveId" clId="{0764464B-7903-44C2-85D8-D72B89B9F91C}" dt="2024-04-21T20:54:16.363" v="0"/>
          <ac:spMkLst>
            <pc:docMk/>
            <pc:sldMk cId="1387154715" sldId="360"/>
            <ac:spMk id="8" creationId="{6AD3C837-F103-DAC3-7308-CF97CA213E4A}"/>
          </ac:spMkLst>
        </pc:spChg>
      </pc:sldChg>
      <pc:sldChg chg="modSp mod">
        <pc:chgData name="Bess Dunlevy" userId="dd4b9a8537dbe9d0" providerId="LiveId" clId="{0764464B-7903-44C2-85D8-D72B89B9F91C}" dt="2024-04-21T20:54:48.281" v="22" actId="20577"/>
        <pc:sldMkLst>
          <pc:docMk/>
          <pc:sldMk cId="2802085455" sldId="363"/>
        </pc:sldMkLst>
        <pc:spChg chg="mod">
          <ac:chgData name="Bess Dunlevy" userId="dd4b9a8537dbe9d0" providerId="LiveId" clId="{0764464B-7903-44C2-85D8-D72B89B9F91C}" dt="2024-04-21T20:54:48.281" v="22" actId="20577"/>
          <ac:spMkLst>
            <pc:docMk/>
            <pc:sldMk cId="2802085455" sldId="363"/>
            <ac:spMk id="8" creationId="{58351E65-DC46-4197-EA37-F566E7EBDFD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4/30/24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4/30/24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4/30/24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4/30/24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4/30/24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s://www.smartsheet.com/try-it?trp=12015&amp;utm_source=template-powerpoint&amp;utm_medium=content&amp;utm_campaign=Blank+Corporate+Event+Proposal-powerpoint-12015&amp;lpa=Blank+Corporate+Event+Proposal+powerpoint+12015"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16.svg"/><Relationship Id="rId4" Type="http://schemas.openxmlformats.org/officeDocument/2006/relationships/image" Target="../media/image12.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ite abstract background">
            <a:extLst>
              <a:ext uri="{FF2B5EF4-FFF2-40B4-BE49-F238E27FC236}">
                <a16:creationId xmlns:a16="http://schemas.microsoft.com/office/drawing/2014/main" id="{D7AF4779-64D5-58AF-F554-3E3A07281B21}"/>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t="14835" b="14835"/>
          <a:stretch/>
        </p:blipFill>
        <p:spPr>
          <a:xfrm rot="10800000">
            <a:off x="0" y="-1"/>
            <a:ext cx="12192000" cy="6858001"/>
          </a:xfrm>
          <a:prstGeom prst="rect">
            <a:avLst/>
          </a:prstGeom>
        </p:spPr>
      </p:pic>
      <p:pic>
        <p:nvPicPr>
          <p:cNvPr id="4" name="Picture 3">
            <a:hlinkClick r:id="rId4"/>
            <a:extLst>
              <a:ext uri="{FF2B5EF4-FFF2-40B4-BE49-F238E27FC236}">
                <a16:creationId xmlns:a16="http://schemas.microsoft.com/office/drawing/2014/main" id="{4AEB8225-3AA8-AF48-AD51-3F5F53316D6B}"/>
              </a:ext>
            </a:extLst>
          </p:cNvPr>
          <p:cNvPicPr>
            <a:picLocks noChangeAspect="1"/>
          </p:cNvPicPr>
          <p:nvPr/>
        </p:nvPicPr>
        <p:blipFill>
          <a:blip r:embed="rId5"/>
          <a:stretch>
            <a:fillRect/>
          </a:stretch>
        </p:blipFill>
        <p:spPr>
          <a:xfrm>
            <a:off x="8343065" y="400145"/>
            <a:ext cx="3548487" cy="492443"/>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400145"/>
            <a:ext cx="6290236" cy="892552"/>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PowerPoint Corporate Event Proposal Template</a:t>
            </a:r>
          </a:p>
        </p:txBody>
      </p:sp>
      <p:grpSp>
        <p:nvGrpSpPr>
          <p:cNvPr id="19" name="Group 18">
            <a:extLst>
              <a:ext uri="{FF2B5EF4-FFF2-40B4-BE49-F238E27FC236}">
                <a16:creationId xmlns:a16="http://schemas.microsoft.com/office/drawing/2014/main" id="{1979D3F0-CE6E-186A-2538-61E5574AE109}"/>
              </a:ext>
            </a:extLst>
          </p:cNvPr>
          <p:cNvGrpSpPr/>
          <p:nvPr/>
        </p:nvGrpSpPr>
        <p:grpSpPr>
          <a:xfrm>
            <a:off x="10083271" y="5911168"/>
            <a:ext cx="1937424" cy="754206"/>
            <a:chOff x="10083271" y="5911168"/>
            <a:chExt cx="1937424" cy="754206"/>
          </a:xfrm>
          <a:effectLst>
            <a:outerShdw blurRad="50800" dist="38100" dir="5400000" algn="t" rotWithShape="0">
              <a:prstClr val="black">
                <a:alpha val="40000"/>
              </a:prstClr>
            </a:outerShdw>
          </a:effectLst>
        </p:grpSpPr>
        <p:sp>
          <p:nvSpPr>
            <p:cNvPr id="17" name="Flowchart: Off-page Connector 16">
              <a:extLst>
                <a:ext uri="{FF2B5EF4-FFF2-40B4-BE49-F238E27FC236}">
                  <a16:creationId xmlns:a16="http://schemas.microsoft.com/office/drawing/2014/main" id="{2269905A-AA8D-FEA5-1A5F-59681315D98B}"/>
                </a:ext>
              </a:extLst>
            </p:cNvPr>
            <p:cNvSpPr/>
            <p:nvPr/>
          </p:nvSpPr>
          <p:spPr>
            <a:xfrm rot="5400000">
              <a:off x="10674880" y="5319559"/>
              <a:ext cx="754206" cy="1937424"/>
            </a:xfrm>
            <a:prstGeom prst="flowChartOffpageConnector">
              <a:avLst/>
            </a:prstGeom>
            <a:solidFill>
              <a:srgbClr val="F6EEDE"/>
            </a:solidFill>
            <a:ln w="28575">
              <a:solidFill>
                <a:srgbClr val="EBD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3E51C45-137F-8628-841B-30AF1927D8F2}"/>
                </a:ext>
              </a:extLst>
            </p:cNvPr>
            <p:cNvSpPr txBox="1"/>
            <p:nvPr/>
          </p:nvSpPr>
          <p:spPr>
            <a:xfrm>
              <a:off x="10312912" y="6154882"/>
              <a:ext cx="1707783" cy="307777"/>
            </a:xfrm>
            <a:prstGeom prst="rect">
              <a:avLst/>
            </a:prstGeom>
            <a:noFill/>
          </p:spPr>
          <p:txBody>
            <a:bodyPr wrap="square" rtlCol="0">
              <a:spAutoFit/>
            </a:bodyPr>
            <a:lstStyle/>
            <a:p>
              <a:r>
                <a:rPr lang="en-US" sz="1400" b="1" dirty="0">
                  <a:solidFill>
                    <a:srgbClr val="A1B579"/>
                  </a:solidFill>
                  <a:latin typeface="Century Gothic" panose="020B0502020202020204" pitchFamily="34" charset="0"/>
                </a:rPr>
                <a:t>YOUR LOGO HERE</a:t>
              </a:r>
            </a:p>
          </p:txBody>
        </p:sp>
      </p:grpSp>
      <p:sp>
        <p:nvSpPr>
          <p:cNvPr id="8" name="Rectangle 7">
            <a:extLst>
              <a:ext uri="{FF2B5EF4-FFF2-40B4-BE49-F238E27FC236}">
                <a16:creationId xmlns:a16="http://schemas.microsoft.com/office/drawing/2014/main" id="{75ABEB09-8209-9EE1-E02E-C8D881348BEC}"/>
              </a:ext>
            </a:extLst>
          </p:cNvPr>
          <p:cNvSpPr/>
          <p:nvPr/>
        </p:nvSpPr>
        <p:spPr>
          <a:xfrm>
            <a:off x="0" y="2406031"/>
            <a:ext cx="12192000" cy="2255520"/>
          </a:xfrm>
          <a:prstGeom prst="rect">
            <a:avLst/>
          </a:prstGeom>
          <a:solidFill>
            <a:schemeClr val="bg1">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F52D5F1-171D-DD9F-AAC4-B41DC75DE343}"/>
              </a:ext>
            </a:extLst>
          </p:cNvPr>
          <p:cNvSpPr txBox="1"/>
          <p:nvPr/>
        </p:nvSpPr>
        <p:spPr>
          <a:xfrm>
            <a:off x="0" y="2849211"/>
            <a:ext cx="12192000" cy="784830"/>
          </a:xfrm>
          <a:prstGeom prst="rect">
            <a:avLst/>
          </a:prstGeom>
          <a:noFill/>
        </p:spPr>
        <p:txBody>
          <a:bodyPr wrap="square" rtlCol="0">
            <a:spAutoFit/>
          </a:bodyPr>
          <a:lstStyle/>
          <a:p>
            <a:pPr algn="ctr"/>
            <a:r>
              <a:rPr lang="en-US" sz="4500" dirty="0">
                <a:solidFill>
                  <a:schemeClr val="tx1">
                    <a:lumMod val="65000"/>
                    <a:lumOff val="35000"/>
                  </a:schemeClr>
                </a:solidFill>
                <a:latin typeface="Century Gothic" panose="020B0502020202020204" pitchFamily="34" charset="0"/>
              </a:rPr>
              <a:t>EVENT TITLE</a:t>
            </a:r>
          </a:p>
        </p:txBody>
      </p:sp>
      <p:sp>
        <p:nvSpPr>
          <p:cNvPr id="9" name="TextBox 8">
            <a:extLst>
              <a:ext uri="{FF2B5EF4-FFF2-40B4-BE49-F238E27FC236}">
                <a16:creationId xmlns:a16="http://schemas.microsoft.com/office/drawing/2014/main" id="{6045839C-986E-CB74-52B0-8750B55F87D5}"/>
              </a:ext>
            </a:extLst>
          </p:cNvPr>
          <p:cNvSpPr txBox="1"/>
          <p:nvPr/>
        </p:nvSpPr>
        <p:spPr>
          <a:xfrm>
            <a:off x="0" y="4082635"/>
            <a:ext cx="12192000" cy="369332"/>
          </a:xfrm>
          <a:prstGeom prst="rect">
            <a:avLst/>
          </a:prstGeom>
          <a:noFill/>
        </p:spPr>
        <p:txBody>
          <a:bodyPr wrap="square" rtlCol="0">
            <a:spAutoFit/>
          </a:bodyPr>
          <a:lstStyle/>
          <a:p>
            <a:pPr algn="ctr"/>
            <a:r>
              <a:rPr lang="en-US" spc="400" dirty="0">
                <a:solidFill>
                  <a:schemeClr val="tx1">
                    <a:lumMod val="65000"/>
                    <a:lumOff val="35000"/>
                  </a:schemeClr>
                </a:solidFill>
                <a:latin typeface="Century Gothic" panose="020B0502020202020204" pitchFamily="34" charset="0"/>
              </a:rPr>
              <a:t>Event Date: MM/DD/YY</a:t>
            </a:r>
          </a:p>
        </p:txBody>
      </p:sp>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2F6D308-5335-D71B-2DF4-ABA8984AF9B6}"/>
              </a:ext>
            </a:extLst>
          </p:cNvPr>
          <p:cNvSpPr/>
          <p:nvPr/>
        </p:nvSpPr>
        <p:spPr>
          <a:xfrm>
            <a:off x="313508" y="1235365"/>
            <a:ext cx="3509555" cy="5511626"/>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Open quotation mark with solid fill">
            <a:extLst>
              <a:ext uri="{FF2B5EF4-FFF2-40B4-BE49-F238E27FC236}">
                <a16:creationId xmlns:a16="http://schemas.microsoft.com/office/drawing/2014/main" id="{0B429BA9-6B7C-268B-232F-5B7E1145EC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0217" y="1158402"/>
            <a:ext cx="1222103" cy="1222103"/>
          </a:xfrm>
          <a:prstGeom prst="rect">
            <a:avLst/>
          </a:prstGeom>
        </p:spPr>
      </p:pic>
      <p:sp>
        <p:nvSpPr>
          <p:cNvPr id="4" name="TextBox 3">
            <a:extLst>
              <a:ext uri="{FF2B5EF4-FFF2-40B4-BE49-F238E27FC236}">
                <a16:creationId xmlns:a16="http://schemas.microsoft.com/office/drawing/2014/main" id="{6A04BA55-891D-AEDD-1E97-921613986F9D}"/>
              </a:ext>
            </a:extLst>
          </p:cNvPr>
          <p:cNvSpPr txBox="1"/>
          <p:nvPr/>
        </p:nvSpPr>
        <p:spPr>
          <a:xfrm>
            <a:off x="461385" y="2434321"/>
            <a:ext cx="3228047" cy="769441"/>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Quote from previous sponsors or attendees.</a:t>
            </a:r>
          </a:p>
        </p:txBody>
      </p:sp>
      <p:sp>
        <p:nvSpPr>
          <p:cNvPr id="10" name="TextBox 9">
            <a:extLst>
              <a:ext uri="{FF2B5EF4-FFF2-40B4-BE49-F238E27FC236}">
                <a16:creationId xmlns:a16="http://schemas.microsoft.com/office/drawing/2014/main" id="{B67AC8D1-2CC7-0E8B-D659-D5EE0157852B}"/>
              </a:ext>
            </a:extLst>
          </p:cNvPr>
          <p:cNvSpPr txBox="1"/>
          <p:nvPr/>
        </p:nvSpPr>
        <p:spPr>
          <a:xfrm>
            <a:off x="1249722" y="5959253"/>
            <a:ext cx="2560556" cy="523220"/>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Name, Attendee of [Event Name]</a:t>
            </a:r>
          </a:p>
        </p:txBody>
      </p:sp>
      <p:pic>
        <p:nvPicPr>
          <p:cNvPr id="5" name="Picture 4" descr="Businessman smiling">
            <a:extLst>
              <a:ext uri="{FF2B5EF4-FFF2-40B4-BE49-F238E27FC236}">
                <a16:creationId xmlns:a16="http://schemas.microsoft.com/office/drawing/2014/main" id="{7EEF6E21-15CA-3C16-0E40-E358D2BDCEA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6134" y="5252079"/>
            <a:ext cx="1554868" cy="1494912"/>
          </a:xfrm>
          <a:prstGeom prst="rect">
            <a:avLst/>
          </a:prstGeom>
        </p:spPr>
      </p:pic>
      <p:sp>
        <p:nvSpPr>
          <p:cNvPr id="2" name="Rectangle 1">
            <a:extLst>
              <a:ext uri="{FF2B5EF4-FFF2-40B4-BE49-F238E27FC236}">
                <a16:creationId xmlns:a16="http://schemas.microsoft.com/office/drawing/2014/main" id="{6A81272B-156D-6664-3F43-97C96E23D210}"/>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Two circles, one solid and one filled with dots">
            <a:extLst>
              <a:ext uri="{FF2B5EF4-FFF2-40B4-BE49-F238E27FC236}">
                <a16:creationId xmlns:a16="http://schemas.microsoft.com/office/drawing/2014/main" id="{B83723BC-094F-9B03-BC28-06DA812713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86308" y="10152"/>
            <a:ext cx="868593" cy="868593"/>
          </a:xfrm>
          <a:prstGeom prst="rect">
            <a:avLst/>
          </a:prstGeom>
        </p:spPr>
      </p:pic>
      <p:sp>
        <p:nvSpPr>
          <p:cNvPr id="7" name="TextBox 6">
            <a:extLst>
              <a:ext uri="{FF2B5EF4-FFF2-40B4-BE49-F238E27FC236}">
                <a16:creationId xmlns:a16="http://schemas.microsoft.com/office/drawing/2014/main" id="{CF6DF6D8-5728-404B-2255-7A3950F0E31D}"/>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8. SUCCESS STORIES AND TESTIMONIALS</a:t>
            </a:r>
            <a:endParaRPr lang="en-US" sz="1600" dirty="0">
              <a:solidFill>
                <a:schemeClr val="tx1">
                  <a:lumMod val="65000"/>
                  <a:lumOff val="3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58351E65-DC46-4197-EA37-F566E7EBDFD6}"/>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Include testimonials and/or images from past event sponsors, attendees, or keynote speakers.</a:t>
            </a:r>
          </a:p>
        </p:txBody>
      </p:sp>
      <p:sp>
        <p:nvSpPr>
          <p:cNvPr id="12" name="Rectangle 11">
            <a:extLst>
              <a:ext uri="{FF2B5EF4-FFF2-40B4-BE49-F238E27FC236}">
                <a16:creationId xmlns:a16="http://schemas.microsoft.com/office/drawing/2014/main" id="{BC829A35-34A1-2612-4007-EFFF95F03CDF}"/>
              </a:ext>
            </a:extLst>
          </p:cNvPr>
          <p:cNvSpPr/>
          <p:nvPr/>
        </p:nvSpPr>
        <p:spPr>
          <a:xfrm>
            <a:off x="3926354" y="1895935"/>
            <a:ext cx="8074192" cy="1654980"/>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Businesswoman clapping">
            <a:extLst>
              <a:ext uri="{FF2B5EF4-FFF2-40B4-BE49-F238E27FC236}">
                <a16:creationId xmlns:a16="http://schemas.microsoft.com/office/drawing/2014/main" id="{224DAA50-C2FD-2E38-8170-DD5391B46CC8}"/>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4167530" y="1170410"/>
            <a:ext cx="1968539" cy="2380505"/>
          </a:xfrm>
          <a:prstGeom prst="rect">
            <a:avLst/>
          </a:prstGeom>
        </p:spPr>
      </p:pic>
      <p:pic>
        <p:nvPicPr>
          <p:cNvPr id="17" name="Graphic 16" descr="Open quotation mark with solid fill">
            <a:extLst>
              <a:ext uri="{FF2B5EF4-FFF2-40B4-BE49-F238E27FC236}">
                <a16:creationId xmlns:a16="http://schemas.microsoft.com/office/drawing/2014/main" id="{C521D124-99DB-7D58-EC15-D453C9BD0F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54424" y="1543122"/>
            <a:ext cx="1222103" cy="1222103"/>
          </a:xfrm>
          <a:prstGeom prst="rect">
            <a:avLst/>
          </a:prstGeom>
        </p:spPr>
      </p:pic>
      <p:sp>
        <p:nvSpPr>
          <p:cNvPr id="19" name="TextBox 18">
            <a:extLst>
              <a:ext uri="{FF2B5EF4-FFF2-40B4-BE49-F238E27FC236}">
                <a16:creationId xmlns:a16="http://schemas.microsoft.com/office/drawing/2014/main" id="{1E37937C-B9FA-08B3-5E0A-888EA0AF88BD}"/>
              </a:ext>
            </a:extLst>
          </p:cNvPr>
          <p:cNvSpPr txBox="1"/>
          <p:nvPr/>
        </p:nvSpPr>
        <p:spPr>
          <a:xfrm>
            <a:off x="7456989" y="2062379"/>
            <a:ext cx="3228047" cy="769441"/>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Quote from previous sponsors or attendees.</a:t>
            </a:r>
          </a:p>
        </p:txBody>
      </p:sp>
      <p:sp>
        <p:nvSpPr>
          <p:cNvPr id="21" name="TextBox 20">
            <a:extLst>
              <a:ext uri="{FF2B5EF4-FFF2-40B4-BE49-F238E27FC236}">
                <a16:creationId xmlns:a16="http://schemas.microsoft.com/office/drawing/2014/main" id="{B9D53C34-4144-D0D2-75F5-A7F6402E0466}"/>
              </a:ext>
            </a:extLst>
          </p:cNvPr>
          <p:cNvSpPr txBox="1"/>
          <p:nvPr/>
        </p:nvSpPr>
        <p:spPr>
          <a:xfrm>
            <a:off x="9365511" y="2942152"/>
            <a:ext cx="2560556" cy="523220"/>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Name, Attendee of [Event Name]</a:t>
            </a:r>
          </a:p>
        </p:txBody>
      </p:sp>
      <p:sp>
        <p:nvSpPr>
          <p:cNvPr id="22" name="Rectangle 21">
            <a:extLst>
              <a:ext uri="{FF2B5EF4-FFF2-40B4-BE49-F238E27FC236}">
                <a16:creationId xmlns:a16="http://schemas.microsoft.com/office/drawing/2014/main" id="{F0C3EB2D-0ECD-5DD9-3AB6-943852E21E44}"/>
              </a:ext>
            </a:extLst>
          </p:cNvPr>
          <p:cNvSpPr/>
          <p:nvPr/>
        </p:nvSpPr>
        <p:spPr>
          <a:xfrm>
            <a:off x="3926354" y="3878037"/>
            <a:ext cx="8074191" cy="2861071"/>
          </a:xfrm>
          <a:prstGeom prst="rect">
            <a:avLst/>
          </a:prstGeom>
          <a:solidFill>
            <a:srgbClr val="F8F7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Woman hands together">
            <a:extLst>
              <a:ext uri="{FF2B5EF4-FFF2-40B4-BE49-F238E27FC236}">
                <a16:creationId xmlns:a16="http://schemas.microsoft.com/office/drawing/2014/main" id="{4A0C9101-974E-E218-294D-B93428A80F5C}"/>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8078986" y="4302455"/>
            <a:ext cx="1777728" cy="2419204"/>
          </a:xfrm>
          <a:prstGeom prst="rect">
            <a:avLst/>
          </a:prstGeom>
        </p:spPr>
      </p:pic>
      <p:sp>
        <p:nvSpPr>
          <p:cNvPr id="26" name="TextBox 25">
            <a:extLst>
              <a:ext uri="{FF2B5EF4-FFF2-40B4-BE49-F238E27FC236}">
                <a16:creationId xmlns:a16="http://schemas.microsoft.com/office/drawing/2014/main" id="{AE7FA362-CE45-BF49-3014-55BA9D0B2B1A}"/>
              </a:ext>
            </a:extLst>
          </p:cNvPr>
          <p:cNvSpPr txBox="1"/>
          <p:nvPr/>
        </p:nvSpPr>
        <p:spPr>
          <a:xfrm>
            <a:off x="9327978" y="6085150"/>
            <a:ext cx="2560556" cy="523220"/>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Name, Attendee of [Event Name]</a:t>
            </a:r>
          </a:p>
        </p:txBody>
      </p:sp>
      <p:pic>
        <p:nvPicPr>
          <p:cNvPr id="27" name="Graphic 26" descr="Open quotation mark with solid fill">
            <a:extLst>
              <a:ext uri="{FF2B5EF4-FFF2-40B4-BE49-F238E27FC236}">
                <a16:creationId xmlns:a16="http://schemas.microsoft.com/office/drawing/2014/main" id="{DAE89ACB-6D24-ECFB-10F3-72A0E3474A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54416" y="3877683"/>
            <a:ext cx="1222103" cy="1222103"/>
          </a:xfrm>
          <a:prstGeom prst="rect">
            <a:avLst/>
          </a:prstGeom>
        </p:spPr>
      </p:pic>
      <p:sp>
        <p:nvSpPr>
          <p:cNvPr id="28" name="TextBox 27">
            <a:extLst>
              <a:ext uri="{FF2B5EF4-FFF2-40B4-BE49-F238E27FC236}">
                <a16:creationId xmlns:a16="http://schemas.microsoft.com/office/drawing/2014/main" id="{169669C7-9B6A-F81B-D6CF-1AD74F53A407}"/>
              </a:ext>
            </a:extLst>
          </p:cNvPr>
          <p:cNvSpPr txBox="1"/>
          <p:nvPr/>
        </p:nvSpPr>
        <p:spPr>
          <a:xfrm>
            <a:off x="4388647" y="5041833"/>
            <a:ext cx="3228047" cy="769441"/>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Quote from previous sponsors or attendees.</a:t>
            </a:r>
          </a:p>
        </p:txBody>
      </p:sp>
    </p:spTree>
    <p:extLst>
      <p:ext uri="{BB962C8B-B14F-4D97-AF65-F5344CB8AC3E}">
        <p14:creationId xmlns:p14="http://schemas.microsoft.com/office/powerpoint/2010/main" val="2802085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DEE988-EE64-2AA7-6F88-896AFFDD666F}"/>
              </a:ext>
            </a:extLst>
          </p:cNvPr>
          <p:cNvSpPr/>
          <p:nvPr/>
        </p:nvSpPr>
        <p:spPr>
          <a:xfrm>
            <a:off x="267790" y="3079737"/>
            <a:ext cx="9607730" cy="366725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F9F8977-70BD-947B-6A9B-ED258C48594F}"/>
              </a:ext>
            </a:extLst>
          </p:cNvPr>
          <p:cNvSpPr txBox="1"/>
          <p:nvPr/>
        </p:nvSpPr>
        <p:spPr>
          <a:xfrm>
            <a:off x="267791" y="1589890"/>
            <a:ext cx="8911044"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Details on how to engage with the proposal, including sponsorship inquiries or registration details.</a:t>
            </a:r>
          </a:p>
        </p:txBody>
      </p:sp>
      <p:sp>
        <p:nvSpPr>
          <p:cNvPr id="12" name="Rectangle 11">
            <a:extLst>
              <a:ext uri="{FF2B5EF4-FFF2-40B4-BE49-F238E27FC236}">
                <a16:creationId xmlns:a16="http://schemas.microsoft.com/office/drawing/2014/main" id="{22678EFD-B826-8F91-221A-A3CA20841A44}"/>
              </a:ext>
            </a:extLst>
          </p:cNvPr>
          <p:cNvSpPr/>
          <p:nvPr/>
        </p:nvSpPr>
        <p:spPr>
          <a:xfrm>
            <a:off x="374469" y="3979817"/>
            <a:ext cx="1071154" cy="1071154"/>
          </a:xfrm>
          <a:prstGeom prst="rect">
            <a:avLst/>
          </a:prstGeom>
          <a:solidFill>
            <a:srgbClr val="ECE9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E72AE5D-6967-6E38-87DC-9997AB834451}"/>
              </a:ext>
            </a:extLst>
          </p:cNvPr>
          <p:cNvSpPr txBox="1"/>
          <p:nvPr/>
        </p:nvSpPr>
        <p:spPr>
          <a:xfrm>
            <a:off x="420189" y="4261960"/>
            <a:ext cx="979714" cy="461665"/>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Insert QR code</a:t>
            </a:r>
          </a:p>
        </p:txBody>
      </p:sp>
      <p:sp>
        <p:nvSpPr>
          <p:cNvPr id="28" name="TextBox 27">
            <a:extLst>
              <a:ext uri="{FF2B5EF4-FFF2-40B4-BE49-F238E27FC236}">
                <a16:creationId xmlns:a16="http://schemas.microsoft.com/office/drawing/2014/main" id="{9419EF63-AB98-20E2-A1A7-693B36D12601}"/>
              </a:ext>
            </a:extLst>
          </p:cNvPr>
          <p:cNvSpPr txBox="1"/>
          <p:nvPr/>
        </p:nvSpPr>
        <p:spPr>
          <a:xfrm>
            <a:off x="267790" y="3154598"/>
            <a:ext cx="7389220" cy="677108"/>
          </a:xfrm>
          <a:prstGeom prst="rect">
            <a:avLst/>
          </a:prstGeom>
          <a:noFill/>
        </p:spPr>
        <p:txBody>
          <a:bodyPr wrap="square" rtlCol="0">
            <a:spAutoFit/>
          </a:bodyPr>
          <a:lstStyle/>
          <a:p>
            <a:r>
              <a:rPr lang="en-US" sz="3800" dirty="0">
                <a:solidFill>
                  <a:schemeClr val="tx1">
                    <a:lumMod val="65000"/>
                    <a:lumOff val="35000"/>
                  </a:schemeClr>
                </a:solidFill>
                <a:latin typeface="Century Gothic" panose="020B0502020202020204" pitchFamily="34" charset="0"/>
              </a:rPr>
              <a:t>EVENT TITLE</a:t>
            </a:r>
          </a:p>
        </p:txBody>
      </p:sp>
      <p:sp>
        <p:nvSpPr>
          <p:cNvPr id="29" name="TextBox 28">
            <a:extLst>
              <a:ext uri="{FF2B5EF4-FFF2-40B4-BE49-F238E27FC236}">
                <a16:creationId xmlns:a16="http://schemas.microsoft.com/office/drawing/2014/main" id="{4DAB26E4-00EB-4D51-C054-18EE0065A87A}"/>
              </a:ext>
            </a:extLst>
          </p:cNvPr>
          <p:cNvSpPr txBox="1"/>
          <p:nvPr/>
        </p:nvSpPr>
        <p:spPr>
          <a:xfrm>
            <a:off x="2105298" y="3979817"/>
            <a:ext cx="5921829"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Event Date: MM/DD/YY</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Website</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Social Media Information</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Person of Contact: Name, Title</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Phone</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Email</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Address</a:t>
            </a:r>
          </a:p>
        </p:txBody>
      </p:sp>
      <p:grpSp>
        <p:nvGrpSpPr>
          <p:cNvPr id="2" name="Group 1">
            <a:extLst>
              <a:ext uri="{FF2B5EF4-FFF2-40B4-BE49-F238E27FC236}">
                <a16:creationId xmlns:a16="http://schemas.microsoft.com/office/drawing/2014/main" id="{EEB6E9E0-729C-A5FA-C776-7879EF203AF3}"/>
              </a:ext>
            </a:extLst>
          </p:cNvPr>
          <p:cNvGrpSpPr/>
          <p:nvPr/>
        </p:nvGrpSpPr>
        <p:grpSpPr>
          <a:xfrm>
            <a:off x="10083271" y="5911168"/>
            <a:ext cx="1937424" cy="754206"/>
            <a:chOff x="10083271" y="5911168"/>
            <a:chExt cx="1937424" cy="754206"/>
          </a:xfrm>
          <a:effectLst>
            <a:outerShdw blurRad="50800" dist="38100" dir="5400000" algn="t" rotWithShape="0">
              <a:prstClr val="black">
                <a:alpha val="40000"/>
              </a:prstClr>
            </a:outerShdw>
          </a:effectLst>
        </p:grpSpPr>
        <p:sp>
          <p:nvSpPr>
            <p:cNvPr id="3" name="Flowchart: Off-page Connector 2">
              <a:extLst>
                <a:ext uri="{FF2B5EF4-FFF2-40B4-BE49-F238E27FC236}">
                  <a16:creationId xmlns:a16="http://schemas.microsoft.com/office/drawing/2014/main" id="{8DB39EF8-8FDE-C597-A249-05375ADFE651}"/>
                </a:ext>
              </a:extLst>
            </p:cNvPr>
            <p:cNvSpPr/>
            <p:nvPr/>
          </p:nvSpPr>
          <p:spPr>
            <a:xfrm rot="5400000">
              <a:off x="10674880" y="5319559"/>
              <a:ext cx="754206" cy="1937424"/>
            </a:xfrm>
            <a:prstGeom prst="flowChartOffpageConnector">
              <a:avLst/>
            </a:prstGeom>
            <a:solidFill>
              <a:srgbClr val="F6EEDE"/>
            </a:solidFill>
            <a:ln w="28575">
              <a:solidFill>
                <a:srgbClr val="EBD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D93EBB-188A-6AD4-F0E0-E4F24C0CAD01}"/>
                </a:ext>
              </a:extLst>
            </p:cNvPr>
            <p:cNvSpPr txBox="1"/>
            <p:nvPr/>
          </p:nvSpPr>
          <p:spPr>
            <a:xfrm>
              <a:off x="10312912" y="6154882"/>
              <a:ext cx="1707783" cy="307777"/>
            </a:xfrm>
            <a:prstGeom prst="rect">
              <a:avLst/>
            </a:prstGeom>
            <a:noFill/>
          </p:spPr>
          <p:txBody>
            <a:bodyPr wrap="square" rtlCol="0">
              <a:spAutoFit/>
            </a:bodyPr>
            <a:lstStyle/>
            <a:p>
              <a:r>
                <a:rPr lang="en-US" sz="1400" b="1" dirty="0">
                  <a:solidFill>
                    <a:schemeClr val="tx1">
                      <a:lumMod val="65000"/>
                      <a:lumOff val="35000"/>
                    </a:schemeClr>
                  </a:solidFill>
                  <a:latin typeface="Century Gothic" panose="020B0502020202020204" pitchFamily="34" charset="0"/>
                </a:rPr>
                <a:t>YOUR LOGO HERE</a:t>
              </a:r>
            </a:p>
          </p:txBody>
        </p:sp>
      </p:grpSp>
      <p:sp>
        <p:nvSpPr>
          <p:cNvPr id="8" name="Rectangle 7">
            <a:extLst>
              <a:ext uri="{FF2B5EF4-FFF2-40B4-BE49-F238E27FC236}">
                <a16:creationId xmlns:a16="http://schemas.microsoft.com/office/drawing/2014/main" id="{57FA56EE-A4CA-85D3-3F10-46758039D9E4}"/>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Two circles, one solid and one filled with dots">
            <a:extLst>
              <a:ext uri="{FF2B5EF4-FFF2-40B4-BE49-F238E27FC236}">
                <a16:creationId xmlns:a16="http://schemas.microsoft.com/office/drawing/2014/main" id="{678FAAD2-0A34-74CD-7F8C-2E08E2640C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sp>
        <p:nvSpPr>
          <p:cNvPr id="10" name="TextBox 9">
            <a:extLst>
              <a:ext uri="{FF2B5EF4-FFF2-40B4-BE49-F238E27FC236}">
                <a16:creationId xmlns:a16="http://schemas.microsoft.com/office/drawing/2014/main" id="{FD60DAAF-91AB-251C-9ACA-65A5F9E3D695}"/>
              </a:ext>
            </a:extLst>
          </p:cNvPr>
          <p:cNvSpPr txBox="1"/>
          <p:nvPr/>
        </p:nvSpPr>
        <p:spPr>
          <a:xfrm>
            <a:off x="93729" y="80436"/>
            <a:ext cx="11155481"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9. CONTACT INFORMATION AND EGAGEMENT CALL-TO-ACTION</a:t>
            </a:r>
            <a:endParaRPr lang="en-US" sz="1600" dirty="0">
              <a:solidFill>
                <a:schemeClr val="tx1">
                  <a:lumMod val="65000"/>
                  <a:lumOff val="35000"/>
                </a:schemeClr>
              </a:solidFill>
              <a:latin typeface="Century Gothic" panose="020B0502020202020204" pitchFamily="34" charset="0"/>
            </a:endParaRPr>
          </a:p>
        </p:txBody>
      </p:sp>
    </p:spTree>
    <p:extLst>
      <p:ext uri="{BB962C8B-B14F-4D97-AF65-F5344CB8AC3E}">
        <p14:creationId xmlns:p14="http://schemas.microsoft.com/office/powerpoint/2010/main" val="2442841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ite abstract background">
            <a:extLst>
              <a:ext uri="{FF2B5EF4-FFF2-40B4-BE49-F238E27FC236}">
                <a16:creationId xmlns:a16="http://schemas.microsoft.com/office/drawing/2014/main" id="{DA7251BD-BE09-07A2-392C-B48C6F7B94FA}"/>
              </a:ext>
            </a:extLst>
          </p:cNvPr>
          <p:cNvPicPr>
            <a:picLocks noChangeAspect="1"/>
          </p:cNvPicPr>
          <p:nvPr/>
        </p:nvPicPr>
        <p:blipFill>
          <a:blip r:embed="rId2">
            <a:alphaModFix amt="21000"/>
            <a:extLst>
              <a:ext uri="{BEBA8EAE-BF5A-486C-A8C5-ECC9F3942E4B}">
                <a14:imgProps xmlns:a14="http://schemas.microsoft.com/office/drawing/2010/main">
                  <a14:imgLayer r:embed="rId3">
                    <a14:imgEffect>
                      <a14:saturation sat="0"/>
                    </a14:imgEffect>
                  </a14:imgLayer>
                </a14:imgProps>
              </a:ext>
            </a:extLst>
          </a:blip>
          <a:srcRect t="14835" b="14835"/>
          <a:stretch/>
        </p:blipFill>
        <p:spPr>
          <a:xfrm rot="10800000">
            <a:off x="0" y="-1"/>
            <a:ext cx="12192000" cy="6858001"/>
          </a:xfrm>
          <a:prstGeom prst="rect">
            <a:avLst/>
          </a:prstGeom>
        </p:spPr>
      </p:pic>
      <p:sp>
        <p:nvSpPr>
          <p:cNvPr id="2" name="TextBox 1">
            <a:extLst>
              <a:ext uri="{FF2B5EF4-FFF2-40B4-BE49-F238E27FC236}">
                <a16:creationId xmlns:a16="http://schemas.microsoft.com/office/drawing/2014/main" id="{B41213C6-929C-63DC-CAE2-3AE56BDB7F24}"/>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CONTENTS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808FFD0-70EE-010E-F4F3-644CE571EE22}"/>
              </a:ext>
            </a:extLst>
          </p:cNvPr>
          <p:cNvSpPr txBox="1"/>
          <p:nvPr/>
        </p:nvSpPr>
        <p:spPr>
          <a:xfrm>
            <a:off x="685801" y="1317477"/>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CORPORATE EVENT OVERVIEW</a:t>
            </a:r>
          </a:p>
        </p:txBody>
      </p:sp>
      <p:sp>
        <p:nvSpPr>
          <p:cNvPr id="6" name="TextBox 5">
            <a:extLst>
              <a:ext uri="{FF2B5EF4-FFF2-40B4-BE49-F238E27FC236}">
                <a16:creationId xmlns:a16="http://schemas.microsoft.com/office/drawing/2014/main" id="{A9A1EE7E-CBF5-7402-C26A-77C35D0F1E17}"/>
              </a:ext>
            </a:extLst>
          </p:cNvPr>
          <p:cNvSpPr txBox="1"/>
          <p:nvPr/>
        </p:nvSpPr>
        <p:spPr>
          <a:xfrm>
            <a:off x="161597" y="125607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a:t>
            </a:r>
            <a:endParaRPr lang="en-US" sz="1600" b="1" dirty="0">
              <a:solidFill>
                <a:schemeClr val="tx1">
                  <a:lumMod val="65000"/>
                  <a:lumOff val="3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4DB88848-906C-8856-4883-2DCAFB6BE3FF}"/>
              </a:ext>
            </a:extLst>
          </p:cNvPr>
          <p:cNvSpPr txBox="1"/>
          <p:nvPr/>
        </p:nvSpPr>
        <p:spPr>
          <a:xfrm>
            <a:off x="673510" y="2517806"/>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OBJECTIVES AND GOALS</a:t>
            </a:r>
          </a:p>
        </p:txBody>
      </p:sp>
      <p:sp>
        <p:nvSpPr>
          <p:cNvPr id="15" name="TextBox 14">
            <a:extLst>
              <a:ext uri="{FF2B5EF4-FFF2-40B4-BE49-F238E27FC236}">
                <a16:creationId xmlns:a16="http://schemas.microsoft.com/office/drawing/2014/main" id="{719F7F35-A047-7205-7E71-0955B057F236}"/>
              </a:ext>
            </a:extLst>
          </p:cNvPr>
          <p:cNvSpPr txBox="1"/>
          <p:nvPr/>
        </p:nvSpPr>
        <p:spPr>
          <a:xfrm>
            <a:off x="161597" y="244086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2</a:t>
            </a:r>
            <a:endParaRPr lang="en-US" sz="1600" b="1"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E00BEED8-B366-58E4-F519-DEA58EF791BC}"/>
              </a:ext>
            </a:extLst>
          </p:cNvPr>
          <p:cNvSpPr txBox="1"/>
          <p:nvPr/>
        </p:nvSpPr>
        <p:spPr>
          <a:xfrm>
            <a:off x="685801" y="3708980"/>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DETAILED AGENDA</a:t>
            </a:r>
          </a:p>
        </p:txBody>
      </p:sp>
      <p:sp>
        <p:nvSpPr>
          <p:cNvPr id="17" name="TextBox 16">
            <a:extLst>
              <a:ext uri="{FF2B5EF4-FFF2-40B4-BE49-F238E27FC236}">
                <a16:creationId xmlns:a16="http://schemas.microsoft.com/office/drawing/2014/main" id="{1CDA9122-F2F5-AB18-4B89-44DC0247A94E}"/>
              </a:ext>
            </a:extLst>
          </p:cNvPr>
          <p:cNvSpPr txBox="1"/>
          <p:nvPr/>
        </p:nvSpPr>
        <p:spPr>
          <a:xfrm>
            <a:off x="161597" y="3625791"/>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3</a:t>
            </a:r>
            <a:endParaRPr lang="en-US" sz="1600" b="1" dirty="0">
              <a:solidFill>
                <a:schemeClr val="tx1">
                  <a:lumMod val="65000"/>
                  <a:lumOff val="3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DCF07B7B-0B19-4730-8363-7DDB2881617C}"/>
              </a:ext>
            </a:extLst>
          </p:cNvPr>
          <p:cNvSpPr txBox="1"/>
          <p:nvPr/>
        </p:nvSpPr>
        <p:spPr>
          <a:xfrm>
            <a:off x="712167" y="4759981"/>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VENUE SELECTION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AND LAYOUT</a:t>
            </a:r>
          </a:p>
        </p:txBody>
      </p:sp>
      <p:sp>
        <p:nvSpPr>
          <p:cNvPr id="19" name="TextBox 18">
            <a:extLst>
              <a:ext uri="{FF2B5EF4-FFF2-40B4-BE49-F238E27FC236}">
                <a16:creationId xmlns:a16="http://schemas.microsoft.com/office/drawing/2014/main" id="{68CC8BCB-DA32-6162-3440-3E876EAE7862}"/>
              </a:ext>
            </a:extLst>
          </p:cNvPr>
          <p:cNvSpPr txBox="1"/>
          <p:nvPr/>
        </p:nvSpPr>
        <p:spPr>
          <a:xfrm>
            <a:off x="161597" y="4659030"/>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4</a:t>
            </a:r>
            <a:endParaRPr lang="en-US" sz="1600" b="1" dirty="0">
              <a:solidFill>
                <a:schemeClr val="tx1">
                  <a:lumMod val="65000"/>
                  <a:lumOff val="3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81C0FAEA-061F-BB8B-6D1D-581CBCE3EAE5}"/>
              </a:ext>
            </a:extLst>
          </p:cNvPr>
          <p:cNvSpPr txBox="1"/>
          <p:nvPr/>
        </p:nvSpPr>
        <p:spPr>
          <a:xfrm>
            <a:off x="735950" y="5822873"/>
            <a:ext cx="271124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BUDGET BREAKDOWN</a:t>
            </a:r>
          </a:p>
        </p:txBody>
      </p:sp>
      <p:sp>
        <p:nvSpPr>
          <p:cNvPr id="21" name="TextBox 20">
            <a:extLst>
              <a:ext uri="{FF2B5EF4-FFF2-40B4-BE49-F238E27FC236}">
                <a16:creationId xmlns:a16="http://schemas.microsoft.com/office/drawing/2014/main" id="{9C7DD9C2-0F11-9500-98E2-A774853B1CDB}"/>
              </a:ext>
            </a:extLst>
          </p:cNvPr>
          <p:cNvSpPr txBox="1"/>
          <p:nvPr/>
        </p:nvSpPr>
        <p:spPr>
          <a:xfrm>
            <a:off x="161597" y="5734039"/>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5</a:t>
            </a:r>
            <a:endParaRPr lang="en-US" sz="1600" b="1" dirty="0">
              <a:solidFill>
                <a:schemeClr val="tx1">
                  <a:lumMod val="65000"/>
                  <a:lumOff val="3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0B4A0E54-12F4-B792-F8BD-E86619A3C4F3}"/>
              </a:ext>
            </a:extLst>
          </p:cNvPr>
          <p:cNvSpPr txBox="1"/>
          <p:nvPr/>
        </p:nvSpPr>
        <p:spPr>
          <a:xfrm>
            <a:off x="5169310" y="1333923"/>
            <a:ext cx="2791928"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MARKETING STRATEGY</a:t>
            </a:r>
          </a:p>
        </p:txBody>
      </p:sp>
      <p:sp>
        <p:nvSpPr>
          <p:cNvPr id="23" name="TextBox 22">
            <a:extLst>
              <a:ext uri="{FF2B5EF4-FFF2-40B4-BE49-F238E27FC236}">
                <a16:creationId xmlns:a16="http://schemas.microsoft.com/office/drawing/2014/main" id="{7ED91C19-6D62-6992-3CE9-8C3E50D9B7C7}"/>
              </a:ext>
            </a:extLst>
          </p:cNvPr>
          <p:cNvSpPr txBox="1"/>
          <p:nvPr/>
        </p:nvSpPr>
        <p:spPr>
          <a:xfrm>
            <a:off x="4465234" y="126722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6</a:t>
            </a:r>
            <a:endParaRPr lang="en-US" sz="1600" b="1" dirty="0">
              <a:solidFill>
                <a:schemeClr val="tx1">
                  <a:lumMod val="65000"/>
                  <a:lumOff val="3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EC12D96-8839-6F26-BB3C-727244C5E636}"/>
              </a:ext>
            </a:extLst>
          </p:cNvPr>
          <p:cNvSpPr txBox="1"/>
          <p:nvPr/>
        </p:nvSpPr>
        <p:spPr>
          <a:xfrm>
            <a:off x="5169310" y="2327506"/>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SPONSORSHIP PACKAGE OPTIONS</a:t>
            </a:r>
          </a:p>
        </p:txBody>
      </p:sp>
      <p:sp>
        <p:nvSpPr>
          <p:cNvPr id="25" name="TextBox 24">
            <a:extLst>
              <a:ext uri="{FF2B5EF4-FFF2-40B4-BE49-F238E27FC236}">
                <a16:creationId xmlns:a16="http://schemas.microsoft.com/office/drawing/2014/main" id="{644EFF3D-2590-E884-A6AD-74533994456A}"/>
              </a:ext>
            </a:extLst>
          </p:cNvPr>
          <p:cNvSpPr txBox="1"/>
          <p:nvPr/>
        </p:nvSpPr>
        <p:spPr>
          <a:xfrm>
            <a:off x="4362450" y="2327506"/>
            <a:ext cx="730660"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7</a:t>
            </a:r>
            <a:endParaRPr lang="en-US" sz="1600" b="1" dirty="0">
              <a:solidFill>
                <a:schemeClr val="tx1">
                  <a:lumMod val="65000"/>
                  <a:lumOff val="3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8FDF008-2795-C96D-2D64-F92887AD3AC3}"/>
              </a:ext>
            </a:extLst>
          </p:cNvPr>
          <p:cNvSpPr txBox="1"/>
          <p:nvPr/>
        </p:nvSpPr>
        <p:spPr>
          <a:xfrm>
            <a:off x="5169310" y="3490397"/>
            <a:ext cx="287261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SUCCESS STORIES AND TESTIMONIALS </a:t>
            </a:r>
          </a:p>
        </p:txBody>
      </p:sp>
      <p:sp>
        <p:nvSpPr>
          <p:cNvPr id="27" name="TextBox 26">
            <a:extLst>
              <a:ext uri="{FF2B5EF4-FFF2-40B4-BE49-F238E27FC236}">
                <a16:creationId xmlns:a16="http://schemas.microsoft.com/office/drawing/2014/main" id="{66E8E115-29D9-4C57-FD9F-4E9A950162A1}"/>
              </a:ext>
            </a:extLst>
          </p:cNvPr>
          <p:cNvSpPr txBox="1"/>
          <p:nvPr/>
        </p:nvSpPr>
        <p:spPr>
          <a:xfrm>
            <a:off x="4477091" y="3483241"/>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8</a:t>
            </a:r>
            <a:endParaRPr lang="en-US" sz="1600" b="1" dirty="0">
              <a:solidFill>
                <a:schemeClr val="tx1">
                  <a:lumMod val="65000"/>
                  <a:lumOff val="3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16AFC671-44F1-FB00-95BA-5872B76E1980}"/>
              </a:ext>
            </a:extLst>
          </p:cNvPr>
          <p:cNvSpPr txBox="1"/>
          <p:nvPr/>
        </p:nvSpPr>
        <p:spPr>
          <a:xfrm>
            <a:off x="5166489" y="4577845"/>
            <a:ext cx="4203934"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CONTACT INFORMATION AND ENGAGEMENT CALL TO ACTION</a:t>
            </a:r>
          </a:p>
        </p:txBody>
      </p:sp>
      <p:sp>
        <p:nvSpPr>
          <p:cNvPr id="4" name="TextBox 3">
            <a:extLst>
              <a:ext uri="{FF2B5EF4-FFF2-40B4-BE49-F238E27FC236}">
                <a16:creationId xmlns:a16="http://schemas.microsoft.com/office/drawing/2014/main" id="{F33E3D6C-B9FA-60EF-2FD9-EFFE58E9F38B}"/>
              </a:ext>
            </a:extLst>
          </p:cNvPr>
          <p:cNvSpPr txBox="1"/>
          <p:nvPr/>
        </p:nvSpPr>
        <p:spPr>
          <a:xfrm>
            <a:off x="4474270" y="4570689"/>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9</a:t>
            </a:r>
            <a:endParaRPr lang="en-US" sz="1600" b="1" dirty="0">
              <a:solidFill>
                <a:schemeClr val="tx1">
                  <a:lumMod val="65000"/>
                  <a:lumOff val="35000"/>
                </a:schemeClr>
              </a:solidFill>
              <a:latin typeface="Century Gothic" panose="020B0502020202020204" pitchFamily="34" charset="0"/>
            </a:endParaRPr>
          </a:p>
        </p:txBody>
      </p:sp>
      <p:pic>
        <p:nvPicPr>
          <p:cNvPr id="28" name="Graphic 27" descr="Two circles, one solid and one filled with dots">
            <a:extLst>
              <a:ext uri="{FF2B5EF4-FFF2-40B4-BE49-F238E27FC236}">
                <a16:creationId xmlns:a16="http://schemas.microsoft.com/office/drawing/2014/main" id="{7CAFFF9C-29BD-263A-E0FF-E780B3E314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91441" y="10151"/>
            <a:ext cx="2863461" cy="2863461"/>
          </a:xfrm>
          <a:prstGeom prst="rect">
            <a:avLst/>
          </a:prstGeom>
        </p:spPr>
      </p:pic>
    </p:spTree>
    <p:extLst>
      <p:ext uri="{BB962C8B-B14F-4D97-AF65-F5344CB8AC3E}">
        <p14:creationId xmlns:p14="http://schemas.microsoft.com/office/powerpoint/2010/main" val="361183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3A322A5E-34B5-0A15-C01F-5E5FDA3626C6}"/>
              </a:ext>
            </a:extLst>
          </p:cNvPr>
          <p:cNvSpPr/>
          <p:nvPr/>
        </p:nvSpPr>
        <p:spPr>
          <a:xfrm>
            <a:off x="8315283" y="890103"/>
            <a:ext cx="3576417" cy="5915994"/>
          </a:xfrm>
          <a:prstGeom prst="rect">
            <a:avLst/>
          </a:prstGeom>
          <a:solidFill>
            <a:srgbClr val="F8F7C9"/>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0" name="Straight Connector 139">
            <a:extLst>
              <a:ext uri="{FF2B5EF4-FFF2-40B4-BE49-F238E27FC236}">
                <a16:creationId xmlns:a16="http://schemas.microsoft.com/office/drawing/2014/main" id="{06F41D1A-975B-064C-4986-055D48E3DC7E}"/>
              </a:ext>
            </a:extLst>
          </p:cNvPr>
          <p:cNvCxnSpPr>
            <a:cxnSpLocks/>
          </p:cNvCxnSpPr>
          <p:nvPr/>
        </p:nvCxnSpPr>
        <p:spPr>
          <a:xfrm flipH="1">
            <a:off x="9508426" y="4904673"/>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09BED19-47DC-B44C-2109-4E8888679B87}"/>
              </a:ext>
            </a:extLst>
          </p:cNvPr>
          <p:cNvCxnSpPr>
            <a:cxnSpLocks/>
          </p:cNvCxnSpPr>
          <p:nvPr/>
        </p:nvCxnSpPr>
        <p:spPr>
          <a:xfrm flipH="1">
            <a:off x="9508426" y="2294657"/>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779DD2F-31B9-34F5-13F0-07A6A23A8F4A}"/>
              </a:ext>
            </a:extLst>
          </p:cNvPr>
          <p:cNvCxnSpPr>
            <a:cxnSpLocks/>
          </p:cNvCxnSpPr>
          <p:nvPr/>
        </p:nvCxnSpPr>
        <p:spPr>
          <a:xfrm>
            <a:off x="10872010" y="4947910"/>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A34CA10-A91E-F40D-DC5D-0336205586D5}"/>
              </a:ext>
            </a:extLst>
          </p:cNvPr>
          <p:cNvCxnSpPr>
            <a:cxnSpLocks/>
          </p:cNvCxnSpPr>
          <p:nvPr/>
        </p:nvCxnSpPr>
        <p:spPr>
          <a:xfrm>
            <a:off x="9198375" y="3750404"/>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BC12D6A-1F25-9F9D-F4AB-9BDE059B6C52}"/>
              </a:ext>
            </a:extLst>
          </p:cNvPr>
          <p:cNvCxnSpPr>
            <a:cxnSpLocks/>
          </p:cNvCxnSpPr>
          <p:nvPr/>
        </p:nvCxnSpPr>
        <p:spPr>
          <a:xfrm>
            <a:off x="10865255" y="2722419"/>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D0A2252-96C1-EE21-81F7-BCC8D93ED2E3}"/>
              </a:ext>
            </a:extLst>
          </p:cNvPr>
          <p:cNvCxnSpPr>
            <a:cxnSpLocks/>
          </p:cNvCxnSpPr>
          <p:nvPr/>
        </p:nvCxnSpPr>
        <p:spPr>
          <a:xfrm>
            <a:off x="9179330" y="1443248"/>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0" name="Rectangle: Diagonal Corners Rounded 1">
            <a:extLst>
              <a:ext uri="{FF2B5EF4-FFF2-40B4-BE49-F238E27FC236}">
                <a16:creationId xmlns:a16="http://schemas.microsoft.com/office/drawing/2014/main" id="{FCBBC571-D1B8-2043-475B-9776D0A69709}"/>
              </a:ext>
            </a:extLst>
          </p:cNvPr>
          <p:cNvSpPr/>
          <p:nvPr/>
        </p:nvSpPr>
        <p:spPr>
          <a:xfrm>
            <a:off x="8432230" y="3175580"/>
            <a:ext cx="3290433" cy="917157"/>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1" name="Rectangle: Diagonal Corners Rounded 1">
            <a:extLst>
              <a:ext uri="{FF2B5EF4-FFF2-40B4-BE49-F238E27FC236}">
                <a16:creationId xmlns:a16="http://schemas.microsoft.com/office/drawing/2014/main" id="{919B0389-E321-5576-0CC9-61C50014561C}"/>
              </a:ext>
            </a:extLst>
          </p:cNvPr>
          <p:cNvSpPr/>
          <p:nvPr/>
        </p:nvSpPr>
        <p:spPr>
          <a:xfrm>
            <a:off x="8432231" y="1685440"/>
            <a:ext cx="1537833" cy="1256534"/>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2" name="Rectangle: Diagonal Corners Rounded 1">
            <a:extLst>
              <a:ext uri="{FF2B5EF4-FFF2-40B4-BE49-F238E27FC236}">
                <a16:creationId xmlns:a16="http://schemas.microsoft.com/office/drawing/2014/main" id="{97B5849C-AF61-21CF-3C02-5C9719120B54}"/>
              </a:ext>
            </a:extLst>
          </p:cNvPr>
          <p:cNvSpPr/>
          <p:nvPr/>
        </p:nvSpPr>
        <p:spPr>
          <a:xfrm>
            <a:off x="10184831" y="1687113"/>
            <a:ext cx="1537833" cy="1264386"/>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3" name="Rectangle: Diagonal Corners Rounded 1">
            <a:extLst>
              <a:ext uri="{FF2B5EF4-FFF2-40B4-BE49-F238E27FC236}">
                <a16:creationId xmlns:a16="http://schemas.microsoft.com/office/drawing/2014/main" id="{A33AA252-A349-E360-153C-2CB32C146330}"/>
              </a:ext>
            </a:extLst>
          </p:cNvPr>
          <p:cNvSpPr/>
          <p:nvPr/>
        </p:nvSpPr>
        <p:spPr>
          <a:xfrm>
            <a:off x="8432231" y="4266883"/>
            <a:ext cx="1537834" cy="1256533"/>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4" name="Rectangle: Diagonal Corners Rounded 1">
            <a:extLst>
              <a:ext uri="{FF2B5EF4-FFF2-40B4-BE49-F238E27FC236}">
                <a16:creationId xmlns:a16="http://schemas.microsoft.com/office/drawing/2014/main" id="{83DA8D18-2DD8-545C-B928-8EA2B32A00D7}"/>
              </a:ext>
            </a:extLst>
          </p:cNvPr>
          <p:cNvSpPr/>
          <p:nvPr/>
        </p:nvSpPr>
        <p:spPr>
          <a:xfrm>
            <a:off x="8432229" y="5729425"/>
            <a:ext cx="3290433" cy="917157"/>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5" name="Rectangle: Diagonal Corners Rounded 1">
            <a:extLst>
              <a:ext uri="{FF2B5EF4-FFF2-40B4-BE49-F238E27FC236}">
                <a16:creationId xmlns:a16="http://schemas.microsoft.com/office/drawing/2014/main" id="{E7886651-7C07-385D-6C22-913A7D7146B7}"/>
              </a:ext>
            </a:extLst>
          </p:cNvPr>
          <p:cNvSpPr/>
          <p:nvPr/>
        </p:nvSpPr>
        <p:spPr>
          <a:xfrm>
            <a:off x="10177914" y="4266882"/>
            <a:ext cx="1544750" cy="1256533"/>
          </a:xfrm>
          <a:prstGeom prst="rect">
            <a:avLst/>
          </a:prstGeom>
          <a:solidFill>
            <a:srgbClr val="E2E23A"/>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8" name="TextBox 77">
            <a:extLst>
              <a:ext uri="{FF2B5EF4-FFF2-40B4-BE49-F238E27FC236}">
                <a16:creationId xmlns:a16="http://schemas.microsoft.com/office/drawing/2014/main" id="{8F1672B9-7FE6-CA9C-976B-EE4037D4EA7C}"/>
              </a:ext>
            </a:extLst>
          </p:cNvPr>
          <p:cNvSpPr txBox="1"/>
          <p:nvPr/>
        </p:nvSpPr>
        <p:spPr>
          <a:xfrm>
            <a:off x="8432233" y="1046535"/>
            <a:ext cx="3290431" cy="369332"/>
          </a:xfrm>
          <a:prstGeom prst="rect">
            <a:avLst/>
          </a:prstGeom>
          <a:noFill/>
        </p:spPr>
        <p:txBody>
          <a:bodyPr wrap="square">
            <a:spAutoFit/>
          </a:bodyPr>
          <a:lstStyle/>
          <a:p>
            <a:pPr algn="ctr"/>
            <a:r>
              <a:rPr lang="en-US" b="1" dirty="0">
                <a:solidFill>
                  <a:schemeClr val="tx1">
                    <a:lumMod val="65000"/>
                    <a:lumOff val="35000"/>
                  </a:schemeClr>
                </a:solidFill>
                <a:latin typeface="Century Gothic" panose="020B0502020202020204" pitchFamily="34" charset="0"/>
              </a:rPr>
              <a:t>Event Objectives</a:t>
            </a:r>
            <a:endParaRPr lang="en-US" dirty="0">
              <a:solidFill>
                <a:schemeClr val="tx1">
                  <a:lumMod val="65000"/>
                  <a:lumOff val="35000"/>
                </a:schemeClr>
              </a:solidFill>
              <a:latin typeface="Century Gothic" panose="020B0502020202020204" pitchFamily="34" charset="0"/>
            </a:endParaRPr>
          </a:p>
        </p:txBody>
      </p:sp>
      <p:sp>
        <p:nvSpPr>
          <p:cNvPr id="124" name="TextBox 123">
            <a:extLst>
              <a:ext uri="{FF2B5EF4-FFF2-40B4-BE49-F238E27FC236}">
                <a16:creationId xmlns:a16="http://schemas.microsoft.com/office/drawing/2014/main" id="{6C6C3764-A00D-A53D-6800-9BF22D89F726}"/>
              </a:ext>
            </a:extLst>
          </p:cNvPr>
          <p:cNvSpPr txBox="1"/>
          <p:nvPr/>
        </p:nvSpPr>
        <p:spPr>
          <a:xfrm>
            <a:off x="8432231" y="1871004"/>
            <a:ext cx="1537832" cy="58477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1</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Title</a:t>
            </a:r>
          </a:p>
          <a:p>
            <a:r>
              <a:rPr lang="en-US" sz="800" dirty="0">
                <a:solidFill>
                  <a:schemeClr val="tx1">
                    <a:lumMod val="65000"/>
                    <a:lumOff val="35000"/>
                  </a:schemeClr>
                </a:solidFill>
                <a:latin typeface="Century Gothic" panose="020B0502020202020204" pitchFamily="34" charset="0"/>
              </a:rPr>
              <a:t>Description.</a:t>
            </a:r>
          </a:p>
        </p:txBody>
      </p:sp>
      <p:sp>
        <p:nvSpPr>
          <p:cNvPr id="125" name="TextBox 124">
            <a:extLst>
              <a:ext uri="{FF2B5EF4-FFF2-40B4-BE49-F238E27FC236}">
                <a16:creationId xmlns:a16="http://schemas.microsoft.com/office/drawing/2014/main" id="{A31F4CE8-1C8F-70BF-789C-D496047051C3}"/>
              </a:ext>
            </a:extLst>
          </p:cNvPr>
          <p:cNvSpPr txBox="1"/>
          <p:nvPr/>
        </p:nvSpPr>
        <p:spPr>
          <a:xfrm>
            <a:off x="10184830" y="1791954"/>
            <a:ext cx="1516992" cy="646331"/>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2</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Title</a:t>
            </a:r>
          </a:p>
          <a:p>
            <a:r>
              <a:rPr lang="en-US" sz="800" dirty="0">
                <a:solidFill>
                  <a:schemeClr val="tx1">
                    <a:lumMod val="65000"/>
                    <a:lumOff val="35000"/>
                  </a:schemeClr>
                </a:solidFill>
                <a:latin typeface="Century Gothic" panose="020B0502020202020204" pitchFamily="34" charset="0"/>
              </a:rPr>
              <a:t>Description</a:t>
            </a:r>
            <a:r>
              <a:rPr lang="en-US" sz="1200" dirty="0">
                <a:solidFill>
                  <a:schemeClr val="tx1">
                    <a:lumMod val="65000"/>
                    <a:lumOff val="35000"/>
                  </a:schemeClr>
                </a:solidFill>
                <a:latin typeface="Century Gothic" panose="020B0502020202020204" pitchFamily="34" charset="0"/>
              </a:rPr>
              <a:t>.</a:t>
            </a:r>
          </a:p>
        </p:txBody>
      </p:sp>
      <p:sp>
        <p:nvSpPr>
          <p:cNvPr id="126" name="TextBox 125">
            <a:extLst>
              <a:ext uri="{FF2B5EF4-FFF2-40B4-BE49-F238E27FC236}">
                <a16:creationId xmlns:a16="http://schemas.microsoft.com/office/drawing/2014/main" id="{AA3B2BD6-8A49-A879-3E56-5376041733BD}"/>
              </a:ext>
            </a:extLst>
          </p:cNvPr>
          <p:cNvSpPr txBox="1"/>
          <p:nvPr/>
        </p:nvSpPr>
        <p:spPr>
          <a:xfrm>
            <a:off x="8432229" y="3269627"/>
            <a:ext cx="3269591" cy="58477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3</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Title</a:t>
            </a:r>
          </a:p>
          <a:p>
            <a:r>
              <a:rPr lang="en-US" sz="800" dirty="0">
                <a:solidFill>
                  <a:schemeClr val="tx1">
                    <a:lumMod val="65000"/>
                    <a:lumOff val="35000"/>
                  </a:schemeClr>
                </a:solidFill>
                <a:latin typeface="Century Gothic" panose="020B0502020202020204" pitchFamily="34" charset="0"/>
              </a:rPr>
              <a:t>Description.</a:t>
            </a:r>
          </a:p>
        </p:txBody>
      </p:sp>
      <p:sp>
        <p:nvSpPr>
          <p:cNvPr id="127" name="TextBox 126">
            <a:extLst>
              <a:ext uri="{FF2B5EF4-FFF2-40B4-BE49-F238E27FC236}">
                <a16:creationId xmlns:a16="http://schemas.microsoft.com/office/drawing/2014/main" id="{0CD165B8-19CE-1C67-1DA3-68105EE4ABDB}"/>
              </a:ext>
            </a:extLst>
          </p:cNvPr>
          <p:cNvSpPr txBox="1"/>
          <p:nvPr/>
        </p:nvSpPr>
        <p:spPr>
          <a:xfrm>
            <a:off x="8432229" y="4401963"/>
            <a:ext cx="1537832" cy="646331"/>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4</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Title</a:t>
            </a:r>
          </a:p>
          <a:p>
            <a:r>
              <a:rPr lang="en-US" sz="800" dirty="0">
                <a:solidFill>
                  <a:schemeClr val="tx1">
                    <a:lumMod val="65000"/>
                    <a:lumOff val="35000"/>
                  </a:schemeClr>
                </a:solidFill>
                <a:latin typeface="Century Gothic" panose="020B0502020202020204" pitchFamily="34" charset="0"/>
              </a:rPr>
              <a:t>Description</a:t>
            </a:r>
            <a:r>
              <a:rPr lang="en-US" sz="1200" dirty="0">
                <a:solidFill>
                  <a:schemeClr val="tx1">
                    <a:lumMod val="65000"/>
                    <a:lumOff val="35000"/>
                  </a:schemeClr>
                </a:solidFill>
                <a:latin typeface="Century Gothic" panose="020B0502020202020204" pitchFamily="34" charset="0"/>
              </a:rPr>
              <a:t>.</a:t>
            </a:r>
          </a:p>
        </p:txBody>
      </p:sp>
      <p:sp>
        <p:nvSpPr>
          <p:cNvPr id="128" name="TextBox 127">
            <a:extLst>
              <a:ext uri="{FF2B5EF4-FFF2-40B4-BE49-F238E27FC236}">
                <a16:creationId xmlns:a16="http://schemas.microsoft.com/office/drawing/2014/main" id="{4508A140-55B5-D27F-A2E2-D336DEC1B0D6}"/>
              </a:ext>
            </a:extLst>
          </p:cNvPr>
          <p:cNvSpPr txBox="1"/>
          <p:nvPr/>
        </p:nvSpPr>
        <p:spPr>
          <a:xfrm>
            <a:off x="10184828" y="4360280"/>
            <a:ext cx="1516992" cy="58477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5</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Title</a:t>
            </a:r>
          </a:p>
          <a:p>
            <a:r>
              <a:rPr lang="en-US" sz="800" dirty="0">
                <a:solidFill>
                  <a:schemeClr val="tx1">
                    <a:lumMod val="65000"/>
                    <a:lumOff val="35000"/>
                  </a:schemeClr>
                </a:solidFill>
                <a:latin typeface="Century Gothic" panose="020B0502020202020204" pitchFamily="34" charset="0"/>
              </a:rPr>
              <a:t>Description.</a:t>
            </a:r>
          </a:p>
        </p:txBody>
      </p:sp>
      <p:sp>
        <p:nvSpPr>
          <p:cNvPr id="129" name="TextBox 128">
            <a:extLst>
              <a:ext uri="{FF2B5EF4-FFF2-40B4-BE49-F238E27FC236}">
                <a16:creationId xmlns:a16="http://schemas.microsoft.com/office/drawing/2014/main" id="{0032A1CD-787C-D4FA-596C-2951E3165267}"/>
              </a:ext>
            </a:extLst>
          </p:cNvPr>
          <p:cNvSpPr txBox="1"/>
          <p:nvPr/>
        </p:nvSpPr>
        <p:spPr>
          <a:xfrm>
            <a:off x="8453073" y="5743629"/>
            <a:ext cx="3290431" cy="58477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6</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Title</a:t>
            </a:r>
          </a:p>
          <a:p>
            <a:r>
              <a:rPr lang="en-US" sz="800" dirty="0">
                <a:solidFill>
                  <a:schemeClr val="tx1">
                    <a:lumMod val="65000"/>
                    <a:lumOff val="35000"/>
                  </a:schemeClr>
                </a:solidFill>
                <a:latin typeface="Century Gothic" panose="020B0502020202020204" pitchFamily="34" charset="0"/>
              </a:rPr>
              <a:t>Description.</a:t>
            </a:r>
          </a:p>
        </p:txBody>
      </p:sp>
      <p:sp>
        <p:nvSpPr>
          <p:cNvPr id="130" name="Rectangle 129">
            <a:extLst>
              <a:ext uri="{FF2B5EF4-FFF2-40B4-BE49-F238E27FC236}">
                <a16:creationId xmlns:a16="http://schemas.microsoft.com/office/drawing/2014/main" id="{CAFEC7BC-3662-50BF-9430-85D0D9C707BF}"/>
              </a:ext>
            </a:extLst>
          </p:cNvPr>
          <p:cNvSpPr/>
          <p:nvPr/>
        </p:nvSpPr>
        <p:spPr>
          <a:xfrm>
            <a:off x="8415056" y="1019044"/>
            <a:ext cx="3307608" cy="424314"/>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Arrow: Right 136">
            <a:extLst>
              <a:ext uri="{FF2B5EF4-FFF2-40B4-BE49-F238E27FC236}">
                <a16:creationId xmlns:a16="http://schemas.microsoft.com/office/drawing/2014/main" id="{A887142E-6D81-75F4-A7EA-7581857C28F1}"/>
              </a:ext>
            </a:extLst>
          </p:cNvPr>
          <p:cNvSpPr/>
          <p:nvPr/>
        </p:nvSpPr>
        <p:spPr>
          <a:xfrm>
            <a:off x="9926003" y="220318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Arrow: Right 140">
            <a:extLst>
              <a:ext uri="{FF2B5EF4-FFF2-40B4-BE49-F238E27FC236}">
                <a16:creationId xmlns:a16="http://schemas.microsoft.com/office/drawing/2014/main" id="{20C20E9D-6650-73D1-474A-E1FFEBA160EE}"/>
              </a:ext>
            </a:extLst>
          </p:cNvPr>
          <p:cNvSpPr/>
          <p:nvPr/>
        </p:nvSpPr>
        <p:spPr>
          <a:xfrm>
            <a:off x="9923458" y="4810219"/>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Arrow: Right 141">
            <a:extLst>
              <a:ext uri="{FF2B5EF4-FFF2-40B4-BE49-F238E27FC236}">
                <a16:creationId xmlns:a16="http://schemas.microsoft.com/office/drawing/2014/main" id="{84406E2E-E85B-ED08-EB46-8F62CDEE372B}"/>
              </a:ext>
            </a:extLst>
          </p:cNvPr>
          <p:cNvSpPr/>
          <p:nvPr/>
        </p:nvSpPr>
        <p:spPr>
          <a:xfrm rot="5400000">
            <a:off x="9080008" y="1457493"/>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Arrow: Right 142">
            <a:extLst>
              <a:ext uri="{FF2B5EF4-FFF2-40B4-BE49-F238E27FC236}">
                <a16:creationId xmlns:a16="http://schemas.microsoft.com/office/drawing/2014/main" id="{A64D4A9F-EBCF-E6CC-4D1A-713D1C956637}"/>
              </a:ext>
            </a:extLst>
          </p:cNvPr>
          <p:cNvSpPr/>
          <p:nvPr/>
        </p:nvSpPr>
        <p:spPr>
          <a:xfrm rot="5400000">
            <a:off x="10767431" y="291000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Arrow: Right 143">
            <a:extLst>
              <a:ext uri="{FF2B5EF4-FFF2-40B4-BE49-F238E27FC236}">
                <a16:creationId xmlns:a16="http://schemas.microsoft.com/office/drawing/2014/main" id="{B3ADCAC8-CCC3-3D8F-1D87-ABDC0AA1A39E}"/>
              </a:ext>
            </a:extLst>
          </p:cNvPr>
          <p:cNvSpPr/>
          <p:nvPr/>
        </p:nvSpPr>
        <p:spPr>
          <a:xfrm rot="5400000">
            <a:off x="9099053" y="4029771"/>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Arrow: Right 144">
            <a:extLst>
              <a:ext uri="{FF2B5EF4-FFF2-40B4-BE49-F238E27FC236}">
                <a16:creationId xmlns:a16="http://schemas.microsoft.com/office/drawing/2014/main" id="{FAD01C9F-23AE-843C-AD4C-D0A16DFE796C}"/>
              </a:ext>
            </a:extLst>
          </p:cNvPr>
          <p:cNvSpPr/>
          <p:nvPr/>
        </p:nvSpPr>
        <p:spPr>
          <a:xfrm rot="5400000">
            <a:off x="10764238" y="5452008"/>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8942C75-33CC-C508-3B49-638FC02C48FF}"/>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B134BFD-C1C2-5DD9-8B99-D430E258FD51}"/>
              </a:ext>
            </a:extLst>
          </p:cNvPr>
          <p:cNvSpPr txBox="1"/>
          <p:nvPr/>
        </p:nvSpPr>
        <p:spPr>
          <a:xfrm>
            <a:off x="231827" y="3307428"/>
            <a:ext cx="6159336"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A concise description of the corporate event, its significance, and the target attendee profile.</a:t>
            </a:r>
          </a:p>
        </p:txBody>
      </p:sp>
      <p:sp>
        <p:nvSpPr>
          <p:cNvPr id="6" name="TextBox 5">
            <a:extLst>
              <a:ext uri="{FF2B5EF4-FFF2-40B4-BE49-F238E27FC236}">
                <a16:creationId xmlns:a16="http://schemas.microsoft.com/office/drawing/2014/main" id="{36922B73-691B-498D-2BA2-3B64C77C51A5}"/>
              </a:ext>
            </a:extLst>
          </p:cNvPr>
          <p:cNvSpPr txBox="1"/>
          <p:nvPr/>
        </p:nvSpPr>
        <p:spPr>
          <a:xfrm>
            <a:off x="3444133" y="6184917"/>
            <a:ext cx="4524102" cy="461665"/>
          </a:xfrm>
          <a:prstGeom prst="rect">
            <a:avLst/>
          </a:prstGeom>
          <a:noFill/>
        </p:spPr>
        <p:txBody>
          <a:bodyPr wrap="square" rtlCol="0">
            <a:spAutoFit/>
          </a:bodyPr>
          <a:lstStyle/>
          <a:p>
            <a:pPr algn="r"/>
            <a:r>
              <a:rPr lang="en-US" sz="1200" i="1" dirty="0">
                <a:solidFill>
                  <a:schemeClr val="tx1">
                    <a:lumMod val="65000"/>
                    <a:lumOff val="35000"/>
                  </a:schemeClr>
                </a:solidFill>
                <a:latin typeface="Century Gothic" panose="020B0502020202020204" pitchFamily="34" charset="0"/>
              </a:rPr>
              <a:t>Build a flow chart that aligns with the hierarchy of your event structure, illustrating the event’s flow.</a:t>
            </a:r>
          </a:p>
        </p:txBody>
      </p:sp>
      <p:sp>
        <p:nvSpPr>
          <p:cNvPr id="2" name="TextBox 1">
            <a:extLst>
              <a:ext uri="{FF2B5EF4-FFF2-40B4-BE49-F238E27FC236}">
                <a16:creationId xmlns:a16="http://schemas.microsoft.com/office/drawing/2014/main" id="{EE081505-FFE3-7410-E2A6-31DE1CB545C1}"/>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 CORPORATE EVENT OVERVIEW</a:t>
            </a:r>
            <a:endParaRPr lang="en-US" sz="1600" dirty="0">
              <a:solidFill>
                <a:schemeClr val="tx1">
                  <a:lumMod val="65000"/>
                  <a:lumOff val="35000"/>
                </a:schemeClr>
              </a:solidFill>
              <a:latin typeface="Century Gothic" panose="020B0502020202020204" pitchFamily="34" charset="0"/>
            </a:endParaRPr>
          </a:p>
        </p:txBody>
      </p:sp>
      <p:pic>
        <p:nvPicPr>
          <p:cNvPr id="5" name="Graphic 4" descr="Two circles, one solid and one filled with dots">
            <a:extLst>
              <a:ext uri="{FF2B5EF4-FFF2-40B4-BE49-F238E27FC236}">
                <a16:creationId xmlns:a16="http://schemas.microsoft.com/office/drawing/2014/main" id="{FF505BA7-AAC3-E624-89A1-B39931A0A8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spTree>
    <p:extLst>
      <p:ext uri="{BB962C8B-B14F-4D97-AF65-F5344CB8AC3E}">
        <p14:creationId xmlns:p14="http://schemas.microsoft.com/office/powerpoint/2010/main" val="253328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E7F3A98-1C45-BE3E-5CD2-AE9FC27C588D}"/>
              </a:ext>
            </a:extLst>
          </p:cNvPr>
          <p:cNvGraphicFramePr>
            <a:graphicFrameLocks noGrp="1"/>
          </p:cNvGraphicFramePr>
          <p:nvPr>
            <p:extLst>
              <p:ext uri="{D42A27DB-BD31-4B8C-83A1-F6EECF244321}">
                <p14:modId xmlns:p14="http://schemas.microsoft.com/office/powerpoint/2010/main" val="973185662"/>
              </p:ext>
            </p:extLst>
          </p:nvPr>
        </p:nvGraphicFramePr>
        <p:xfrm>
          <a:off x="298268" y="1105987"/>
          <a:ext cx="11649892" cy="5529944"/>
        </p:xfrm>
        <a:graphic>
          <a:graphicData uri="http://schemas.openxmlformats.org/drawingml/2006/table">
            <a:tbl>
              <a:tblPr firstRow="1" bandRow="1">
                <a:tableStyleId>{5C22544A-7EE6-4342-B048-85BDC9FD1C3A}</a:tableStyleId>
              </a:tblPr>
              <a:tblGrid>
                <a:gridCol w="3350903">
                  <a:extLst>
                    <a:ext uri="{9D8B030D-6E8A-4147-A177-3AD203B41FA5}">
                      <a16:colId xmlns:a16="http://schemas.microsoft.com/office/drawing/2014/main" val="301294402"/>
                    </a:ext>
                  </a:extLst>
                </a:gridCol>
                <a:gridCol w="8298989">
                  <a:extLst>
                    <a:ext uri="{9D8B030D-6E8A-4147-A177-3AD203B41FA5}">
                      <a16:colId xmlns:a16="http://schemas.microsoft.com/office/drawing/2014/main" val="393996563"/>
                    </a:ext>
                  </a:extLst>
                </a:gridCol>
              </a:tblGrid>
              <a:tr h="1382486">
                <a:tc>
                  <a:txBody>
                    <a:bodyPr/>
                    <a:lstStyle/>
                    <a:p>
                      <a:pPr algn="ctr"/>
                      <a:r>
                        <a:rPr lang="en-US" sz="1800" b="0" dirty="0">
                          <a:solidFill>
                            <a:schemeClr val="tx1">
                              <a:lumMod val="65000"/>
                              <a:lumOff val="35000"/>
                            </a:schemeClr>
                          </a:solidFill>
                          <a:latin typeface="Century Gothic" panose="020B0502020202020204" pitchFamily="34" charset="0"/>
                        </a:rPr>
                        <a:t>GOAL 1</a:t>
                      </a:r>
                    </a:p>
                  </a:txBody>
                  <a:tcPr anchor="ctr">
                    <a:lnL w="76200" cap="flat" cmpd="sng" algn="ctr">
                      <a:solidFill>
                        <a:srgbClr val="E2E23A"/>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tc>
                  <a:txBody>
                    <a:bodyPr/>
                    <a:lstStyle/>
                    <a:p>
                      <a:r>
                        <a:rPr lang="en-US" sz="1400" b="0" dirty="0">
                          <a:solidFill>
                            <a:schemeClr val="tx1">
                              <a:lumMod val="65000"/>
                              <a:lumOff val="35000"/>
                            </a:schemeClr>
                          </a:solidFill>
                          <a:latin typeface="Century Gothic" panose="020B0502020202020204" pitchFamily="34" charset="0"/>
                        </a:rPr>
                        <a:t>Specific objectives the event aims to achieve, such as networking opportunities, product launches, or team building.</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extLst>
                  <a:ext uri="{0D108BD9-81ED-4DB2-BD59-A6C34878D82A}">
                    <a16:rowId xmlns:a16="http://schemas.microsoft.com/office/drawing/2014/main" val="1478264975"/>
                  </a:ext>
                </a:extLst>
              </a:tr>
              <a:tr h="1382486">
                <a:tc>
                  <a:txBody>
                    <a:bodyPr/>
                    <a:lstStyle/>
                    <a:p>
                      <a:pPr algn="ctr"/>
                      <a:r>
                        <a:rPr lang="en-US" sz="1800" b="0" dirty="0">
                          <a:solidFill>
                            <a:schemeClr val="tx1">
                              <a:lumMod val="65000"/>
                              <a:lumOff val="35000"/>
                            </a:schemeClr>
                          </a:solidFill>
                          <a:latin typeface="Century Gothic" panose="020B0502020202020204" pitchFamily="34" charset="0"/>
                        </a:rPr>
                        <a:t>GOAL 2</a:t>
                      </a:r>
                    </a:p>
                  </a:txBody>
                  <a:tcPr anchor="ctr">
                    <a:lnL w="76200" cap="flat" cmpd="sng" algn="ctr">
                      <a:solidFill>
                        <a:srgbClr val="E2E23A"/>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extLst>
                  <a:ext uri="{0D108BD9-81ED-4DB2-BD59-A6C34878D82A}">
                    <a16:rowId xmlns:a16="http://schemas.microsoft.com/office/drawing/2014/main" val="2505878380"/>
                  </a:ext>
                </a:extLst>
              </a:tr>
              <a:tr h="1382486">
                <a:tc>
                  <a:txBody>
                    <a:bodyPr/>
                    <a:lstStyle/>
                    <a:p>
                      <a:pPr algn="ctr"/>
                      <a:r>
                        <a:rPr lang="en-US" sz="1800" b="0" dirty="0">
                          <a:solidFill>
                            <a:schemeClr val="tx1">
                              <a:lumMod val="65000"/>
                              <a:lumOff val="35000"/>
                            </a:schemeClr>
                          </a:solidFill>
                          <a:latin typeface="Century Gothic" panose="020B0502020202020204" pitchFamily="34" charset="0"/>
                        </a:rPr>
                        <a:t>GOAL 3</a:t>
                      </a:r>
                    </a:p>
                  </a:txBody>
                  <a:tcPr anchor="ctr">
                    <a:lnL w="76200" cap="flat" cmpd="sng" algn="ctr">
                      <a:solidFill>
                        <a:srgbClr val="E2E23A"/>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extLst>
                  <a:ext uri="{0D108BD9-81ED-4DB2-BD59-A6C34878D82A}">
                    <a16:rowId xmlns:a16="http://schemas.microsoft.com/office/drawing/2014/main" val="3234413496"/>
                  </a:ext>
                </a:extLst>
              </a:tr>
              <a:tr h="1382486">
                <a:tc>
                  <a:txBody>
                    <a:bodyPr/>
                    <a:lstStyle/>
                    <a:p>
                      <a:pPr algn="ctr"/>
                      <a:r>
                        <a:rPr lang="en-US" sz="1800" b="0" dirty="0">
                          <a:solidFill>
                            <a:schemeClr val="tx1">
                              <a:lumMod val="65000"/>
                              <a:lumOff val="35000"/>
                            </a:schemeClr>
                          </a:solidFill>
                          <a:latin typeface="Century Gothic" panose="020B0502020202020204" pitchFamily="34" charset="0"/>
                        </a:rPr>
                        <a:t>GOAL 4</a:t>
                      </a:r>
                    </a:p>
                  </a:txBody>
                  <a:tcPr anchor="ctr">
                    <a:lnL w="76200" cap="flat" cmpd="sng" algn="ctr">
                      <a:solidFill>
                        <a:srgbClr val="E2E23A"/>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extLst>
                  <a:ext uri="{0D108BD9-81ED-4DB2-BD59-A6C34878D82A}">
                    <a16:rowId xmlns:a16="http://schemas.microsoft.com/office/drawing/2014/main" val="861490572"/>
                  </a:ext>
                </a:extLst>
              </a:tr>
            </a:tbl>
          </a:graphicData>
        </a:graphic>
      </p:graphicFrame>
      <p:sp>
        <p:nvSpPr>
          <p:cNvPr id="4" name="Rectangle 3">
            <a:extLst>
              <a:ext uri="{FF2B5EF4-FFF2-40B4-BE49-F238E27FC236}">
                <a16:creationId xmlns:a16="http://schemas.microsoft.com/office/drawing/2014/main" id="{442D4702-970E-685F-B8BF-E759BBA93A9F}"/>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E096C96-93DC-57A5-B8C9-B82C9985CCD9}"/>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2. OBJECTIVES AND GOALS</a:t>
            </a:r>
            <a:endParaRPr lang="en-US" sz="1600" dirty="0">
              <a:solidFill>
                <a:schemeClr val="tx1">
                  <a:lumMod val="65000"/>
                  <a:lumOff val="35000"/>
                </a:schemeClr>
              </a:solidFill>
              <a:latin typeface="Century Gothic" panose="020B0502020202020204" pitchFamily="34" charset="0"/>
            </a:endParaRPr>
          </a:p>
        </p:txBody>
      </p:sp>
      <p:pic>
        <p:nvPicPr>
          <p:cNvPr id="6" name="Graphic 5" descr="Two circles, one solid and one filled with dots">
            <a:extLst>
              <a:ext uri="{FF2B5EF4-FFF2-40B4-BE49-F238E27FC236}">
                <a16:creationId xmlns:a16="http://schemas.microsoft.com/office/drawing/2014/main" id="{64351AA7-547B-7F24-003B-EA576FA7EF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spTree>
    <p:extLst>
      <p:ext uri="{BB962C8B-B14F-4D97-AF65-F5344CB8AC3E}">
        <p14:creationId xmlns:p14="http://schemas.microsoft.com/office/powerpoint/2010/main" val="304376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FEE304-C1DB-8EC5-5CEF-CB45B3BFB2AC}"/>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203D4A6-A0CD-7389-A392-55B15D6B1B7C}"/>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3. DETAILED AGENDA</a:t>
            </a:r>
            <a:endParaRPr lang="en-US" sz="1600" dirty="0">
              <a:solidFill>
                <a:schemeClr val="tx1">
                  <a:lumMod val="65000"/>
                  <a:lumOff val="35000"/>
                </a:schemeClr>
              </a:solidFill>
              <a:latin typeface="Century Gothic" panose="020B0502020202020204" pitchFamily="34" charset="0"/>
            </a:endParaRPr>
          </a:p>
        </p:txBody>
      </p:sp>
      <p:pic>
        <p:nvPicPr>
          <p:cNvPr id="7" name="Graphic 6" descr="Two circles, one solid and one filled with dots">
            <a:extLst>
              <a:ext uri="{FF2B5EF4-FFF2-40B4-BE49-F238E27FC236}">
                <a16:creationId xmlns:a16="http://schemas.microsoft.com/office/drawing/2014/main" id="{EDE08FE2-63D7-3A18-1724-2579708678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graphicFrame>
        <p:nvGraphicFramePr>
          <p:cNvPr id="2" name="Table 2">
            <a:extLst>
              <a:ext uri="{FF2B5EF4-FFF2-40B4-BE49-F238E27FC236}">
                <a16:creationId xmlns:a16="http://schemas.microsoft.com/office/drawing/2014/main" id="{0F4960FC-D0B3-29F5-227E-9DD04A0BAB09}"/>
              </a:ext>
            </a:extLst>
          </p:cNvPr>
          <p:cNvGraphicFramePr>
            <a:graphicFrameLocks noGrp="1"/>
          </p:cNvGraphicFramePr>
          <p:nvPr>
            <p:extLst>
              <p:ext uri="{D42A27DB-BD31-4B8C-83A1-F6EECF244321}">
                <p14:modId xmlns:p14="http://schemas.microsoft.com/office/powerpoint/2010/main" val="3151122174"/>
              </p:ext>
            </p:extLst>
          </p:nvPr>
        </p:nvGraphicFramePr>
        <p:xfrm>
          <a:off x="242801" y="803419"/>
          <a:ext cx="11529256" cy="4957800"/>
        </p:xfrm>
        <a:graphic>
          <a:graphicData uri="http://schemas.openxmlformats.org/drawingml/2006/table">
            <a:tbl>
              <a:tblPr firstRow="1" bandRow="1">
                <a:tableStyleId>{5C22544A-7EE6-4342-B048-85BDC9FD1C3A}</a:tableStyleId>
              </a:tblPr>
              <a:tblGrid>
                <a:gridCol w="3499444">
                  <a:extLst>
                    <a:ext uri="{9D8B030D-6E8A-4147-A177-3AD203B41FA5}">
                      <a16:colId xmlns:a16="http://schemas.microsoft.com/office/drawing/2014/main" val="602210714"/>
                    </a:ext>
                  </a:extLst>
                </a:gridCol>
                <a:gridCol w="1376678">
                  <a:extLst>
                    <a:ext uri="{9D8B030D-6E8A-4147-A177-3AD203B41FA5}">
                      <a16:colId xmlns:a16="http://schemas.microsoft.com/office/drawing/2014/main" val="745651107"/>
                    </a:ext>
                  </a:extLst>
                </a:gridCol>
                <a:gridCol w="1376678">
                  <a:extLst>
                    <a:ext uri="{9D8B030D-6E8A-4147-A177-3AD203B41FA5}">
                      <a16:colId xmlns:a16="http://schemas.microsoft.com/office/drawing/2014/main" val="3203644497"/>
                    </a:ext>
                  </a:extLst>
                </a:gridCol>
                <a:gridCol w="1319114">
                  <a:extLst>
                    <a:ext uri="{9D8B030D-6E8A-4147-A177-3AD203B41FA5}">
                      <a16:colId xmlns:a16="http://schemas.microsoft.com/office/drawing/2014/main" val="3839570682"/>
                    </a:ext>
                  </a:extLst>
                </a:gridCol>
                <a:gridCol w="1319114">
                  <a:extLst>
                    <a:ext uri="{9D8B030D-6E8A-4147-A177-3AD203B41FA5}">
                      <a16:colId xmlns:a16="http://schemas.microsoft.com/office/drawing/2014/main" val="436924813"/>
                    </a:ext>
                  </a:extLst>
                </a:gridCol>
                <a:gridCol w="1319114">
                  <a:extLst>
                    <a:ext uri="{9D8B030D-6E8A-4147-A177-3AD203B41FA5}">
                      <a16:colId xmlns:a16="http://schemas.microsoft.com/office/drawing/2014/main" val="3893106002"/>
                    </a:ext>
                  </a:extLst>
                </a:gridCol>
                <a:gridCol w="1319114">
                  <a:extLst>
                    <a:ext uri="{9D8B030D-6E8A-4147-A177-3AD203B41FA5}">
                      <a16:colId xmlns:a16="http://schemas.microsoft.com/office/drawing/2014/main" val="1896848035"/>
                    </a:ext>
                  </a:extLst>
                </a:gridCol>
              </a:tblGrid>
              <a:tr h="243926">
                <a:tc>
                  <a:txBody>
                    <a:bodyPr/>
                    <a:lstStyle/>
                    <a:p>
                      <a:pPr>
                        <a:lnSpc>
                          <a:spcPct val="100000"/>
                        </a:lnSpc>
                      </a:pPr>
                      <a:r>
                        <a:rPr lang="en-US" sz="900" dirty="0">
                          <a:solidFill>
                            <a:schemeClr val="tx1"/>
                          </a:solidFill>
                          <a:latin typeface="Century Gothic" panose="020B0502020202020204" pitchFamily="34" charset="0"/>
                        </a:rPr>
                        <a:t>TASKS</a:t>
                      </a:r>
                      <a:endParaRPr lang="en-US" sz="800" dirty="0">
                        <a:solidFill>
                          <a:schemeClr val="tx1"/>
                        </a:solidFill>
                        <a:latin typeface="Century Gothic" panose="020B0502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CF4F2"/>
                    </a:solidFill>
                  </a:tcPr>
                </a:tc>
                <a:tc>
                  <a:txBody>
                    <a:bodyPr/>
                    <a:lstStyle/>
                    <a:p>
                      <a:pPr algn="ctr">
                        <a:lnSpc>
                          <a:spcPct val="100000"/>
                        </a:lnSpc>
                      </a:pPr>
                      <a:r>
                        <a:rPr lang="en-US" sz="1200" b="0" dirty="0">
                          <a:solidFill>
                            <a:schemeClr val="tx1"/>
                          </a:solidFill>
                          <a:latin typeface="Century Gothic" panose="020B0502020202020204" pitchFamily="34" charset="0"/>
                        </a:rPr>
                        <a:t>Early a.m.</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Late a.m.</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Mid-day</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Afternoon</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Late Afternoon</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Evening</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50915962"/>
                  </a:ext>
                </a:extLst>
              </a:tr>
              <a:tr h="468348">
                <a:tc>
                  <a:txBody>
                    <a:bodyPr/>
                    <a:lstStyle/>
                    <a:p>
                      <a:pPr>
                        <a:lnSpc>
                          <a:spcPct val="100000"/>
                        </a:lnSpc>
                      </a:pPr>
                      <a:r>
                        <a:rPr lang="en-US" sz="1000" b="0" dirty="0">
                          <a:solidFill>
                            <a:schemeClr val="tx1"/>
                          </a:solidFill>
                          <a:latin typeface="Century Gothic" panose="020B0502020202020204" pitchFamily="34" charset="0"/>
                        </a:rPr>
                        <a:t>Session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965858687"/>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entury Gothic" panose="020B0502020202020204" pitchFamily="34" charset="0"/>
                        </a:rPr>
                        <a:t>Session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00816345"/>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Session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9250201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Breakout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699537522"/>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Session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311914119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1156140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9420927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390668724"/>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99392616"/>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34152558"/>
                  </a:ext>
                </a:extLst>
              </a:tr>
            </a:tbl>
          </a:graphicData>
        </a:graphic>
      </p:graphicFrame>
      <p:sp>
        <p:nvSpPr>
          <p:cNvPr id="4" name="Rectangle 3">
            <a:extLst>
              <a:ext uri="{FF2B5EF4-FFF2-40B4-BE49-F238E27FC236}">
                <a16:creationId xmlns:a16="http://schemas.microsoft.com/office/drawing/2014/main" id="{F3BDBB21-04DE-351F-D748-F4DF94CC8C0F}"/>
              </a:ext>
            </a:extLst>
          </p:cNvPr>
          <p:cNvSpPr/>
          <p:nvPr/>
        </p:nvSpPr>
        <p:spPr>
          <a:xfrm>
            <a:off x="3740326" y="1127895"/>
            <a:ext cx="1753154" cy="36576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0:00 AM</a:t>
            </a:r>
          </a:p>
        </p:txBody>
      </p:sp>
      <p:sp>
        <p:nvSpPr>
          <p:cNvPr id="8" name="Rectangle 7">
            <a:extLst>
              <a:ext uri="{FF2B5EF4-FFF2-40B4-BE49-F238E27FC236}">
                <a16:creationId xmlns:a16="http://schemas.microsoft.com/office/drawing/2014/main" id="{F4BE67A9-B90E-E581-25B3-85F4C3A4A04F}"/>
              </a:ext>
            </a:extLst>
          </p:cNvPr>
          <p:cNvSpPr/>
          <p:nvPr/>
        </p:nvSpPr>
        <p:spPr>
          <a:xfrm>
            <a:off x="4423259" y="1595868"/>
            <a:ext cx="710069"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0:00 AM</a:t>
            </a:r>
          </a:p>
        </p:txBody>
      </p:sp>
      <p:sp>
        <p:nvSpPr>
          <p:cNvPr id="9" name="Rectangle 8">
            <a:extLst>
              <a:ext uri="{FF2B5EF4-FFF2-40B4-BE49-F238E27FC236}">
                <a16:creationId xmlns:a16="http://schemas.microsoft.com/office/drawing/2014/main" id="{C114319A-FCED-1712-BAB3-5C92E0A7D5BC}"/>
              </a:ext>
            </a:extLst>
          </p:cNvPr>
          <p:cNvSpPr/>
          <p:nvPr/>
        </p:nvSpPr>
        <p:spPr>
          <a:xfrm>
            <a:off x="4638616" y="2063841"/>
            <a:ext cx="955015" cy="365760"/>
          </a:xfrm>
          <a:prstGeom prst="rect">
            <a:avLst/>
          </a:prstGeom>
          <a:solidFill>
            <a:srgbClr val="00E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0:00 AM</a:t>
            </a:r>
          </a:p>
        </p:txBody>
      </p:sp>
      <p:sp>
        <p:nvSpPr>
          <p:cNvPr id="11" name="Rectangle 10">
            <a:extLst>
              <a:ext uri="{FF2B5EF4-FFF2-40B4-BE49-F238E27FC236}">
                <a16:creationId xmlns:a16="http://schemas.microsoft.com/office/drawing/2014/main" id="{A1C5F6D1-F489-8925-1040-4ECC1325B01D}"/>
              </a:ext>
            </a:extLst>
          </p:cNvPr>
          <p:cNvSpPr/>
          <p:nvPr/>
        </p:nvSpPr>
        <p:spPr>
          <a:xfrm>
            <a:off x="5221397" y="2531814"/>
            <a:ext cx="955015" cy="3657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0:00 AM</a:t>
            </a:r>
          </a:p>
        </p:txBody>
      </p:sp>
      <p:sp>
        <p:nvSpPr>
          <p:cNvPr id="13" name="Rectangle 12">
            <a:extLst>
              <a:ext uri="{FF2B5EF4-FFF2-40B4-BE49-F238E27FC236}">
                <a16:creationId xmlns:a16="http://schemas.microsoft.com/office/drawing/2014/main" id="{0DA7FB2B-45BA-7058-CDC0-8A975BA4E753}"/>
              </a:ext>
            </a:extLst>
          </p:cNvPr>
          <p:cNvSpPr/>
          <p:nvPr/>
        </p:nvSpPr>
        <p:spPr>
          <a:xfrm>
            <a:off x="5769455" y="2999787"/>
            <a:ext cx="3885877" cy="36576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0:00 AM</a:t>
            </a:r>
          </a:p>
        </p:txBody>
      </p:sp>
      <p:sp>
        <p:nvSpPr>
          <p:cNvPr id="14" name="Rectangle 13">
            <a:extLst>
              <a:ext uri="{FF2B5EF4-FFF2-40B4-BE49-F238E27FC236}">
                <a16:creationId xmlns:a16="http://schemas.microsoft.com/office/drawing/2014/main" id="{E885A561-95F6-6597-8EB4-974D48A7DFD8}"/>
              </a:ext>
            </a:extLst>
          </p:cNvPr>
          <p:cNvSpPr/>
          <p:nvPr/>
        </p:nvSpPr>
        <p:spPr>
          <a:xfrm>
            <a:off x="5769455" y="3467760"/>
            <a:ext cx="1582812" cy="3657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0:00 AM</a:t>
            </a:r>
          </a:p>
        </p:txBody>
      </p:sp>
      <p:sp>
        <p:nvSpPr>
          <p:cNvPr id="16" name="Rectangle 15">
            <a:extLst>
              <a:ext uri="{FF2B5EF4-FFF2-40B4-BE49-F238E27FC236}">
                <a16:creationId xmlns:a16="http://schemas.microsoft.com/office/drawing/2014/main" id="{66AD32C5-BB0A-5A99-3B32-B7DA21E38E58}"/>
              </a:ext>
            </a:extLst>
          </p:cNvPr>
          <p:cNvSpPr/>
          <p:nvPr/>
        </p:nvSpPr>
        <p:spPr>
          <a:xfrm>
            <a:off x="6761965" y="3935733"/>
            <a:ext cx="1395257" cy="36576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0:00 AM</a:t>
            </a:r>
          </a:p>
        </p:txBody>
      </p:sp>
      <p:sp>
        <p:nvSpPr>
          <p:cNvPr id="29" name="Rectangle 28">
            <a:extLst>
              <a:ext uri="{FF2B5EF4-FFF2-40B4-BE49-F238E27FC236}">
                <a16:creationId xmlns:a16="http://schemas.microsoft.com/office/drawing/2014/main" id="{ECCD9DDB-B920-211D-AB88-2F9A1EA430ED}"/>
              </a:ext>
            </a:extLst>
          </p:cNvPr>
          <p:cNvSpPr/>
          <p:nvPr/>
        </p:nvSpPr>
        <p:spPr>
          <a:xfrm>
            <a:off x="7711646" y="4403706"/>
            <a:ext cx="1943685" cy="36576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0:00 AM</a:t>
            </a:r>
          </a:p>
        </p:txBody>
      </p:sp>
      <p:sp>
        <p:nvSpPr>
          <p:cNvPr id="30" name="Rectangle 29">
            <a:extLst>
              <a:ext uri="{FF2B5EF4-FFF2-40B4-BE49-F238E27FC236}">
                <a16:creationId xmlns:a16="http://schemas.microsoft.com/office/drawing/2014/main" id="{BDEA3BD0-0DC9-595D-12BC-477909151F40}"/>
              </a:ext>
            </a:extLst>
          </p:cNvPr>
          <p:cNvSpPr/>
          <p:nvPr/>
        </p:nvSpPr>
        <p:spPr>
          <a:xfrm>
            <a:off x="6496594" y="4871679"/>
            <a:ext cx="3158737"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0:00 AM</a:t>
            </a:r>
          </a:p>
        </p:txBody>
      </p:sp>
      <p:sp>
        <p:nvSpPr>
          <p:cNvPr id="31" name="Rectangle 30">
            <a:extLst>
              <a:ext uri="{FF2B5EF4-FFF2-40B4-BE49-F238E27FC236}">
                <a16:creationId xmlns:a16="http://schemas.microsoft.com/office/drawing/2014/main" id="{B5BF10B9-2BC2-7F24-33BA-FF373466D512}"/>
              </a:ext>
            </a:extLst>
          </p:cNvPr>
          <p:cNvSpPr/>
          <p:nvPr/>
        </p:nvSpPr>
        <p:spPr>
          <a:xfrm>
            <a:off x="9218857" y="5339649"/>
            <a:ext cx="2468880" cy="36576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0:00 AM</a:t>
            </a:r>
          </a:p>
        </p:txBody>
      </p:sp>
      <p:sp>
        <p:nvSpPr>
          <p:cNvPr id="32" name="Rectangle 31">
            <a:extLst>
              <a:ext uri="{FF2B5EF4-FFF2-40B4-BE49-F238E27FC236}">
                <a16:creationId xmlns:a16="http://schemas.microsoft.com/office/drawing/2014/main" id="{D617C0C9-48C9-2CCB-87E2-4853FCADC184}"/>
              </a:ext>
            </a:extLst>
          </p:cNvPr>
          <p:cNvSpPr/>
          <p:nvPr/>
        </p:nvSpPr>
        <p:spPr>
          <a:xfrm>
            <a:off x="899612" y="6081927"/>
            <a:ext cx="274320" cy="22860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2871EF3A-3B2D-4526-5583-F72634D2738C}"/>
              </a:ext>
            </a:extLst>
          </p:cNvPr>
          <p:cNvSpPr/>
          <p:nvPr/>
        </p:nvSpPr>
        <p:spPr>
          <a:xfrm>
            <a:off x="899612" y="6407535"/>
            <a:ext cx="27432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4" name="Rectangle 33">
            <a:extLst>
              <a:ext uri="{FF2B5EF4-FFF2-40B4-BE49-F238E27FC236}">
                <a16:creationId xmlns:a16="http://schemas.microsoft.com/office/drawing/2014/main" id="{A39ED2F5-7E48-B82A-6800-950451D35368}"/>
              </a:ext>
            </a:extLst>
          </p:cNvPr>
          <p:cNvSpPr/>
          <p:nvPr/>
        </p:nvSpPr>
        <p:spPr>
          <a:xfrm>
            <a:off x="3374783" y="6081927"/>
            <a:ext cx="274320" cy="22860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5" name="Rectangle 34">
            <a:extLst>
              <a:ext uri="{FF2B5EF4-FFF2-40B4-BE49-F238E27FC236}">
                <a16:creationId xmlns:a16="http://schemas.microsoft.com/office/drawing/2014/main" id="{23573FE5-56F4-5376-EE8A-4780600844D9}"/>
              </a:ext>
            </a:extLst>
          </p:cNvPr>
          <p:cNvSpPr/>
          <p:nvPr/>
        </p:nvSpPr>
        <p:spPr>
          <a:xfrm>
            <a:off x="3374783" y="6407535"/>
            <a:ext cx="274320" cy="22860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6" name="Rectangle 35">
            <a:extLst>
              <a:ext uri="{FF2B5EF4-FFF2-40B4-BE49-F238E27FC236}">
                <a16:creationId xmlns:a16="http://schemas.microsoft.com/office/drawing/2014/main" id="{4144EDE3-F244-B45A-31C7-9AAA03C6492C}"/>
              </a:ext>
            </a:extLst>
          </p:cNvPr>
          <p:cNvSpPr/>
          <p:nvPr/>
        </p:nvSpPr>
        <p:spPr>
          <a:xfrm>
            <a:off x="5849954" y="6081927"/>
            <a:ext cx="274320" cy="228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7" name="Rectangle 36">
            <a:extLst>
              <a:ext uri="{FF2B5EF4-FFF2-40B4-BE49-F238E27FC236}">
                <a16:creationId xmlns:a16="http://schemas.microsoft.com/office/drawing/2014/main" id="{FAADD59A-A77E-8179-AA71-613931A715EE}"/>
              </a:ext>
            </a:extLst>
          </p:cNvPr>
          <p:cNvSpPr/>
          <p:nvPr/>
        </p:nvSpPr>
        <p:spPr>
          <a:xfrm>
            <a:off x="5849954" y="6407535"/>
            <a:ext cx="274320" cy="22860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8" name="Rectangle 37">
            <a:extLst>
              <a:ext uri="{FF2B5EF4-FFF2-40B4-BE49-F238E27FC236}">
                <a16:creationId xmlns:a16="http://schemas.microsoft.com/office/drawing/2014/main" id="{F2726F33-659E-7B56-EF7A-E13C46C3274D}"/>
              </a:ext>
            </a:extLst>
          </p:cNvPr>
          <p:cNvSpPr/>
          <p:nvPr/>
        </p:nvSpPr>
        <p:spPr>
          <a:xfrm>
            <a:off x="8313551" y="6081927"/>
            <a:ext cx="274320" cy="228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9" name="Rectangle 38">
            <a:extLst>
              <a:ext uri="{FF2B5EF4-FFF2-40B4-BE49-F238E27FC236}">
                <a16:creationId xmlns:a16="http://schemas.microsoft.com/office/drawing/2014/main" id="{966496C2-F22C-DE31-6731-39FABC1BAAA0}"/>
              </a:ext>
            </a:extLst>
          </p:cNvPr>
          <p:cNvSpPr/>
          <p:nvPr/>
        </p:nvSpPr>
        <p:spPr>
          <a:xfrm>
            <a:off x="8313551" y="6407535"/>
            <a:ext cx="274320" cy="22860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35929DF6-7010-FB31-01A2-13B4A9DFBA61}"/>
              </a:ext>
            </a:extLst>
          </p:cNvPr>
          <p:cNvSpPr txBox="1"/>
          <p:nvPr/>
        </p:nvSpPr>
        <p:spPr>
          <a:xfrm>
            <a:off x="1173931" y="6081927"/>
            <a:ext cx="2194560" cy="246221"/>
          </a:xfrm>
          <a:prstGeom prst="rect">
            <a:avLst/>
          </a:prstGeom>
          <a:noFill/>
        </p:spPr>
        <p:txBody>
          <a:bodyPr wrap="square" rtlCol="0">
            <a:spAutoFit/>
          </a:bodyPr>
          <a:lstStyle/>
          <a:p>
            <a:r>
              <a:rPr lang="en-US" sz="1000" dirty="0">
                <a:latin typeface="Century Gothic" panose="020B0502020202020204" pitchFamily="34" charset="0"/>
              </a:rPr>
              <a:t>Title or Owner</a:t>
            </a:r>
          </a:p>
        </p:txBody>
      </p:sp>
      <p:sp>
        <p:nvSpPr>
          <p:cNvPr id="41" name="TextBox 40">
            <a:extLst>
              <a:ext uri="{FF2B5EF4-FFF2-40B4-BE49-F238E27FC236}">
                <a16:creationId xmlns:a16="http://schemas.microsoft.com/office/drawing/2014/main" id="{4736269B-E8CF-E655-FB10-341A3443B35A}"/>
              </a:ext>
            </a:extLst>
          </p:cNvPr>
          <p:cNvSpPr txBox="1"/>
          <p:nvPr/>
        </p:nvSpPr>
        <p:spPr>
          <a:xfrm>
            <a:off x="1173931" y="6407535"/>
            <a:ext cx="2194560" cy="246221"/>
          </a:xfrm>
          <a:prstGeom prst="rect">
            <a:avLst/>
          </a:prstGeom>
          <a:noFill/>
        </p:spPr>
        <p:txBody>
          <a:bodyPr wrap="square" rtlCol="0">
            <a:spAutoFit/>
          </a:bodyPr>
          <a:lstStyle/>
          <a:p>
            <a:r>
              <a:rPr lang="en-US" sz="1000" dirty="0">
                <a:latin typeface="Century Gothic" panose="020B0502020202020204" pitchFamily="34" charset="0"/>
              </a:rPr>
              <a:t>Title or Owner</a:t>
            </a:r>
          </a:p>
        </p:txBody>
      </p:sp>
      <p:sp>
        <p:nvSpPr>
          <p:cNvPr id="42" name="TextBox 41">
            <a:extLst>
              <a:ext uri="{FF2B5EF4-FFF2-40B4-BE49-F238E27FC236}">
                <a16:creationId xmlns:a16="http://schemas.microsoft.com/office/drawing/2014/main" id="{F7ECBD19-4C88-D2E2-8320-60D5286D3239}"/>
              </a:ext>
            </a:extLst>
          </p:cNvPr>
          <p:cNvSpPr txBox="1"/>
          <p:nvPr/>
        </p:nvSpPr>
        <p:spPr>
          <a:xfrm>
            <a:off x="3642349" y="6081590"/>
            <a:ext cx="2194560" cy="246221"/>
          </a:xfrm>
          <a:prstGeom prst="rect">
            <a:avLst/>
          </a:prstGeom>
          <a:noFill/>
        </p:spPr>
        <p:txBody>
          <a:bodyPr wrap="square" rtlCol="0">
            <a:spAutoFit/>
          </a:bodyPr>
          <a:lstStyle/>
          <a:p>
            <a:r>
              <a:rPr lang="en-US" sz="1000" dirty="0">
                <a:latin typeface="Century Gothic" panose="020B0502020202020204" pitchFamily="34" charset="0"/>
              </a:rPr>
              <a:t>Title or Owner</a:t>
            </a:r>
          </a:p>
        </p:txBody>
      </p:sp>
      <p:sp>
        <p:nvSpPr>
          <p:cNvPr id="43" name="TextBox 42">
            <a:extLst>
              <a:ext uri="{FF2B5EF4-FFF2-40B4-BE49-F238E27FC236}">
                <a16:creationId xmlns:a16="http://schemas.microsoft.com/office/drawing/2014/main" id="{0C738DF9-A2DC-857B-70AE-E94BB7853208}"/>
              </a:ext>
            </a:extLst>
          </p:cNvPr>
          <p:cNvSpPr txBox="1"/>
          <p:nvPr/>
        </p:nvSpPr>
        <p:spPr>
          <a:xfrm>
            <a:off x="3642349" y="6407198"/>
            <a:ext cx="2194560" cy="246221"/>
          </a:xfrm>
          <a:prstGeom prst="rect">
            <a:avLst/>
          </a:prstGeom>
          <a:noFill/>
        </p:spPr>
        <p:txBody>
          <a:bodyPr wrap="square" rtlCol="0">
            <a:spAutoFit/>
          </a:bodyPr>
          <a:lstStyle/>
          <a:p>
            <a:r>
              <a:rPr lang="en-US" sz="1000" dirty="0">
                <a:latin typeface="Century Gothic" panose="020B0502020202020204" pitchFamily="34" charset="0"/>
              </a:rPr>
              <a:t>Title or Owner</a:t>
            </a:r>
          </a:p>
        </p:txBody>
      </p:sp>
      <p:sp>
        <p:nvSpPr>
          <p:cNvPr id="44" name="TextBox 43">
            <a:extLst>
              <a:ext uri="{FF2B5EF4-FFF2-40B4-BE49-F238E27FC236}">
                <a16:creationId xmlns:a16="http://schemas.microsoft.com/office/drawing/2014/main" id="{50AB13AB-7DCA-9BFC-BDF5-F973BDE11B95}"/>
              </a:ext>
            </a:extLst>
          </p:cNvPr>
          <p:cNvSpPr txBox="1"/>
          <p:nvPr/>
        </p:nvSpPr>
        <p:spPr>
          <a:xfrm>
            <a:off x="6108859" y="6079852"/>
            <a:ext cx="2194560" cy="246221"/>
          </a:xfrm>
          <a:prstGeom prst="rect">
            <a:avLst/>
          </a:prstGeom>
          <a:noFill/>
        </p:spPr>
        <p:txBody>
          <a:bodyPr wrap="square" rtlCol="0">
            <a:spAutoFit/>
          </a:bodyPr>
          <a:lstStyle/>
          <a:p>
            <a:r>
              <a:rPr lang="en-US" sz="1000" dirty="0">
                <a:latin typeface="Century Gothic" panose="020B0502020202020204" pitchFamily="34" charset="0"/>
              </a:rPr>
              <a:t>Title or Owner</a:t>
            </a:r>
          </a:p>
        </p:txBody>
      </p:sp>
      <p:sp>
        <p:nvSpPr>
          <p:cNvPr id="45" name="TextBox 44">
            <a:extLst>
              <a:ext uri="{FF2B5EF4-FFF2-40B4-BE49-F238E27FC236}">
                <a16:creationId xmlns:a16="http://schemas.microsoft.com/office/drawing/2014/main" id="{60503DC0-A6BC-7440-3B3D-C105EBF22C90}"/>
              </a:ext>
            </a:extLst>
          </p:cNvPr>
          <p:cNvSpPr txBox="1"/>
          <p:nvPr/>
        </p:nvSpPr>
        <p:spPr>
          <a:xfrm>
            <a:off x="6108859" y="6405460"/>
            <a:ext cx="2194560" cy="246221"/>
          </a:xfrm>
          <a:prstGeom prst="rect">
            <a:avLst/>
          </a:prstGeom>
          <a:noFill/>
        </p:spPr>
        <p:txBody>
          <a:bodyPr wrap="square" rtlCol="0">
            <a:spAutoFit/>
          </a:bodyPr>
          <a:lstStyle/>
          <a:p>
            <a:r>
              <a:rPr lang="en-US" sz="1000" dirty="0">
                <a:latin typeface="Century Gothic" panose="020B0502020202020204" pitchFamily="34" charset="0"/>
              </a:rPr>
              <a:t>Title or Owner</a:t>
            </a:r>
          </a:p>
        </p:txBody>
      </p:sp>
      <p:sp>
        <p:nvSpPr>
          <p:cNvPr id="46" name="TextBox 45">
            <a:extLst>
              <a:ext uri="{FF2B5EF4-FFF2-40B4-BE49-F238E27FC236}">
                <a16:creationId xmlns:a16="http://schemas.microsoft.com/office/drawing/2014/main" id="{2BFA049E-E58E-4A2E-2EBA-45F776962852}"/>
              </a:ext>
            </a:extLst>
          </p:cNvPr>
          <p:cNvSpPr txBox="1"/>
          <p:nvPr/>
        </p:nvSpPr>
        <p:spPr>
          <a:xfrm>
            <a:off x="8565702" y="6079515"/>
            <a:ext cx="2194560" cy="246221"/>
          </a:xfrm>
          <a:prstGeom prst="rect">
            <a:avLst/>
          </a:prstGeom>
          <a:noFill/>
        </p:spPr>
        <p:txBody>
          <a:bodyPr wrap="square" rtlCol="0">
            <a:spAutoFit/>
          </a:bodyPr>
          <a:lstStyle/>
          <a:p>
            <a:r>
              <a:rPr lang="en-US" sz="1000" dirty="0">
                <a:latin typeface="Century Gothic" panose="020B0502020202020204" pitchFamily="34" charset="0"/>
              </a:rPr>
              <a:t>Title or Owner</a:t>
            </a:r>
          </a:p>
        </p:txBody>
      </p:sp>
      <p:sp>
        <p:nvSpPr>
          <p:cNvPr id="47" name="TextBox 46">
            <a:extLst>
              <a:ext uri="{FF2B5EF4-FFF2-40B4-BE49-F238E27FC236}">
                <a16:creationId xmlns:a16="http://schemas.microsoft.com/office/drawing/2014/main" id="{9E1870DA-80D0-C2F1-7CB1-C07BFE090DC4}"/>
              </a:ext>
            </a:extLst>
          </p:cNvPr>
          <p:cNvSpPr txBox="1"/>
          <p:nvPr/>
        </p:nvSpPr>
        <p:spPr>
          <a:xfrm>
            <a:off x="8565702" y="6405123"/>
            <a:ext cx="2194560" cy="246221"/>
          </a:xfrm>
          <a:prstGeom prst="rect">
            <a:avLst/>
          </a:prstGeom>
          <a:noFill/>
        </p:spPr>
        <p:txBody>
          <a:bodyPr wrap="square" rtlCol="0">
            <a:spAutoFit/>
          </a:bodyPr>
          <a:lstStyle/>
          <a:p>
            <a:r>
              <a:rPr lang="en-US" sz="1000" dirty="0">
                <a:latin typeface="Century Gothic" panose="020B0502020202020204" pitchFamily="34" charset="0"/>
              </a:rPr>
              <a:t>Title or Owner</a:t>
            </a:r>
          </a:p>
        </p:txBody>
      </p:sp>
    </p:spTree>
    <p:extLst>
      <p:ext uri="{BB962C8B-B14F-4D97-AF65-F5344CB8AC3E}">
        <p14:creationId xmlns:p14="http://schemas.microsoft.com/office/powerpoint/2010/main" val="388879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04BA55-891D-AEDD-1E97-921613986F9D}"/>
              </a:ext>
            </a:extLst>
          </p:cNvPr>
          <p:cNvSpPr txBox="1"/>
          <p:nvPr/>
        </p:nvSpPr>
        <p:spPr>
          <a:xfrm>
            <a:off x="217716" y="3105834"/>
            <a:ext cx="651401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Information on the selected venue, including amenities, room capacities, and layout plans.</a:t>
            </a:r>
          </a:p>
        </p:txBody>
      </p:sp>
      <p:sp>
        <p:nvSpPr>
          <p:cNvPr id="29" name="TextBox 28">
            <a:extLst>
              <a:ext uri="{FF2B5EF4-FFF2-40B4-BE49-F238E27FC236}">
                <a16:creationId xmlns:a16="http://schemas.microsoft.com/office/drawing/2014/main" id="{C9F84310-18B4-6AFE-CB9B-26F70150EFC5}"/>
              </a:ext>
            </a:extLst>
          </p:cNvPr>
          <p:cNvSpPr txBox="1"/>
          <p:nvPr/>
        </p:nvSpPr>
        <p:spPr>
          <a:xfrm>
            <a:off x="696687" y="6500565"/>
            <a:ext cx="6514010" cy="276999"/>
          </a:xfrm>
          <a:prstGeom prst="rect">
            <a:avLst/>
          </a:prstGeom>
          <a:noFill/>
        </p:spPr>
        <p:txBody>
          <a:bodyPr wrap="square" rtlCol="0">
            <a:spAutoFit/>
          </a:bodyPr>
          <a:lstStyle/>
          <a:p>
            <a:pPr algn="r"/>
            <a:r>
              <a:rPr lang="en-US" sz="1200" i="1" dirty="0">
                <a:solidFill>
                  <a:schemeClr val="tx1">
                    <a:lumMod val="65000"/>
                    <a:lumOff val="35000"/>
                  </a:schemeClr>
                </a:solidFill>
                <a:latin typeface="Century Gothic" panose="020B0502020202020204" pitchFamily="34" charset="0"/>
              </a:rPr>
              <a:t>Replace with images, layouts, and photos related to your event venue and layout.</a:t>
            </a:r>
          </a:p>
        </p:txBody>
      </p:sp>
      <p:sp>
        <p:nvSpPr>
          <p:cNvPr id="7" name="Rectangle 6">
            <a:extLst>
              <a:ext uri="{FF2B5EF4-FFF2-40B4-BE49-F238E27FC236}">
                <a16:creationId xmlns:a16="http://schemas.microsoft.com/office/drawing/2014/main" id="{8A6DF9AB-50E0-F4D7-3BD2-41EB91F467F3}"/>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BE57CB6-5F62-C580-DCFB-A61F89C3DA0E}"/>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4. VENUE AND LAYOUT</a:t>
            </a:r>
            <a:endParaRPr lang="en-US" sz="1600" dirty="0">
              <a:solidFill>
                <a:schemeClr val="tx1">
                  <a:lumMod val="65000"/>
                  <a:lumOff val="35000"/>
                </a:schemeClr>
              </a:solidFill>
              <a:latin typeface="Century Gothic" panose="020B0502020202020204" pitchFamily="34" charset="0"/>
            </a:endParaRPr>
          </a:p>
        </p:txBody>
      </p:sp>
      <p:pic>
        <p:nvPicPr>
          <p:cNvPr id="9" name="Graphic 8" descr="Two circles, one solid and one filled with dots">
            <a:extLst>
              <a:ext uri="{FF2B5EF4-FFF2-40B4-BE49-F238E27FC236}">
                <a16:creationId xmlns:a16="http://schemas.microsoft.com/office/drawing/2014/main" id="{BD7E53B8-21D6-5DFC-54F3-8E0A391D23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pic>
        <p:nvPicPr>
          <p:cNvPr id="12" name="Picture 11" descr="Modern swivel chairs at hotel lounge, indoor">
            <a:extLst>
              <a:ext uri="{FF2B5EF4-FFF2-40B4-BE49-F238E27FC236}">
                <a16:creationId xmlns:a16="http://schemas.microsoft.com/office/drawing/2014/main" id="{8C34C4E3-3008-2BF7-5E0D-2054BA2D9303}"/>
              </a:ext>
            </a:extLst>
          </p:cNvPr>
          <p:cNvPicPr>
            <a:picLocks noChangeAspect="1"/>
          </p:cNvPicPr>
          <p:nvPr/>
        </p:nvPicPr>
        <p:blipFill>
          <a:blip r:embed="rId4"/>
          <a:stretch>
            <a:fillRect/>
          </a:stretch>
        </p:blipFill>
        <p:spPr>
          <a:xfrm>
            <a:off x="7332617" y="878745"/>
            <a:ext cx="4742906" cy="3161937"/>
          </a:xfrm>
          <a:prstGeom prst="rect">
            <a:avLst/>
          </a:prstGeom>
        </p:spPr>
      </p:pic>
      <p:pic>
        <p:nvPicPr>
          <p:cNvPr id="15" name="Picture 14" descr="Receptionist at a hotel">
            <a:extLst>
              <a:ext uri="{FF2B5EF4-FFF2-40B4-BE49-F238E27FC236}">
                <a16:creationId xmlns:a16="http://schemas.microsoft.com/office/drawing/2014/main" id="{595EE475-38C4-E73A-483A-3809D12A6736}"/>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332617" y="4121118"/>
            <a:ext cx="4742906" cy="2656446"/>
          </a:xfrm>
          <a:prstGeom prst="rect">
            <a:avLst/>
          </a:prstGeom>
        </p:spPr>
      </p:pic>
    </p:spTree>
    <p:extLst>
      <p:ext uri="{BB962C8B-B14F-4D97-AF65-F5344CB8AC3E}">
        <p14:creationId xmlns:p14="http://schemas.microsoft.com/office/powerpoint/2010/main" val="171048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project&#10;&#10;Description automatically generated">
            <a:extLst>
              <a:ext uri="{FF2B5EF4-FFF2-40B4-BE49-F238E27FC236}">
                <a16:creationId xmlns:a16="http://schemas.microsoft.com/office/drawing/2014/main" id="{D966F667-908F-4CB5-239D-0B513622CAA9}"/>
              </a:ext>
            </a:extLst>
          </p:cNvPr>
          <p:cNvPicPr>
            <a:picLocks noChangeAspect="1"/>
          </p:cNvPicPr>
          <p:nvPr/>
        </p:nvPicPr>
        <p:blipFill>
          <a:blip r:embed="rId2"/>
          <a:stretch>
            <a:fillRect/>
          </a:stretch>
        </p:blipFill>
        <p:spPr>
          <a:xfrm>
            <a:off x="220837" y="878745"/>
            <a:ext cx="6185417" cy="5764410"/>
          </a:xfrm>
          <a:prstGeom prst="rect">
            <a:avLst/>
          </a:prstGeom>
        </p:spPr>
      </p:pic>
      <p:sp>
        <p:nvSpPr>
          <p:cNvPr id="8" name="TextBox 7">
            <a:extLst>
              <a:ext uri="{FF2B5EF4-FFF2-40B4-BE49-F238E27FC236}">
                <a16:creationId xmlns:a16="http://schemas.microsoft.com/office/drawing/2014/main" id="{6AD3C837-F103-DAC3-7308-CF97CA213E4A}"/>
              </a:ext>
            </a:extLst>
          </p:cNvPr>
          <p:cNvSpPr txBox="1"/>
          <p:nvPr/>
        </p:nvSpPr>
        <p:spPr>
          <a:xfrm>
            <a:off x="6762206" y="5996824"/>
            <a:ext cx="4855028" cy="646331"/>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Build your event budget spreadsheet in Excel, with tables, charts, etc. Then, embed the file here and/or include a static image of the Excel spreadsheet. </a:t>
            </a:r>
          </a:p>
        </p:txBody>
      </p:sp>
      <p:sp>
        <p:nvSpPr>
          <p:cNvPr id="2" name="Rectangle 1">
            <a:extLst>
              <a:ext uri="{FF2B5EF4-FFF2-40B4-BE49-F238E27FC236}">
                <a16:creationId xmlns:a16="http://schemas.microsoft.com/office/drawing/2014/main" id="{DE18BCED-A869-0C02-5E17-DF2527DF5483}"/>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E5D0603-CD8E-D27C-7F0E-0FE33690EE1D}"/>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5. BUDGET BREAKDOWN</a:t>
            </a:r>
            <a:endParaRPr lang="en-US" sz="1600" dirty="0">
              <a:solidFill>
                <a:schemeClr val="tx1">
                  <a:lumMod val="65000"/>
                  <a:lumOff val="35000"/>
                </a:schemeClr>
              </a:solidFill>
              <a:latin typeface="Century Gothic" panose="020B0502020202020204" pitchFamily="34" charset="0"/>
            </a:endParaRPr>
          </a:p>
        </p:txBody>
      </p:sp>
      <p:pic>
        <p:nvPicPr>
          <p:cNvPr id="6" name="Graphic 5" descr="Two circles, one solid and one filled with dots">
            <a:extLst>
              <a:ext uri="{FF2B5EF4-FFF2-40B4-BE49-F238E27FC236}">
                <a16:creationId xmlns:a16="http://schemas.microsoft.com/office/drawing/2014/main" id="{91E5C6B1-0CFA-5CBB-FADD-E84F2A8909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86308" y="10152"/>
            <a:ext cx="868593" cy="868593"/>
          </a:xfrm>
          <a:prstGeom prst="rect">
            <a:avLst/>
          </a:prstGeom>
        </p:spPr>
      </p:pic>
    </p:spTree>
    <p:extLst>
      <p:ext uri="{BB962C8B-B14F-4D97-AF65-F5344CB8AC3E}">
        <p14:creationId xmlns:p14="http://schemas.microsoft.com/office/powerpoint/2010/main" val="1387154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04BA55-891D-AEDD-1E97-921613986F9D}"/>
              </a:ext>
            </a:extLst>
          </p:cNvPr>
          <p:cNvSpPr txBox="1"/>
          <p:nvPr/>
        </p:nvSpPr>
        <p:spPr>
          <a:xfrm>
            <a:off x="93729" y="3105834"/>
            <a:ext cx="4015852"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Outline the promotional plan targeting corporate attendees.</a:t>
            </a:r>
          </a:p>
        </p:txBody>
      </p:sp>
      <p:sp>
        <p:nvSpPr>
          <p:cNvPr id="29" name="TextBox 28">
            <a:extLst>
              <a:ext uri="{FF2B5EF4-FFF2-40B4-BE49-F238E27FC236}">
                <a16:creationId xmlns:a16="http://schemas.microsoft.com/office/drawing/2014/main" id="{C9F84310-18B4-6AFE-CB9B-26F70150EFC5}"/>
              </a:ext>
            </a:extLst>
          </p:cNvPr>
          <p:cNvSpPr txBox="1"/>
          <p:nvPr/>
        </p:nvSpPr>
        <p:spPr>
          <a:xfrm>
            <a:off x="4014952" y="6501709"/>
            <a:ext cx="8069651" cy="276999"/>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Replace with images or videos of promotional materials directly related to your marketing plan.</a:t>
            </a:r>
          </a:p>
        </p:txBody>
      </p:sp>
      <p:sp>
        <p:nvSpPr>
          <p:cNvPr id="6" name="Rectangle 5">
            <a:extLst>
              <a:ext uri="{FF2B5EF4-FFF2-40B4-BE49-F238E27FC236}">
                <a16:creationId xmlns:a16="http://schemas.microsoft.com/office/drawing/2014/main" id="{28D81300-40BF-4C2C-6A6E-365272257C4D}"/>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AD06AB2-0877-B0DF-9339-75A56A515981}"/>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6. MARKETING STRATEGY</a:t>
            </a:r>
            <a:endParaRPr lang="en-US" sz="1600" dirty="0">
              <a:solidFill>
                <a:schemeClr val="tx1">
                  <a:lumMod val="65000"/>
                  <a:lumOff val="35000"/>
                </a:schemeClr>
              </a:solidFill>
              <a:latin typeface="Century Gothic" panose="020B0502020202020204" pitchFamily="34" charset="0"/>
            </a:endParaRPr>
          </a:p>
        </p:txBody>
      </p:sp>
      <p:pic>
        <p:nvPicPr>
          <p:cNvPr id="8" name="Graphic 7" descr="Two circles, one solid and one filled with dots">
            <a:extLst>
              <a:ext uri="{FF2B5EF4-FFF2-40B4-BE49-F238E27FC236}">
                <a16:creationId xmlns:a16="http://schemas.microsoft.com/office/drawing/2014/main" id="{058033AF-7C1B-9DFC-A3B3-398F524EFB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pic>
        <p:nvPicPr>
          <p:cNvPr id="10" name="Picture 9" descr="Woman in business attire">
            <a:extLst>
              <a:ext uri="{FF2B5EF4-FFF2-40B4-BE49-F238E27FC236}">
                <a16:creationId xmlns:a16="http://schemas.microsoft.com/office/drawing/2014/main" id="{A6E770ED-357D-D0E7-1D53-F20FFA58CC4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41378" y="948236"/>
            <a:ext cx="6469538" cy="4315195"/>
          </a:xfrm>
          <a:prstGeom prst="rect">
            <a:avLst/>
          </a:prstGeom>
        </p:spPr>
      </p:pic>
      <p:pic>
        <p:nvPicPr>
          <p:cNvPr id="12" name="Picture 11" descr="Smiling man and woman in meeting room">
            <a:extLst>
              <a:ext uri="{FF2B5EF4-FFF2-40B4-BE49-F238E27FC236}">
                <a16:creationId xmlns:a16="http://schemas.microsoft.com/office/drawing/2014/main" id="{C59D4C1F-6B0B-F8BD-0DCA-84FEA90C761F}"/>
              </a:ext>
            </a:extLst>
          </p:cNvPr>
          <p:cNvPicPr>
            <a:picLocks noChangeAspect="1"/>
          </p:cNvPicPr>
          <p:nvPr/>
        </p:nvPicPr>
        <p:blipFill>
          <a:blip r:embed="rId5"/>
          <a:stretch>
            <a:fillRect/>
          </a:stretch>
        </p:blipFill>
        <p:spPr>
          <a:xfrm>
            <a:off x="7176147" y="2951587"/>
            <a:ext cx="4908456" cy="3275033"/>
          </a:xfrm>
          <a:prstGeom prst="rect">
            <a:avLst/>
          </a:prstGeom>
        </p:spPr>
      </p:pic>
    </p:spTree>
    <p:extLst>
      <p:ext uri="{BB962C8B-B14F-4D97-AF65-F5344CB8AC3E}">
        <p14:creationId xmlns:p14="http://schemas.microsoft.com/office/powerpoint/2010/main" val="3656165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AE153E-14BD-1630-CA7B-CC0F3A9AF78C}"/>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Outline various sponsorship packages, including benefits for each level</a:t>
            </a:r>
          </a:p>
        </p:txBody>
      </p:sp>
      <p:graphicFrame>
        <p:nvGraphicFramePr>
          <p:cNvPr id="12" name="Table 11">
            <a:extLst>
              <a:ext uri="{FF2B5EF4-FFF2-40B4-BE49-F238E27FC236}">
                <a16:creationId xmlns:a16="http://schemas.microsoft.com/office/drawing/2014/main" id="{50750C51-9DB2-4B66-BE18-12C34B8A4CC0}"/>
              </a:ext>
            </a:extLst>
          </p:cNvPr>
          <p:cNvGraphicFramePr>
            <a:graphicFrameLocks noGrp="1"/>
          </p:cNvGraphicFramePr>
          <p:nvPr>
            <p:extLst>
              <p:ext uri="{D42A27DB-BD31-4B8C-83A1-F6EECF244321}">
                <p14:modId xmlns:p14="http://schemas.microsoft.com/office/powerpoint/2010/main" val="3449838783"/>
              </p:ext>
            </p:extLst>
          </p:nvPr>
        </p:nvGraphicFramePr>
        <p:xfrm>
          <a:off x="313510" y="1393371"/>
          <a:ext cx="11687036" cy="5242560"/>
        </p:xfrm>
        <a:graphic>
          <a:graphicData uri="http://schemas.openxmlformats.org/drawingml/2006/table">
            <a:tbl>
              <a:tblPr firstRow="1" bandRow="1">
                <a:tableStyleId>{5C22544A-7EE6-4342-B048-85BDC9FD1C3A}</a:tableStyleId>
              </a:tblPr>
              <a:tblGrid>
                <a:gridCol w="3361588">
                  <a:extLst>
                    <a:ext uri="{9D8B030D-6E8A-4147-A177-3AD203B41FA5}">
                      <a16:colId xmlns:a16="http://schemas.microsoft.com/office/drawing/2014/main" val="301294402"/>
                    </a:ext>
                  </a:extLst>
                </a:gridCol>
                <a:gridCol w="8325448">
                  <a:extLst>
                    <a:ext uri="{9D8B030D-6E8A-4147-A177-3AD203B41FA5}">
                      <a16:colId xmlns:a16="http://schemas.microsoft.com/office/drawing/2014/main" val="393996563"/>
                    </a:ext>
                  </a:extLst>
                </a:gridCol>
              </a:tblGrid>
              <a:tr h="1310640">
                <a:tc>
                  <a:txBody>
                    <a:bodyPr/>
                    <a:lstStyle/>
                    <a:p>
                      <a:r>
                        <a:rPr lang="en-US" sz="1600" b="1" dirty="0">
                          <a:solidFill>
                            <a:schemeClr val="tx1">
                              <a:lumMod val="65000"/>
                              <a:lumOff val="35000"/>
                            </a:schemeClr>
                          </a:solidFill>
                          <a:latin typeface="Century Gothic" panose="020B0502020202020204" pitchFamily="34" charset="0"/>
                        </a:rPr>
                        <a:t>PACKAGE 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tc>
                  <a:txBody>
                    <a:bodyPr/>
                    <a:lstStyle/>
                    <a:p>
                      <a:r>
                        <a:rPr lang="en-US" sz="1400" b="0" dirty="0">
                          <a:solidFill>
                            <a:schemeClr val="tx1">
                              <a:lumMod val="65000"/>
                              <a:lumOff val="35000"/>
                            </a:schemeClr>
                          </a:solidFill>
                          <a:latin typeface="Century Gothic" panose="020B0502020202020204" pitchFamily="34" charset="0"/>
                        </a:rPr>
                        <a:t>Details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8F7C9"/>
                    </a:solidFill>
                  </a:tcPr>
                </a:tc>
                <a:extLst>
                  <a:ext uri="{0D108BD9-81ED-4DB2-BD59-A6C34878D82A}">
                    <a16:rowId xmlns:a16="http://schemas.microsoft.com/office/drawing/2014/main" val="1478264975"/>
                  </a:ext>
                </a:extLst>
              </a:tr>
              <a:tr h="1310640">
                <a:tc>
                  <a:txBody>
                    <a:bodyPr/>
                    <a:lstStyle/>
                    <a:p>
                      <a:r>
                        <a:rPr lang="en-US" sz="1600" b="1" dirty="0">
                          <a:solidFill>
                            <a:schemeClr val="tx1">
                              <a:lumMod val="65000"/>
                              <a:lumOff val="35000"/>
                            </a:schemeClr>
                          </a:solidFill>
                          <a:latin typeface="Century Gothic" panose="020B0502020202020204" pitchFamily="34" charset="0"/>
                        </a:rPr>
                        <a:t>PACKAGE 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1EF97"/>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1EF97"/>
                    </a:solidFill>
                  </a:tcPr>
                </a:tc>
                <a:extLst>
                  <a:ext uri="{0D108BD9-81ED-4DB2-BD59-A6C34878D82A}">
                    <a16:rowId xmlns:a16="http://schemas.microsoft.com/office/drawing/2014/main" val="2505878380"/>
                  </a:ext>
                </a:extLst>
              </a:tr>
              <a:tr h="1310640">
                <a:tc>
                  <a:txBody>
                    <a:bodyPr/>
                    <a:lstStyle/>
                    <a:p>
                      <a:r>
                        <a:rPr lang="en-US" sz="1600" b="1" dirty="0">
                          <a:solidFill>
                            <a:schemeClr val="tx1">
                              <a:lumMod val="65000"/>
                              <a:lumOff val="35000"/>
                            </a:schemeClr>
                          </a:solidFill>
                          <a:latin typeface="Century Gothic" panose="020B0502020202020204" pitchFamily="34" charset="0"/>
                        </a:rPr>
                        <a:t>PACKAGE 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CE970"/>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CE970"/>
                    </a:solidFill>
                  </a:tcPr>
                </a:tc>
                <a:extLst>
                  <a:ext uri="{0D108BD9-81ED-4DB2-BD59-A6C34878D82A}">
                    <a16:rowId xmlns:a16="http://schemas.microsoft.com/office/drawing/2014/main" val="3234413496"/>
                  </a:ext>
                </a:extLst>
              </a:tr>
              <a:tr h="1310640">
                <a:tc>
                  <a:txBody>
                    <a:bodyPr/>
                    <a:lstStyle/>
                    <a:p>
                      <a:r>
                        <a:rPr lang="en-US" sz="1600" b="1" dirty="0">
                          <a:solidFill>
                            <a:schemeClr val="tx1">
                              <a:lumMod val="65000"/>
                              <a:lumOff val="35000"/>
                            </a:schemeClr>
                          </a:solidFill>
                          <a:latin typeface="Century Gothic" panose="020B0502020202020204" pitchFamily="34" charset="0"/>
                        </a:rPr>
                        <a:t>PACKAGE 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2E23A"/>
                    </a:solidFill>
                  </a:tcPr>
                </a:tc>
                <a:tc>
                  <a:txBody>
                    <a:bodyPr/>
                    <a:lstStyle/>
                    <a:p>
                      <a:endParaRPr lang="en-US" sz="1400" b="0" dirty="0">
                        <a:solidFill>
                          <a:schemeClr val="tx1">
                            <a:lumMod val="65000"/>
                            <a:lumOff val="35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2E23A"/>
                    </a:solidFill>
                  </a:tcPr>
                </a:tc>
                <a:extLst>
                  <a:ext uri="{0D108BD9-81ED-4DB2-BD59-A6C34878D82A}">
                    <a16:rowId xmlns:a16="http://schemas.microsoft.com/office/drawing/2014/main" val="861490572"/>
                  </a:ext>
                </a:extLst>
              </a:tr>
            </a:tbl>
          </a:graphicData>
        </a:graphic>
      </p:graphicFrame>
      <p:sp>
        <p:nvSpPr>
          <p:cNvPr id="2" name="Rectangle 1">
            <a:extLst>
              <a:ext uri="{FF2B5EF4-FFF2-40B4-BE49-F238E27FC236}">
                <a16:creationId xmlns:a16="http://schemas.microsoft.com/office/drawing/2014/main" id="{3E6B4992-007F-333A-6F5A-6548038D6403}"/>
              </a:ext>
            </a:extLst>
          </p:cNvPr>
          <p:cNvSpPr/>
          <p:nvPr/>
        </p:nvSpPr>
        <p:spPr>
          <a:xfrm>
            <a:off x="-4814" y="0"/>
            <a:ext cx="12196813" cy="6840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Two circles, one solid and one filled with dots">
            <a:extLst>
              <a:ext uri="{FF2B5EF4-FFF2-40B4-BE49-F238E27FC236}">
                <a16:creationId xmlns:a16="http://schemas.microsoft.com/office/drawing/2014/main" id="{CE098E3F-2A0D-72B4-70B6-F0711507BD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6308" y="10152"/>
            <a:ext cx="868593" cy="868593"/>
          </a:xfrm>
          <a:prstGeom prst="rect">
            <a:avLst/>
          </a:prstGeom>
        </p:spPr>
      </p:pic>
      <p:sp>
        <p:nvSpPr>
          <p:cNvPr id="6" name="TextBox 5">
            <a:extLst>
              <a:ext uri="{FF2B5EF4-FFF2-40B4-BE49-F238E27FC236}">
                <a16:creationId xmlns:a16="http://schemas.microsoft.com/office/drawing/2014/main" id="{684F2BDF-CD9B-2AF9-A78A-6574B4245DCF}"/>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7. SPONSORSHIP PACKAGE OPTIONS</a:t>
            </a:r>
            <a:endParaRPr lang="en-US" sz="1600" dirty="0">
              <a:solidFill>
                <a:schemeClr val="tx1">
                  <a:lumMod val="65000"/>
                  <a:lumOff val="35000"/>
                </a:schemeClr>
              </a:solidFill>
              <a:latin typeface="Century Gothic" panose="020B0502020202020204" pitchFamily="34" charset="0"/>
            </a:endParaRPr>
          </a:p>
        </p:txBody>
      </p:sp>
    </p:spTree>
    <p:extLst>
      <p:ext uri="{BB962C8B-B14F-4D97-AF65-F5344CB8AC3E}">
        <p14:creationId xmlns:p14="http://schemas.microsoft.com/office/powerpoint/2010/main" val="3074307783"/>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444</TotalTime>
  <Words>591</Words>
  <Application>Microsoft Macintosh PowerPoint</Application>
  <PresentationFormat>Widescreen</PresentationFormat>
  <Paragraphs>115</Paragraphs>
  <Slides>12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Brittany Johnston</cp:lastModifiedBy>
  <cp:revision>29</cp:revision>
  <dcterms:created xsi:type="dcterms:W3CDTF">2022-05-22T18:55:25Z</dcterms:created>
  <dcterms:modified xsi:type="dcterms:W3CDTF">2024-04-30T19:33:41Z</dcterms:modified>
</cp:coreProperties>
</file>