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343"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F9F9"/>
    <a:srgbClr val="7E7979"/>
    <a:srgbClr val="AD5902"/>
    <a:srgbClr val="353232"/>
    <a:srgbClr val="AD2300"/>
    <a:srgbClr val="007A84"/>
    <a:srgbClr val="CA6803"/>
    <a:srgbClr val="F99509"/>
    <a:srgbClr val="00929D"/>
    <a:srgbClr val="C72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49" autoAdjust="0"/>
    <p:restoredTop sz="86447"/>
  </p:normalViewPr>
  <p:slideViewPr>
    <p:cSldViewPr snapToGrid="0" snapToObjects="1">
      <p:cViewPr varScale="1">
        <p:scale>
          <a:sx n="128" d="100"/>
          <a:sy n="128" d="100"/>
        </p:scale>
        <p:origin x="480"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5/28/24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5/28/24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5/28/24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5/28/24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5/28/24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5/28/24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5/28/24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5/28/24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5/28/24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5/28/24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5/28/24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5/28/24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5/28/24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2037&amp;utm_source=template-powerpoint&amp;utm_medium=content&amp;utm_campaign=SWOT+Analysis-powerpoint-12037&amp;lpa=SWOT+Analysis+powerpoint+12037"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9F9F9"/>
        </a:solidFill>
        <a:effectLst/>
      </p:bgPr>
    </p:bg>
    <p:spTree>
      <p:nvGrpSpPr>
        <p:cNvPr id="1" name=""/>
        <p:cNvGrpSpPr/>
        <p:nvPr/>
      </p:nvGrpSpPr>
      <p:grpSpPr>
        <a:xfrm>
          <a:off x="0" y="0"/>
          <a:ext cx="0" cy="0"/>
          <a:chOff x="0" y="0"/>
          <a:chExt cx="0" cy="0"/>
        </a:xfrm>
      </p:grpSpPr>
      <p:sp>
        <p:nvSpPr>
          <p:cNvPr id="105" name="Rectangle 104">
            <a:extLst>
              <a:ext uri="{FF2B5EF4-FFF2-40B4-BE49-F238E27FC236}">
                <a16:creationId xmlns:a16="http://schemas.microsoft.com/office/drawing/2014/main" id="{23CDEE7E-D5B0-E284-3A71-0135C559D632}"/>
              </a:ext>
            </a:extLst>
          </p:cNvPr>
          <p:cNvSpPr/>
          <p:nvPr/>
        </p:nvSpPr>
        <p:spPr>
          <a:xfrm>
            <a:off x="734197" y="1264675"/>
            <a:ext cx="5468486" cy="2411961"/>
          </a:xfrm>
          <a:prstGeom prst="rect">
            <a:avLst/>
          </a:prstGeom>
          <a:solidFill>
            <a:srgbClr val="F99509"/>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06" name="Rectangle 105">
            <a:extLst>
              <a:ext uri="{FF2B5EF4-FFF2-40B4-BE49-F238E27FC236}">
                <a16:creationId xmlns:a16="http://schemas.microsoft.com/office/drawing/2014/main" id="{0298DC35-C667-0F7E-572B-A13FCEE7083E}"/>
              </a:ext>
            </a:extLst>
          </p:cNvPr>
          <p:cNvSpPr/>
          <p:nvPr/>
        </p:nvSpPr>
        <p:spPr>
          <a:xfrm flipV="1">
            <a:off x="734197" y="3630916"/>
            <a:ext cx="5468486" cy="91440"/>
          </a:xfrm>
          <a:prstGeom prst="rect">
            <a:avLst/>
          </a:prstGeom>
          <a:solidFill>
            <a:srgbClr val="AD590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10" name="TextBox 109">
            <a:extLst>
              <a:ext uri="{FF2B5EF4-FFF2-40B4-BE49-F238E27FC236}">
                <a16:creationId xmlns:a16="http://schemas.microsoft.com/office/drawing/2014/main" id="{D952984D-C68E-463D-30BC-229346D5DD88}"/>
              </a:ext>
            </a:extLst>
          </p:cNvPr>
          <p:cNvSpPr txBox="1"/>
          <p:nvPr/>
        </p:nvSpPr>
        <p:spPr>
          <a:xfrm>
            <a:off x="877999" y="1416248"/>
            <a:ext cx="5330742" cy="1538883"/>
          </a:xfrm>
          <a:prstGeom prst="rect">
            <a:avLst/>
          </a:prstGeom>
          <a:noFill/>
        </p:spPr>
        <p:txBody>
          <a:bodyPr wrap="square" rtlCol="0">
            <a:spAutoFit/>
          </a:bodyPr>
          <a:lstStyle/>
          <a:p>
            <a:pPr marL="285750" indent="-285750">
              <a:spcAft>
                <a:spcPts val="1200"/>
              </a:spcAft>
              <a:buClr>
                <a:srgbClr val="AD5902"/>
              </a:buClr>
              <a:buSzPct val="110000"/>
              <a:buFont typeface=".PingFang SC Regular"/>
              <a:buChar char="＋"/>
            </a:pPr>
            <a:r>
              <a:rPr lang="en-US" sz="1600" dirty="0">
                <a:solidFill>
                  <a:schemeClr val="bg1"/>
                </a:solidFill>
                <a:latin typeface="Century Gothic" panose="020B0502020202020204" pitchFamily="34" charset="0"/>
                <a:ea typeface="Arial" charset="0"/>
                <a:cs typeface="Arial" charset="0"/>
              </a:rPr>
              <a:t>Strength One</a:t>
            </a:r>
          </a:p>
          <a:p>
            <a:pPr marL="285750" indent="-285750">
              <a:spcAft>
                <a:spcPts val="1200"/>
              </a:spcAft>
              <a:buClr>
                <a:srgbClr val="AD5902"/>
              </a:buClr>
              <a:buSzPct val="110000"/>
              <a:buFont typeface=".PingFang SC Regular"/>
              <a:buChar char="＋"/>
            </a:pPr>
            <a:r>
              <a:rPr lang="en-US" sz="1600" dirty="0">
                <a:solidFill>
                  <a:schemeClr val="bg1"/>
                </a:solidFill>
                <a:latin typeface="Century Gothic" panose="020B0502020202020204" pitchFamily="34" charset="0"/>
                <a:ea typeface="Arial" charset="0"/>
                <a:cs typeface="Arial" charset="0"/>
              </a:rPr>
              <a:t>Two</a:t>
            </a:r>
          </a:p>
          <a:p>
            <a:pPr marL="285750" indent="-285750">
              <a:spcAft>
                <a:spcPts val="1200"/>
              </a:spcAft>
              <a:buClr>
                <a:srgbClr val="AD5902"/>
              </a:buClr>
              <a:buSzPct val="110000"/>
              <a:buFont typeface=".PingFang SC Regular"/>
              <a:buChar char="＋"/>
            </a:pPr>
            <a:r>
              <a:rPr lang="en-US" sz="1600" dirty="0">
                <a:solidFill>
                  <a:schemeClr val="bg1"/>
                </a:solidFill>
                <a:latin typeface="Century Gothic" panose="020B0502020202020204" pitchFamily="34" charset="0"/>
                <a:ea typeface="Arial" charset="0"/>
                <a:cs typeface="Arial" charset="0"/>
              </a:rPr>
              <a:t>Three</a:t>
            </a:r>
          </a:p>
          <a:p>
            <a:pPr marL="285750" indent="-285750">
              <a:spcAft>
                <a:spcPts val="1200"/>
              </a:spcAft>
              <a:buClr>
                <a:srgbClr val="AD5902"/>
              </a:buClr>
              <a:buSzPct val="110000"/>
              <a:buFont typeface=".PingFang SC Regular"/>
              <a:buChar char="＋"/>
            </a:pPr>
            <a:r>
              <a:rPr lang="en-US" sz="1600" dirty="0">
                <a:solidFill>
                  <a:schemeClr val="bg1"/>
                </a:solidFill>
                <a:latin typeface="Century Gothic" panose="020B0502020202020204" pitchFamily="34" charset="0"/>
                <a:ea typeface="Arial" charset="0"/>
                <a:cs typeface="Arial" charset="0"/>
              </a:rPr>
              <a:t>Four</a:t>
            </a:r>
          </a:p>
        </p:txBody>
      </p:sp>
      <p:sp>
        <p:nvSpPr>
          <p:cNvPr id="103" name="Rectangle 102">
            <a:extLst>
              <a:ext uri="{FF2B5EF4-FFF2-40B4-BE49-F238E27FC236}">
                <a16:creationId xmlns:a16="http://schemas.microsoft.com/office/drawing/2014/main" id="{8062011B-9976-0032-DBBF-57E654FC13EE}"/>
              </a:ext>
            </a:extLst>
          </p:cNvPr>
          <p:cNvSpPr/>
          <p:nvPr/>
        </p:nvSpPr>
        <p:spPr>
          <a:xfrm>
            <a:off x="6381000" y="1264675"/>
            <a:ext cx="5468486" cy="2411950"/>
          </a:xfrm>
          <a:prstGeom prst="rect">
            <a:avLst/>
          </a:prstGeom>
          <a:solidFill>
            <a:srgbClr val="FE5A05"/>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04" name="Rectangle 103">
            <a:extLst>
              <a:ext uri="{FF2B5EF4-FFF2-40B4-BE49-F238E27FC236}">
                <a16:creationId xmlns:a16="http://schemas.microsoft.com/office/drawing/2014/main" id="{FD9AEB03-50DE-5AFD-00EA-FAD7A912E1DD}"/>
              </a:ext>
            </a:extLst>
          </p:cNvPr>
          <p:cNvSpPr/>
          <p:nvPr/>
        </p:nvSpPr>
        <p:spPr>
          <a:xfrm flipV="1">
            <a:off x="6381000" y="3630916"/>
            <a:ext cx="5468486" cy="91440"/>
          </a:xfrm>
          <a:prstGeom prst="rect">
            <a:avLst/>
          </a:prstGeom>
          <a:solidFill>
            <a:srgbClr val="AD2300"/>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11" name="TextBox 110">
            <a:extLst>
              <a:ext uri="{FF2B5EF4-FFF2-40B4-BE49-F238E27FC236}">
                <a16:creationId xmlns:a16="http://schemas.microsoft.com/office/drawing/2014/main" id="{2D9511AE-2DE9-1139-1796-A1EF19136F72}"/>
              </a:ext>
            </a:extLst>
          </p:cNvPr>
          <p:cNvSpPr txBox="1"/>
          <p:nvPr/>
        </p:nvSpPr>
        <p:spPr>
          <a:xfrm>
            <a:off x="6543522" y="1416248"/>
            <a:ext cx="5330742" cy="1138773"/>
          </a:xfrm>
          <a:prstGeom prst="rect">
            <a:avLst/>
          </a:prstGeom>
          <a:noFill/>
        </p:spPr>
        <p:txBody>
          <a:bodyPr wrap="square" rtlCol="0">
            <a:spAutoFit/>
          </a:bodyPr>
          <a:lstStyle/>
          <a:p>
            <a:pPr marL="285750" indent="-285750">
              <a:spcAft>
                <a:spcPts val="1200"/>
              </a:spcAft>
              <a:buClr>
                <a:srgbClr val="AD2300"/>
              </a:buClr>
              <a:buSzPct val="110000"/>
              <a:buFont typeface="System Font Regular"/>
              <a:buChar char="—"/>
            </a:pPr>
            <a:r>
              <a:rPr lang="en-US" sz="1600" dirty="0">
                <a:solidFill>
                  <a:schemeClr val="bg1"/>
                </a:solidFill>
                <a:latin typeface="Century Gothic" panose="020B0502020202020204" pitchFamily="34" charset="0"/>
                <a:ea typeface="Arial" charset="0"/>
                <a:cs typeface="Arial" charset="0"/>
              </a:rPr>
              <a:t>Weakness One</a:t>
            </a:r>
          </a:p>
          <a:p>
            <a:pPr marL="285750" indent="-285750">
              <a:spcAft>
                <a:spcPts val="1200"/>
              </a:spcAft>
              <a:buClr>
                <a:srgbClr val="AD2300"/>
              </a:buClr>
              <a:buSzPct val="110000"/>
              <a:buFont typeface="System Font Regular"/>
              <a:buChar char="—"/>
            </a:pPr>
            <a:r>
              <a:rPr lang="en-US" sz="1600" dirty="0">
                <a:solidFill>
                  <a:schemeClr val="bg1"/>
                </a:solidFill>
                <a:latin typeface="Century Gothic" panose="020B0502020202020204" pitchFamily="34" charset="0"/>
                <a:ea typeface="Arial" charset="0"/>
                <a:cs typeface="Arial" charset="0"/>
              </a:rPr>
              <a:t>Two</a:t>
            </a:r>
          </a:p>
          <a:p>
            <a:pPr marL="285750" indent="-285750">
              <a:spcAft>
                <a:spcPts val="1200"/>
              </a:spcAft>
              <a:buClr>
                <a:srgbClr val="AD2300"/>
              </a:buClr>
              <a:buSzPct val="110000"/>
              <a:buFont typeface="System Font Regular"/>
              <a:buChar char="—"/>
            </a:pPr>
            <a:r>
              <a:rPr lang="en-US" sz="1600" dirty="0">
                <a:solidFill>
                  <a:schemeClr val="bg1"/>
                </a:solidFill>
                <a:latin typeface="Century Gothic" panose="020B0502020202020204" pitchFamily="34" charset="0"/>
                <a:ea typeface="Arial" charset="0"/>
                <a:cs typeface="Arial" charset="0"/>
              </a:rPr>
              <a:t>Three</a:t>
            </a:r>
            <a:endParaRPr lang="en-US" sz="1600" dirty="0">
              <a:solidFill>
                <a:schemeClr val="bg1"/>
              </a:solidFill>
            </a:endParaRPr>
          </a:p>
        </p:txBody>
      </p:sp>
      <p:sp>
        <p:nvSpPr>
          <p:cNvPr id="33" name="TextBox 32">
            <a:extLst>
              <a:ext uri="{FF2B5EF4-FFF2-40B4-BE49-F238E27FC236}">
                <a16:creationId xmlns:a16="http://schemas.microsoft.com/office/drawing/2014/main" id="{143A449B-AAB7-994A-92CE-8F48E2CA7DF6}"/>
              </a:ext>
            </a:extLst>
          </p:cNvPr>
          <p:cNvSpPr txBox="1"/>
          <p:nvPr/>
        </p:nvSpPr>
        <p:spPr>
          <a:xfrm>
            <a:off x="300447" y="245828"/>
            <a:ext cx="6786153" cy="523220"/>
          </a:xfrm>
          <a:prstGeom prst="rect">
            <a:avLst/>
          </a:prstGeom>
          <a:noFill/>
        </p:spPr>
        <p:txBody>
          <a:bodyPr wrap="square" rtlCol="0">
            <a:spAutoFit/>
          </a:bodyPr>
          <a:lstStyle/>
          <a:p>
            <a:r>
              <a:rPr lang="en-US" sz="2800" b="1" dirty="0">
                <a:solidFill>
                  <a:schemeClr val="tx1">
                    <a:lumMod val="75000"/>
                    <a:lumOff val="25000"/>
                  </a:schemeClr>
                </a:solidFill>
                <a:latin typeface="Century Gothic" panose="020B0502020202020204" pitchFamily="34" charset="0"/>
              </a:rPr>
              <a:t>BASIC SWOT MATRIX TEMPLATE</a:t>
            </a:r>
          </a:p>
        </p:txBody>
      </p:sp>
      <p:sp>
        <p:nvSpPr>
          <p:cNvPr id="97" name="Rectangle 96">
            <a:extLst>
              <a:ext uri="{FF2B5EF4-FFF2-40B4-BE49-F238E27FC236}">
                <a16:creationId xmlns:a16="http://schemas.microsoft.com/office/drawing/2014/main" id="{F7623C19-B428-5B37-834D-93631E3E2500}"/>
              </a:ext>
            </a:extLst>
          </p:cNvPr>
          <p:cNvSpPr/>
          <p:nvPr/>
        </p:nvSpPr>
        <p:spPr>
          <a:xfrm>
            <a:off x="724837" y="4127157"/>
            <a:ext cx="5468486" cy="2411961"/>
          </a:xfrm>
          <a:prstGeom prst="rect">
            <a:avLst/>
          </a:prstGeom>
          <a:solidFill>
            <a:srgbClr val="00C6D1"/>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98" name="Rectangle 97">
            <a:extLst>
              <a:ext uri="{FF2B5EF4-FFF2-40B4-BE49-F238E27FC236}">
                <a16:creationId xmlns:a16="http://schemas.microsoft.com/office/drawing/2014/main" id="{908384F9-306A-F5A1-8DA6-1DDF626CA2B8}"/>
              </a:ext>
            </a:extLst>
          </p:cNvPr>
          <p:cNvSpPr/>
          <p:nvPr/>
        </p:nvSpPr>
        <p:spPr>
          <a:xfrm flipV="1">
            <a:off x="724837" y="6493387"/>
            <a:ext cx="5468486" cy="91440"/>
          </a:xfrm>
          <a:prstGeom prst="rect">
            <a:avLst/>
          </a:prstGeom>
          <a:solidFill>
            <a:srgbClr val="007A84"/>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99" name="TextBox 98">
            <a:extLst>
              <a:ext uri="{FF2B5EF4-FFF2-40B4-BE49-F238E27FC236}">
                <a16:creationId xmlns:a16="http://schemas.microsoft.com/office/drawing/2014/main" id="{7A48AE90-D6D0-9CD1-07C0-F77259AF81DE}"/>
              </a:ext>
            </a:extLst>
          </p:cNvPr>
          <p:cNvSpPr txBox="1"/>
          <p:nvPr/>
        </p:nvSpPr>
        <p:spPr>
          <a:xfrm rot="16200000">
            <a:off x="-716188" y="5169872"/>
            <a:ext cx="2460580" cy="369332"/>
          </a:xfrm>
          <a:prstGeom prst="rect">
            <a:avLst/>
          </a:prstGeom>
          <a:noFill/>
        </p:spPr>
        <p:txBody>
          <a:bodyPr wrap="square" rtlCol="0">
            <a:spAutoFit/>
          </a:bodyPr>
          <a:lstStyle/>
          <a:p>
            <a:pPr algn="ctr"/>
            <a:r>
              <a:rPr lang="en-US" dirty="0">
                <a:solidFill>
                  <a:schemeClr val="tx1">
                    <a:lumMod val="65000"/>
                    <a:lumOff val="35000"/>
                  </a:schemeClr>
                </a:solidFill>
                <a:latin typeface="Century Gothic" panose="020B0502020202020204" pitchFamily="34" charset="0"/>
              </a:rPr>
              <a:t>EXTERNAL FACTORS</a:t>
            </a:r>
          </a:p>
        </p:txBody>
      </p:sp>
      <p:sp>
        <p:nvSpPr>
          <p:cNvPr id="100" name="TextBox 99">
            <a:extLst>
              <a:ext uri="{FF2B5EF4-FFF2-40B4-BE49-F238E27FC236}">
                <a16:creationId xmlns:a16="http://schemas.microsoft.com/office/drawing/2014/main" id="{E21ECD1A-04AE-68FE-976E-58928A82E80B}"/>
              </a:ext>
            </a:extLst>
          </p:cNvPr>
          <p:cNvSpPr txBox="1"/>
          <p:nvPr/>
        </p:nvSpPr>
        <p:spPr>
          <a:xfrm rot="16200000">
            <a:off x="-716471" y="2308792"/>
            <a:ext cx="2457572" cy="369332"/>
          </a:xfrm>
          <a:prstGeom prst="rect">
            <a:avLst/>
          </a:prstGeom>
          <a:noFill/>
        </p:spPr>
        <p:txBody>
          <a:bodyPr wrap="square" rtlCol="0">
            <a:spAutoFit/>
          </a:bodyPr>
          <a:lstStyle/>
          <a:p>
            <a:pPr algn="ctr"/>
            <a:r>
              <a:rPr lang="en-US" dirty="0">
                <a:solidFill>
                  <a:schemeClr val="tx1">
                    <a:lumMod val="65000"/>
                    <a:lumOff val="35000"/>
                  </a:schemeClr>
                </a:solidFill>
                <a:latin typeface="Century Gothic" panose="020B0502020202020204" pitchFamily="34" charset="0"/>
              </a:rPr>
              <a:t>INTERNAL FACTORS</a:t>
            </a:r>
          </a:p>
        </p:txBody>
      </p:sp>
      <p:sp>
        <p:nvSpPr>
          <p:cNvPr id="101" name="TextBox 100">
            <a:extLst>
              <a:ext uri="{FF2B5EF4-FFF2-40B4-BE49-F238E27FC236}">
                <a16:creationId xmlns:a16="http://schemas.microsoft.com/office/drawing/2014/main" id="{9111D247-B21F-B446-D61F-A45651B9648F}"/>
              </a:ext>
            </a:extLst>
          </p:cNvPr>
          <p:cNvSpPr txBox="1"/>
          <p:nvPr/>
        </p:nvSpPr>
        <p:spPr>
          <a:xfrm>
            <a:off x="724837" y="892624"/>
            <a:ext cx="5468486" cy="369332"/>
          </a:xfrm>
          <a:prstGeom prst="rect">
            <a:avLst/>
          </a:prstGeom>
          <a:noFill/>
        </p:spPr>
        <p:txBody>
          <a:bodyPr wrap="square" rtlCol="0">
            <a:spAutoFit/>
          </a:bodyPr>
          <a:lstStyle/>
          <a:p>
            <a:pPr algn="ctr"/>
            <a:r>
              <a:rPr lang="en-US" spc="300" dirty="0">
                <a:solidFill>
                  <a:schemeClr val="tx1">
                    <a:lumMod val="65000"/>
                    <a:lumOff val="35000"/>
                  </a:schemeClr>
                </a:solidFill>
                <a:latin typeface="Century Gothic" panose="020B0502020202020204" pitchFamily="34" charset="0"/>
              </a:rPr>
              <a:t>STRENGTHS  +</a:t>
            </a:r>
          </a:p>
        </p:txBody>
      </p:sp>
      <p:sp>
        <p:nvSpPr>
          <p:cNvPr id="102" name="TextBox 101">
            <a:extLst>
              <a:ext uri="{FF2B5EF4-FFF2-40B4-BE49-F238E27FC236}">
                <a16:creationId xmlns:a16="http://schemas.microsoft.com/office/drawing/2014/main" id="{32A2CE33-DA01-0B8E-699B-BA81173F4910}"/>
              </a:ext>
            </a:extLst>
          </p:cNvPr>
          <p:cNvSpPr txBox="1"/>
          <p:nvPr/>
        </p:nvSpPr>
        <p:spPr>
          <a:xfrm>
            <a:off x="6382628" y="892624"/>
            <a:ext cx="5468486" cy="369332"/>
          </a:xfrm>
          <a:prstGeom prst="rect">
            <a:avLst/>
          </a:prstGeom>
          <a:noFill/>
        </p:spPr>
        <p:txBody>
          <a:bodyPr wrap="square" rtlCol="0">
            <a:spAutoFit/>
          </a:bodyPr>
          <a:lstStyle/>
          <a:p>
            <a:pPr algn="ctr"/>
            <a:r>
              <a:rPr lang="en-US" spc="300" dirty="0">
                <a:solidFill>
                  <a:schemeClr val="tx1">
                    <a:lumMod val="65000"/>
                    <a:lumOff val="35000"/>
                  </a:schemeClr>
                </a:solidFill>
                <a:latin typeface="Century Gothic" panose="020B0502020202020204" pitchFamily="34" charset="0"/>
              </a:rPr>
              <a:t>WEAKNESSES  –</a:t>
            </a:r>
          </a:p>
        </p:txBody>
      </p:sp>
      <p:sp>
        <p:nvSpPr>
          <p:cNvPr id="107" name="Rectangle 106">
            <a:extLst>
              <a:ext uri="{FF2B5EF4-FFF2-40B4-BE49-F238E27FC236}">
                <a16:creationId xmlns:a16="http://schemas.microsoft.com/office/drawing/2014/main" id="{D580E76E-F2F4-409C-4CB6-83124F1572F7}"/>
              </a:ext>
            </a:extLst>
          </p:cNvPr>
          <p:cNvSpPr/>
          <p:nvPr/>
        </p:nvSpPr>
        <p:spPr>
          <a:xfrm>
            <a:off x="6382628" y="4127157"/>
            <a:ext cx="5468486" cy="2411950"/>
          </a:xfrm>
          <a:prstGeom prst="rect">
            <a:avLst/>
          </a:prstGeom>
          <a:solidFill>
            <a:srgbClr val="7E7979"/>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08" name="Rectangle 107">
            <a:extLst>
              <a:ext uri="{FF2B5EF4-FFF2-40B4-BE49-F238E27FC236}">
                <a16:creationId xmlns:a16="http://schemas.microsoft.com/office/drawing/2014/main" id="{A63E10D0-D3D9-CABD-1A5C-5E6BB2870FF6}"/>
              </a:ext>
            </a:extLst>
          </p:cNvPr>
          <p:cNvSpPr/>
          <p:nvPr/>
        </p:nvSpPr>
        <p:spPr>
          <a:xfrm flipV="1">
            <a:off x="6382628" y="6493387"/>
            <a:ext cx="5468486" cy="91440"/>
          </a:xfrm>
          <a:prstGeom prst="rect">
            <a:avLst/>
          </a:prstGeom>
          <a:solidFill>
            <a:srgbClr val="353232"/>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sp>
        <p:nvSpPr>
          <p:cNvPr id="109" name="TextBox 108">
            <a:extLst>
              <a:ext uri="{FF2B5EF4-FFF2-40B4-BE49-F238E27FC236}">
                <a16:creationId xmlns:a16="http://schemas.microsoft.com/office/drawing/2014/main" id="{C9C8D993-8400-190D-92CF-6A72C97F55FD}"/>
              </a:ext>
            </a:extLst>
          </p:cNvPr>
          <p:cNvSpPr txBox="1"/>
          <p:nvPr/>
        </p:nvSpPr>
        <p:spPr>
          <a:xfrm>
            <a:off x="887359" y="4298122"/>
            <a:ext cx="5330742" cy="1138773"/>
          </a:xfrm>
          <a:prstGeom prst="rect">
            <a:avLst/>
          </a:prstGeom>
          <a:noFill/>
        </p:spPr>
        <p:txBody>
          <a:bodyPr wrap="square" rtlCol="0">
            <a:spAutoFit/>
          </a:bodyPr>
          <a:lstStyle/>
          <a:p>
            <a:pPr marL="285750" indent="-285750">
              <a:spcAft>
                <a:spcPts val="1200"/>
              </a:spcAft>
              <a:buClr>
                <a:srgbClr val="007A84"/>
              </a:buClr>
              <a:buSzPct val="110000"/>
              <a:buFont typeface=".PingFang SC Regular"/>
              <a:buChar char="＋"/>
            </a:pPr>
            <a:r>
              <a:rPr lang="en-US" sz="1600" dirty="0">
                <a:solidFill>
                  <a:schemeClr val="bg1"/>
                </a:solidFill>
                <a:latin typeface="Century Gothic" panose="020B0502020202020204" pitchFamily="34" charset="0"/>
                <a:ea typeface="Arial" charset="0"/>
                <a:cs typeface="Arial" charset="0"/>
              </a:rPr>
              <a:t>Opportunity One</a:t>
            </a:r>
          </a:p>
          <a:p>
            <a:pPr marL="285750" indent="-285750">
              <a:spcAft>
                <a:spcPts val="1200"/>
              </a:spcAft>
              <a:buClr>
                <a:srgbClr val="007A84"/>
              </a:buClr>
              <a:buSzPct val="110000"/>
              <a:buFont typeface=".PingFang SC Regular"/>
              <a:buChar char="＋"/>
            </a:pPr>
            <a:r>
              <a:rPr lang="en-US" sz="1600" dirty="0">
                <a:solidFill>
                  <a:schemeClr val="bg1"/>
                </a:solidFill>
                <a:latin typeface="Century Gothic" panose="020B0502020202020204" pitchFamily="34" charset="0"/>
                <a:ea typeface="Arial" charset="0"/>
                <a:cs typeface="Arial" charset="0"/>
              </a:rPr>
              <a:t>Two</a:t>
            </a:r>
          </a:p>
          <a:p>
            <a:pPr marL="285750" indent="-285750">
              <a:spcAft>
                <a:spcPts val="1200"/>
              </a:spcAft>
              <a:buClr>
                <a:srgbClr val="007A84"/>
              </a:buClr>
              <a:buSzPct val="110000"/>
              <a:buFont typeface=".PingFang SC Regular"/>
              <a:buChar char="＋"/>
            </a:pPr>
            <a:r>
              <a:rPr lang="en-US" sz="1600" dirty="0">
                <a:solidFill>
                  <a:schemeClr val="bg1"/>
                </a:solidFill>
                <a:latin typeface="Century Gothic" panose="020B0502020202020204" pitchFamily="34" charset="0"/>
                <a:ea typeface="Arial" charset="0"/>
                <a:cs typeface="Arial" charset="0"/>
              </a:rPr>
              <a:t>Three</a:t>
            </a:r>
          </a:p>
        </p:txBody>
      </p:sp>
      <p:sp>
        <p:nvSpPr>
          <p:cNvPr id="112" name="TextBox 111">
            <a:extLst>
              <a:ext uri="{FF2B5EF4-FFF2-40B4-BE49-F238E27FC236}">
                <a16:creationId xmlns:a16="http://schemas.microsoft.com/office/drawing/2014/main" id="{0DC1B5C6-BC46-7E60-1F04-67F317F2C43E}"/>
              </a:ext>
            </a:extLst>
          </p:cNvPr>
          <p:cNvSpPr txBox="1"/>
          <p:nvPr/>
        </p:nvSpPr>
        <p:spPr>
          <a:xfrm>
            <a:off x="6526430" y="4298122"/>
            <a:ext cx="5330742" cy="738664"/>
          </a:xfrm>
          <a:prstGeom prst="rect">
            <a:avLst/>
          </a:prstGeom>
          <a:noFill/>
        </p:spPr>
        <p:txBody>
          <a:bodyPr wrap="square" rtlCol="0">
            <a:spAutoFit/>
          </a:bodyPr>
          <a:lstStyle/>
          <a:p>
            <a:pPr marL="285750" indent="-285750">
              <a:spcAft>
                <a:spcPts val="1200"/>
              </a:spcAft>
              <a:buClr>
                <a:srgbClr val="353232"/>
              </a:buClr>
              <a:buSzPct val="110000"/>
              <a:buFont typeface="System Font Regular"/>
              <a:buChar char="—"/>
            </a:pPr>
            <a:r>
              <a:rPr lang="en-US" sz="1600" dirty="0">
                <a:solidFill>
                  <a:schemeClr val="bg1"/>
                </a:solidFill>
                <a:latin typeface="Century Gothic" panose="020B0502020202020204" pitchFamily="34" charset="0"/>
                <a:ea typeface="Arial" charset="0"/>
                <a:cs typeface="Arial" charset="0"/>
              </a:rPr>
              <a:t>Threat One</a:t>
            </a:r>
          </a:p>
          <a:p>
            <a:pPr marL="285750" indent="-285750">
              <a:spcAft>
                <a:spcPts val="1200"/>
              </a:spcAft>
              <a:buClr>
                <a:srgbClr val="353232"/>
              </a:buClr>
              <a:buSzPct val="110000"/>
              <a:buFont typeface="System Font Regular"/>
              <a:buChar char="—"/>
            </a:pPr>
            <a:r>
              <a:rPr lang="en-US" sz="1600" dirty="0">
                <a:solidFill>
                  <a:schemeClr val="bg1"/>
                </a:solidFill>
                <a:latin typeface="Century Gothic" panose="020B0502020202020204" pitchFamily="34" charset="0"/>
                <a:ea typeface="Arial" charset="0"/>
                <a:cs typeface="Arial" charset="0"/>
              </a:rPr>
              <a:t>Two</a:t>
            </a:r>
          </a:p>
        </p:txBody>
      </p:sp>
      <p:sp>
        <p:nvSpPr>
          <p:cNvPr id="113" name="TextBox 112">
            <a:extLst>
              <a:ext uri="{FF2B5EF4-FFF2-40B4-BE49-F238E27FC236}">
                <a16:creationId xmlns:a16="http://schemas.microsoft.com/office/drawing/2014/main" id="{62C95EE9-634D-CE2F-CEC2-AF86DC92766E}"/>
              </a:ext>
            </a:extLst>
          </p:cNvPr>
          <p:cNvSpPr txBox="1"/>
          <p:nvPr/>
        </p:nvSpPr>
        <p:spPr>
          <a:xfrm>
            <a:off x="715200" y="3766679"/>
            <a:ext cx="5468486" cy="369332"/>
          </a:xfrm>
          <a:prstGeom prst="rect">
            <a:avLst/>
          </a:prstGeom>
          <a:noFill/>
        </p:spPr>
        <p:txBody>
          <a:bodyPr wrap="square" rtlCol="0">
            <a:spAutoFit/>
          </a:bodyPr>
          <a:lstStyle/>
          <a:p>
            <a:pPr algn="ctr"/>
            <a:r>
              <a:rPr lang="en-US" spc="300" dirty="0">
                <a:solidFill>
                  <a:schemeClr val="tx1">
                    <a:lumMod val="65000"/>
                    <a:lumOff val="35000"/>
                  </a:schemeClr>
                </a:solidFill>
                <a:latin typeface="Century Gothic" panose="020B0502020202020204" pitchFamily="34" charset="0"/>
              </a:rPr>
              <a:t>OPPORTUNITIES  +</a:t>
            </a:r>
          </a:p>
        </p:txBody>
      </p:sp>
      <p:sp>
        <p:nvSpPr>
          <p:cNvPr id="114" name="TextBox 113">
            <a:extLst>
              <a:ext uri="{FF2B5EF4-FFF2-40B4-BE49-F238E27FC236}">
                <a16:creationId xmlns:a16="http://schemas.microsoft.com/office/drawing/2014/main" id="{D9A89A27-9841-662F-333C-A79C63EADB77}"/>
              </a:ext>
            </a:extLst>
          </p:cNvPr>
          <p:cNvSpPr txBox="1"/>
          <p:nvPr/>
        </p:nvSpPr>
        <p:spPr>
          <a:xfrm>
            <a:off x="6372991" y="3766679"/>
            <a:ext cx="5468486" cy="369332"/>
          </a:xfrm>
          <a:prstGeom prst="rect">
            <a:avLst/>
          </a:prstGeom>
          <a:noFill/>
        </p:spPr>
        <p:txBody>
          <a:bodyPr wrap="square" rtlCol="0">
            <a:spAutoFit/>
          </a:bodyPr>
          <a:lstStyle/>
          <a:p>
            <a:pPr algn="ctr"/>
            <a:r>
              <a:rPr lang="en-US" spc="300" dirty="0">
                <a:solidFill>
                  <a:schemeClr val="tx1">
                    <a:lumMod val="65000"/>
                    <a:lumOff val="35000"/>
                  </a:schemeClr>
                </a:solidFill>
                <a:latin typeface="Century Gothic" panose="020B0502020202020204" pitchFamily="34" charset="0"/>
              </a:rPr>
              <a:t>THREATS  –</a:t>
            </a:r>
          </a:p>
        </p:txBody>
      </p:sp>
      <p:pic>
        <p:nvPicPr>
          <p:cNvPr id="2" name="Picture 1">
            <a:hlinkClick r:id="rId2"/>
            <a:extLst>
              <a:ext uri="{FF2B5EF4-FFF2-40B4-BE49-F238E27FC236}">
                <a16:creationId xmlns:a16="http://schemas.microsoft.com/office/drawing/2014/main" id="{02016C0B-1F6A-7F2D-E7E0-C077DA83AF64}"/>
              </a:ext>
            </a:extLst>
          </p:cNvPr>
          <p:cNvPicPr>
            <a:picLocks noChangeAspect="1"/>
          </p:cNvPicPr>
          <p:nvPr/>
        </p:nvPicPr>
        <p:blipFill>
          <a:blip r:embed="rId3"/>
          <a:srcRect/>
          <a:stretch/>
        </p:blipFill>
        <p:spPr>
          <a:xfrm>
            <a:off x="9263269" y="86514"/>
            <a:ext cx="2777149" cy="552361"/>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1413</TotalTime>
  <Words>128</Words>
  <Application>Microsoft Macintosh PowerPoint</Application>
  <PresentationFormat>Widescreen</PresentationFormat>
  <Paragraphs>23</Paragraphs>
  <Slides>2</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.PingFang SC Regular</vt:lpstr>
      <vt:lpstr>Arial</vt:lpstr>
      <vt:lpstr>Calibri</vt:lpstr>
      <vt:lpstr>Calibri Light</vt:lpstr>
      <vt:lpstr>Century Gothic</vt:lpstr>
      <vt:lpstr>System Font Regular</vt:lpstr>
      <vt:lpstr>Тема 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Allison Okonczak</cp:lastModifiedBy>
  <cp:revision>20</cp:revision>
  <cp:lastPrinted>2020-08-31T22:23:58Z</cp:lastPrinted>
  <dcterms:created xsi:type="dcterms:W3CDTF">2021-07-07T23:54:57Z</dcterms:created>
  <dcterms:modified xsi:type="dcterms:W3CDTF">2024-05-28T16:37:10Z</dcterms:modified>
</cp:coreProperties>
</file>