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397" r:id="rId2"/>
    <p:sldId id="393" r:id="rId3"/>
    <p:sldId id="394" r:id="rId4"/>
    <p:sldId id="395" r:id="rId5"/>
    <p:sldId id="396"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3BA9D9"/>
    <a:srgbClr val="BDDFEC"/>
    <a:srgbClr val="E9830A"/>
    <a:srgbClr val="4DA00D"/>
    <a:srgbClr val="00B195"/>
    <a:srgbClr val="00826E"/>
    <a:srgbClr val="5BBFE7"/>
    <a:srgbClr val="86F2E2"/>
    <a:srgbClr val="D51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058"/>
  </p:normalViewPr>
  <p:slideViewPr>
    <p:cSldViewPr snapToGrid="0" snapToObjects="1">
      <p:cViewPr varScale="1">
        <p:scale>
          <a:sx n="128" d="100"/>
          <a:sy n="128" d="100"/>
        </p:scale>
        <p:origin x="35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97&amp;utm_source=template-powerpoint&amp;utm_medium=content&amp;utm_campaign=Blank+Business+Analysis+Scenario-powerpoint-11997&amp;lpa=Blank+Business+Analysis+Scenario+powerpoint+11997"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63A3E-8990-1270-2183-7E1B7043507E}"/>
              </a:ext>
            </a:extLst>
          </p:cNvPr>
          <p:cNvSpPr/>
          <p:nvPr/>
        </p:nvSpPr>
        <p:spPr>
          <a:xfrm>
            <a:off x="-2" y="0"/>
            <a:ext cx="12192001" cy="6858000"/>
          </a:xfrm>
          <a:prstGeom prst="rect">
            <a:avLst/>
          </a:prstGeom>
          <a:gradFill>
            <a:gsLst>
              <a:gs pos="0">
                <a:schemeClr val="accent4">
                  <a:lumMod val="60000"/>
                  <a:lumOff val="40000"/>
                  <a:alpha val="50000"/>
                </a:schemeClr>
              </a:gs>
              <a:gs pos="66000">
                <a:schemeClr val="accent4">
                  <a:lumMod val="20000"/>
                  <a:lumOff val="80000"/>
                  <a:alpha val="59751"/>
                </a:schemeClr>
              </a:gs>
              <a:gs pos="40000">
                <a:schemeClr val="accent4">
                  <a:lumMod val="40000"/>
                  <a:lumOff val="60000"/>
                  <a:alpha val="5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Business Analysis Scenario Template</a:t>
            </a:r>
          </a:p>
        </p:txBody>
      </p:sp>
      <p:pic>
        <p:nvPicPr>
          <p:cNvPr id="7" name="Picture 6">
            <a:hlinkClick r:id="rId2"/>
            <a:extLst>
              <a:ext uri="{FF2B5EF4-FFF2-40B4-BE49-F238E27FC236}">
                <a16:creationId xmlns:a16="http://schemas.microsoft.com/office/drawing/2014/main" id="{D707208F-3545-CBE2-6BE8-A0C73FA3BB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692376"/>
            <a:ext cx="4558256" cy="4212179"/>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  </a:t>
            </a:r>
            <a:r>
              <a:rPr lang="en-US" sz="1200" i="0" u="none" strike="noStrike" dirty="0">
                <a:solidFill>
                  <a:srgbClr val="000000"/>
                </a:solidFill>
                <a:effectLst/>
                <a:latin typeface="Century Gothic" panose="020B0502020202020204" pitchFamily="34" charset="0"/>
              </a:rPr>
              <a:t>Employ this business analysis scenario template with or without sample data to present a detailed assessment of complex business scenarios, such as shifts in market dynamics or competitive landscapes, to your team or stakeholders. It's particularly useful for business analysts and corporate strategists who need to convey business environment analyses during strategic planning meetings or executive briefings. </a:t>
            </a:r>
          </a:p>
          <a:p>
            <a:pPr algn="l" rtl="0">
              <a:lnSpc>
                <a:spcPct val="150000"/>
              </a:lnSpc>
              <a:spcBef>
                <a:spcPts val="0"/>
              </a:spcBef>
              <a:spcAft>
                <a:spcPts val="0"/>
              </a:spcAft>
            </a:pPr>
            <a:r>
              <a:rPr lang="en-US"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  </a:t>
            </a:r>
            <a:r>
              <a:rPr lang="en-US" sz="1200" i="0" u="none" strike="noStrike" dirty="0">
                <a:solidFill>
                  <a:srgbClr val="000000"/>
                </a:solidFill>
                <a:effectLst/>
                <a:latin typeface="Century Gothic" panose="020B0502020202020204" pitchFamily="34" charset="0"/>
              </a:rPr>
              <a:t>This template features comprehensive slide layouts that facilitate a clear, thorough exploration of various business scenarios. Its standout attributes include dedicated sections for detailing market trends, competitive analysis, and strategic implications, complemented by engaging visual elements.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4"/>
          <a:srcRect/>
          <a:stretch/>
        </p:blipFill>
        <p:spPr>
          <a:xfrm>
            <a:off x="5024024" y="1750991"/>
            <a:ext cx="6885765" cy="412227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CB103-9608-29F3-6652-FD56DFFCBE43}"/>
              </a:ext>
            </a:extLst>
          </p:cNvPr>
          <p:cNvSpPr/>
          <p:nvPr/>
        </p:nvSpPr>
        <p:spPr>
          <a:xfrm>
            <a:off x="405111" y="0"/>
            <a:ext cx="36576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41605C5-D131-7ECE-860F-0993EE66F06C}"/>
              </a:ext>
            </a:extLst>
          </p:cNvPr>
          <p:cNvSpPr/>
          <p:nvPr/>
        </p:nvSpPr>
        <p:spPr>
          <a:xfrm>
            <a:off x="4062711" y="0"/>
            <a:ext cx="3657600" cy="6858000"/>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7720311" y="0"/>
            <a:ext cx="3657600"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364380C-B459-E93B-C5DB-18D7C0BB5E48}"/>
              </a:ext>
            </a:extLst>
          </p:cNvPr>
          <p:cNvSpPr/>
          <p:nvPr/>
        </p:nvSpPr>
        <p:spPr>
          <a:xfrm>
            <a:off x="567158" y="1945062"/>
            <a:ext cx="7315201" cy="2653521"/>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1" h="2653521">
                <a:moveTo>
                  <a:pt x="0" y="960699"/>
                </a:moveTo>
                <a:lnTo>
                  <a:pt x="7315201" y="0"/>
                </a:lnTo>
                <a:lnTo>
                  <a:pt x="7315201" y="2653521"/>
                </a:lnTo>
                <a:lnTo>
                  <a:pt x="0" y="1715972"/>
                </a:lnTo>
                <a:lnTo>
                  <a:pt x="0" y="960699"/>
                </a:lnTo>
                <a:close/>
              </a:path>
            </a:pathLst>
          </a:custGeom>
          <a:gradFill>
            <a:gsLst>
              <a:gs pos="99000">
                <a:schemeClr val="bg1"/>
              </a:gs>
              <a:gs pos="6000">
                <a:schemeClr val="bg1"/>
              </a:gs>
              <a:gs pos="29000">
                <a:srgbClr val="FFFFFF">
                  <a:alpha val="50000"/>
                </a:srgbClr>
              </a:gs>
              <a:gs pos="68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F5D6498-9855-48F3-ED46-83E8FDC57AFA}"/>
              </a:ext>
            </a:extLst>
          </p:cNvPr>
          <p:cNvSpPr/>
          <p:nvPr/>
        </p:nvSpPr>
        <p:spPr>
          <a:xfrm>
            <a:off x="477680" y="2906063"/>
            <a:ext cx="178956" cy="731520"/>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5DEB6C-B95C-FA74-BDBB-5C1F8FB2A088}"/>
              </a:ext>
            </a:extLst>
          </p:cNvPr>
          <p:cNvSpPr txBox="1"/>
          <p:nvPr/>
        </p:nvSpPr>
        <p:spPr>
          <a:xfrm>
            <a:off x="503950" y="57873"/>
            <a:ext cx="172996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FUTURISTIC</a:t>
            </a:r>
          </a:p>
        </p:txBody>
      </p:sp>
      <p:sp>
        <p:nvSpPr>
          <p:cNvPr id="7" name="TextBox 6">
            <a:extLst>
              <a:ext uri="{FF2B5EF4-FFF2-40B4-BE49-F238E27FC236}">
                <a16:creationId xmlns:a16="http://schemas.microsoft.com/office/drawing/2014/main" id="{491F8343-D0DC-202A-A6B2-287BAE6408A5}"/>
              </a:ext>
            </a:extLst>
          </p:cNvPr>
          <p:cNvSpPr txBox="1"/>
          <p:nvPr/>
        </p:nvSpPr>
        <p:spPr>
          <a:xfrm>
            <a:off x="503950" y="465750"/>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9" name="TextBox 8">
            <a:extLst>
              <a:ext uri="{FF2B5EF4-FFF2-40B4-BE49-F238E27FC236}">
                <a16:creationId xmlns:a16="http://schemas.microsoft.com/office/drawing/2014/main" id="{D7A1B592-FBD0-6B87-48D2-DFE8E819BA1E}"/>
              </a:ext>
            </a:extLst>
          </p:cNvPr>
          <p:cNvSpPr txBox="1"/>
          <p:nvPr/>
        </p:nvSpPr>
        <p:spPr>
          <a:xfrm>
            <a:off x="4161550" y="57873"/>
            <a:ext cx="1882247"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PROACTIVE</a:t>
            </a:r>
          </a:p>
        </p:txBody>
      </p:sp>
      <p:sp>
        <p:nvSpPr>
          <p:cNvPr id="10" name="TextBox 9">
            <a:extLst>
              <a:ext uri="{FF2B5EF4-FFF2-40B4-BE49-F238E27FC236}">
                <a16:creationId xmlns:a16="http://schemas.microsoft.com/office/drawing/2014/main" id="{BD51637C-D94E-307F-2021-9613297A4867}"/>
              </a:ext>
            </a:extLst>
          </p:cNvPr>
          <p:cNvSpPr txBox="1"/>
          <p:nvPr/>
        </p:nvSpPr>
        <p:spPr>
          <a:xfrm>
            <a:off x="4161550" y="465750"/>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12" name="TextBox 11">
            <a:extLst>
              <a:ext uri="{FF2B5EF4-FFF2-40B4-BE49-F238E27FC236}">
                <a16:creationId xmlns:a16="http://schemas.microsoft.com/office/drawing/2014/main" id="{D617D01C-CF8E-5B4F-8984-C6BCB9933EE4}"/>
              </a:ext>
            </a:extLst>
          </p:cNvPr>
          <p:cNvSpPr txBox="1"/>
          <p:nvPr/>
        </p:nvSpPr>
        <p:spPr>
          <a:xfrm>
            <a:off x="7819150" y="57873"/>
            <a:ext cx="3065263"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MANAGEMENT</a:t>
            </a:r>
          </a:p>
        </p:txBody>
      </p:sp>
      <p:sp>
        <p:nvSpPr>
          <p:cNvPr id="13" name="TextBox 12">
            <a:extLst>
              <a:ext uri="{FF2B5EF4-FFF2-40B4-BE49-F238E27FC236}">
                <a16:creationId xmlns:a16="http://schemas.microsoft.com/office/drawing/2014/main" id="{5B8283DB-49E6-7E2C-F6F2-601B2A89A32A}"/>
              </a:ext>
            </a:extLst>
          </p:cNvPr>
          <p:cNvSpPr txBox="1"/>
          <p:nvPr/>
        </p:nvSpPr>
        <p:spPr>
          <a:xfrm>
            <a:off x="7819150" y="465750"/>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14" name="TextBox 13">
            <a:extLst>
              <a:ext uri="{FF2B5EF4-FFF2-40B4-BE49-F238E27FC236}">
                <a16:creationId xmlns:a16="http://schemas.microsoft.com/office/drawing/2014/main" id="{5E73431F-3A74-A31E-C41A-CDFEC41319EC}"/>
              </a:ext>
            </a:extLst>
          </p:cNvPr>
          <p:cNvSpPr txBox="1"/>
          <p:nvPr/>
        </p:nvSpPr>
        <p:spPr>
          <a:xfrm>
            <a:off x="503950" y="5026730"/>
            <a:ext cx="195438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INVESTMENT</a:t>
            </a:r>
          </a:p>
        </p:txBody>
      </p:sp>
      <p:sp>
        <p:nvSpPr>
          <p:cNvPr id="15" name="TextBox 14">
            <a:extLst>
              <a:ext uri="{FF2B5EF4-FFF2-40B4-BE49-F238E27FC236}">
                <a16:creationId xmlns:a16="http://schemas.microsoft.com/office/drawing/2014/main" id="{819E0866-E93D-F5D0-7D8D-863535BB1B59}"/>
              </a:ext>
            </a:extLst>
          </p:cNvPr>
          <p:cNvSpPr txBox="1"/>
          <p:nvPr/>
        </p:nvSpPr>
        <p:spPr>
          <a:xfrm>
            <a:off x="503950" y="5434607"/>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16" name="TextBox 15">
            <a:extLst>
              <a:ext uri="{FF2B5EF4-FFF2-40B4-BE49-F238E27FC236}">
                <a16:creationId xmlns:a16="http://schemas.microsoft.com/office/drawing/2014/main" id="{46E8F4C1-198A-7C7F-95B4-E2D43944895E}"/>
              </a:ext>
            </a:extLst>
          </p:cNvPr>
          <p:cNvSpPr txBox="1"/>
          <p:nvPr/>
        </p:nvSpPr>
        <p:spPr>
          <a:xfrm>
            <a:off x="4161550" y="5026730"/>
            <a:ext cx="987771"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COST</a:t>
            </a:r>
          </a:p>
        </p:txBody>
      </p:sp>
      <p:sp>
        <p:nvSpPr>
          <p:cNvPr id="17" name="TextBox 16">
            <a:extLst>
              <a:ext uri="{FF2B5EF4-FFF2-40B4-BE49-F238E27FC236}">
                <a16:creationId xmlns:a16="http://schemas.microsoft.com/office/drawing/2014/main" id="{38ABB9DA-33DF-2B1B-7AF2-9ADC492DD56E}"/>
              </a:ext>
            </a:extLst>
          </p:cNvPr>
          <p:cNvSpPr txBox="1"/>
          <p:nvPr/>
        </p:nvSpPr>
        <p:spPr>
          <a:xfrm>
            <a:off x="4161550" y="5434607"/>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18" name="TextBox 17">
            <a:extLst>
              <a:ext uri="{FF2B5EF4-FFF2-40B4-BE49-F238E27FC236}">
                <a16:creationId xmlns:a16="http://schemas.microsoft.com/office/drawing/2014/main" id="{E370DB4A-8D77-C468-9AF5-FAE86FB5F7C0}"/>
              </a:ext>
            </a:extLst>
          </p:cNvPr>
          <p:cNvSpPr txBox="1"/>
          <p:nvPr/>
        </p:nvSpPr>
        <p:spPr>
          <a:xfrm>
            <a:off x="7819150" y="5026730"/>
            <a:ext cx="142218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BENEFITS</a:t>
            </a:r>
          </a:p>
        </p:txBody>
      </p:sp>
      <p:sp>
        <p:nvSpPr>
          <p:cNvPr id="19" name="TextBox 18">
            <a:extLst>
              <a:ext uri="{FF2B5EF4-FFF2-40B4-BE49-F238E27FC236}">
                <a16:creationId xmlns:a16="http://schemas.microsoft.com/office/drawing/2014/main" id="{7D83B082-27E0-494A-FF03-8801760FCBD8}"/>
              </a:ext>
            </a:extLst>
          </p:cNvPr>
          <p:cNvSpPr txBox="1"/>
          <p:nvPr/>
        </p:nvSpPr>
        <p:spPr>
          <a:xfrm>
            <a:off x="7819150" y="5434607"/>
            <a:ext cx="3431442"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cxnSp>
        <p:nvCxnSpPr>
          <p:cNvPr id="22" name="Straight Arrow Connector 21">
            <a:extLst>
              <a:ext uri="{FF2B5EF4-FFF2-40B4-BE49-F238E27FC236}">
                <a16:creationId xmlns:a16="http://schemas.microsoft.com/office/drawing/2014/main" id="{066DC238-4B09-D205-ABA3-F33B421FF4D3}"/>
              </a:ext>
            </a:extLst>
          </p:cNvPr>
          <p:cNvCxnSpPr>
            <a:cxnSpLocks/>
          </p:cNvCxnSpPr>
          <p:nvPr/>
        </p:nvCxnSpPr>
        <p:spPr>
          <a:xfrm flipV="1">
            <a:off x="5671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A0495C-913E-2E91-40C3-BD3E2748FEAD}"/>
              </a:ext>
            </a:extLst>
          </p:cNvPr>
          <p:cNvCxnSpPr/>
          <p:nvPr/>
        </p:nvCxnSpPr>
        <p:spPr>
          <a:xfrm>
            <a:off x="567158" y="4942390"/>
            <a:ext cx="10607040"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09083AC-6B7C-C4B0-1537-E9614A8FDE3F}"/>
              </a:ext>
            </a:extLst>
          </p:cNvPr>
          <p:cNvSpPr>
            <a:spLocks noChangeAspect="1"/>
          </p:cNvSpPr>
          <p:nvPr/>
        </p:nvSpPr>
        <p:spPr>
          <a:xfrm>
            <a:off x="4039561" y="2422525"/>
            <a:ext cx="357916" cy="1705337"/>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BA77F199-EF76-3224-3A7B-0D3E06F813EA}"/>
              </a:ext>
            </a:extLst>
          </p:cNvPr>
          <p:cNvCxnSpPr>
            <a:cxnSpLocks/>
          </p:cNvCxnSpPr>
          <p:nvPr/>
        </p:nvCxnSpPr>
        <p:spPr>
          <a:xfrm flipV="1">
            <a:off x="42247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7558262" y="1945062"/>
            <a:ext cx="649154" cy="265352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BAE1FD5-C3E3-93F4-EDA5-B7918FB5C6BA}"/>
              </a:ext>
            </a:extLst>
          </p:cNvPr>
          <p:cNvCxnSpPr>
            <a:cxnSpLocks/>
          </p:cNvCxnSpPr>
          <p:nvPr/>
        </p:nvCxnSpPr>
        <p:spPr>
          <a:xfrm flipV="1">
            <a:off x="7882359" y="1833430"/>
            <a:ext cx="0" cy="310896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9D6B1F6-310F-E75F-C713-6939F4BBEB01}"/>
              </a:ext>
            </a:extLst>
          </p:cNvPr>
          <p:cNvCxnSpPr>
            <a:cxnSpLocks/>
          </p:cNvCxnSpPr>
          <p:nvPr/>
        </p:nvCxnSpPr>
        <p:spPr>
          <a:xfrm>
            <a:off x="534040" y="3266977"/>
            <a:ext cx="7673376" cy="0"/>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D7A4627-0A9C-C45D-B721-57370D9BF269}"/>
              </a:ext>
            </a:extLst>
          </p:cNvPr>
          <p:cNvCxnSpPr>
            <a:cxnSpLocks/>
          </p:cNvCxnSpPr>
          <p:nvPr/>
        </p:nvCxnSpPr>
        <p:spPr>
          <a:xfrm>
            <a:off x="534040" y="3271787"/>
            <a:ext cx="3713870" cy="358876"/>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7DEFE0C-0EE9-AB5A-6FE3-04C3F5BDD444}"/>
              </a:ext>
            </a:extLst>
          </p:cNvPr>
          <p:cNvCxnSpPr>
            <a:cxnSpLocks/>
          </p:cNvCxnSpPr>
          <p:nvPr/>
        </p:nvCxnSpPr>
        <p:spPr>
          <a:xfrm flipV="1">
            <a:off x="534040" y="2908101"/>
            <a:ext cx="3713870" cy="358876"/>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CB2CE18C-7762-48AC-BBB5-31EC27A01F6E}"/>
              </a:ext>
            </a:extLst>
          </p:cNvPr>
          <p:cNvSpPr/>
          <p:nvPr/>
        </p:nvSpPr>
        <p:spPr>
          <a:xfrm>
            <a:off x="7788821" y="2110825"/>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8178541-C1E8-828F-B64F-A2A948E85A0C}"/>
              </a:ext>
            </a:extLst>
          </p:cNvPr>
          <p:cNvSpPr/>
          <p:nvPr/>
        </p:nvSpPr>
        <p:spPr>
          <a:xfrm>
            <a:off x="7592992" y="2830983"/>
            <a:ext cx="579699" cy="252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7CF16464-E332-D21F-2C03-51F78A7ACD7D}"/>
              </a:ext>
            </a:extLst>
          </p:cNvPr>
          <p:cNvCxnSpPr>
            <a:cxnSpLocks/>
          </p:cNvCxnSpPr>
          <p:nvPr/>
        </p:nvCxnSpPr>
        <p:spPr>
          <a:xfrm flipV="1">
            <a:off x="4228229" y="2944164"/>
            <a:ext cx="3664799" cy="686499"/>
          </a:xfrm>
          <a:prstGeom prst="straightConnector1">
            <a:avLst/>
          </a:prstGeom>
          <a:ln w="31750" cap="rnd">
            <a:gradFill>
              <a:gsLst>
                <a:gs pos="0">
                  <a:srgbClr val="C00000"/>
                </a:gs>
                <a:gs pos="100000">
                  <a:srgbClr val="FF0000"/>
                </a:gs>
              </a:gsLst>
              <a:lin ang="5400000" scaled="1"/>
            </a:gradFill>
            <a:prstDash val="sysDot"/>
            <a:tailEnd type="oval"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80DE76-2476-FA77-C7D7-6B74C49B5FAF}"/>
              </a:ext>
            </a:extLst>
          </p:cNvPr>
          <p:cNvCxnSpPr>
            <a:cxnSpLocks/>
          </p:cNvCxnSpPr>
          <p:nvPr/>
        </p:nvCxnSpPr>
        <p:spPr>
          <a:xfrm flipV="1">
            <a:off x="4228229" y="2240683"/>
            <a:ext cx="3664799" cy="667417"/>
          </a:xfrm>
          <a:prstGeom prst="straightConnector1">
            <a:avLst/>
          </a:prstGeom>
          <a:ln w="31750" cap="rnd">
            <a:gradFill>
              <a:gsLst>
                <a:gs pos="0">
                  <a:srgbClr val="C00000"/>
                </a:gs>
                <a:gs pos="100000">
                  <a:srgbClr val="FF0000"/>
                </a:gs>
              </a:gsLst>
              <a:lin ang="5400000" scaled="1"/>
            </a:gradFill>
            <a:prstDash val="sysDot"/>
            <a:tailEnd type="oval" w="sm" len="sm"/>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0CB9366-6959-1C85-8DF6-F28B0B027AE7}"/>
              </a:ext>
            </a:extLst>
          </p:cNvPr>
          <p:cNvSpPr/>
          <p:nvPr/>
        </p:nvSpPr>
        <p:spPr>
          <a:xfrm>
            <a:off x="4139100" y="2767272"/>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DE3BE02-14F6-736C-999D-FA741CDA3B07}"/>
              </a:ext>
            </a:extLst>
          </p:cNvPr>
          <p:cNvSpPr/>
          <p:nvPr/>
        </p:nvSpPr>
        <p:spPr>
          <a:xfrm>
            <a:off x="4142128" y="3487431"/>
            <a:ext cx="182880" cy="2864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F6589279-033F-E7A2-6E33-C04CF3EBCE5D}"/>
              </a:ext>
            </a:extLst>
          </p:cNvPr>
          <p:cNvSpPr txBox="1"/>
          <p:nvPr/>
        </p:nvSpPr>
        <p:spPr>
          <a:xfrm>
            <a:off x="8501028" y="2023225"/>
            <a:ext cx="1892452"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Outcome</a:t>
            </a:r>
          </a:p>
        </p:txBody>
      </p:sp>
      <p:sp>
        <p:nvSpPr>
          <p:cNvPr id="53" name="TextBox 52">
            <a:extLst>
              <a:ext uri="{FF2B5EF4-FFF2-40B4-BE49-F238E27FC236}">
                <a16:creationId xmlns:a16="http://schemas.microsoft.com/office/drawing/2014/main" id="{1480C73C-1DF3-1CFD-8CAD-A3222FE8EF09}"/>
              </a:ext>
            </a:extLst>
          </p:cNvPr>
          <p:cNvSpPr txBox="1"/>
          <p:nvPr/>
        </p:nvSpPr>
        <p:spPr>
          <a:xfrm>
            <a:off x="8501028" y="3698637"/>
            <a:ext cx="1892452"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Returns</a:t>
            </a:r>
          </a:p>
        </p:txBody>
      </p:sp>
      <p:sp>
        <p:nvSpPr>
          <p:cNvPr id="54" name="TextBox 53">
            <a:extLst>
              <a:ext uri="{FF2B5EF4-FFF2-40B4-BE49-F238E27FC236}">
                <a16:creationId xmlns:a16="http://schemas.microsoft.com/office/drawing/2014/main" id="{FF61C078-575C-12A4-7130-D8EC8D7A5124}"/>
              </a:ext>
            </a:extLst>
          </p:cNvPr>
          <p:cNvSpPr txBox="1"/>
          <p:nvPr/>
        </p:nvSpPr>
        <p:spPr>
          <a:xfrm>
            <a:off x="2454160" y="2596048"/>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a</a:t>
            </a:r>
          </a:p>
        </p:txBody>
      </p:sp>
      <p:sp>
        <p:nvSpPr>
          <p:cNvPr id="55" name="TextBox 54">
            <a:extLst>
              <a:ext uri="{FF2B5EF4-FFF2-40B4-BE49-F238E27FC236}">
                <a16:creationId xmlns:a16="http://schemas.microsoft.com/office/drawing/2014/main" id="{06B3EACD-6B6C-BAC8-9085-837AA40DEEB3}"/>
              </a:ext>
            </a:extLst>
          </p:cNvPr>
          <p:cNvSpPr txBox="1"/>
          <p:nvPr/>
        </p:nvSpPr>
        <p:spPr>
          <a:xfrm>
            <a:off x="2454160" y="3477866"/>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b</a:t>
            </a:r>
          </a:p>
        </p:txBody>
      </p:sp>
      <p:sp>
        <p:nvSpPr>
          <p:cNvPr id="56" name="TextBox 55">
            <a:extLst>
              <a:ext uri="{FF2B5EF4-FFF2-40B4-BE49-F238E27FC236}">
                <a16:creationId xmlns:a16="http://schemas.microsoft.com/office/drawing/2014/main" id="{47BDACCB-A3DC-5108-1C6F-7AE78562A0DB}"/>
              </a:ext>
            </a:extLst>
          </p:cNvPr>
          <p:cNvSpPr txBox="1"/>
          <p:nvPr/>
        </p:nvSpPr>
        <p:spPr>
          <a:xfrm>
            <a:off x="4052043" y="2545679"/>
            <a:ext cx="380414" cy="246221"/>
          </a:xfrm>
          <a:prstGeom prst="rect">
            <a:avLst/>
          </a:prstGeom>
          <a:noFill/>
        </p:spPr>
        <p:txBody>
          <a:bodyPr wrap="square" rtlCol="0">
            <a:spAutoFit/>
          </a:bodyPr>
          <a:lstStyle/>
          <a:p>
            <a:pPr>
              <a:spcAft>
                <a:spcPts val="600"/>
              </a:spcAft>
            </a:pPr>
            <a:r>
              <a:rPr lang="en-US" sz="1000" dirty="0">
                <a:solidFill>
                  <a:schemeClr val="bg1"/>
                </a:solidFill>
                <a:latin typeface="Courier" pitchFamily="2" charset="0"/>
              </a:rPr>
              <a:t>a1</a:t>
            </a:r>
          </a:p>
        </p:txBody>
      </p:sp>
      <p:sp>
        <p:nvSpPr>
          <p:cNvPr id="57" name="TextBox 56">
            <a:extLst>
              <a:ext uri="{FF2B5EF4-FFF2-40B4-BE49-F238E27FC236}">
                <a16:creationId xmlns:a16="http://schemas.microsoft.com/office/drawing/2014/main" id="{2C68F3A2-317A-8570-39E9-CF6A22BC62A3}"/>
              </a:ext>
            </a:extLst>
          </p:cNvPr>
          <p:cNvSpPr txBox="1"/>
          <p:nvPr/>
        </p:nvSpPr>
        <p:spPr>
          <a:xfrm>
            <a:off x="4052043" y="3762418"/>
            <a:ext cx="380414" cy="246221"/>
          </a:xfrm>
          <a:prstGeom prst="rect">
            <a:avLst/>
          </a:prstGeom>
          <a:noFill/>
        </p:spPr>
        <p:txBody>
          <a:bodyPr wrap="square" rtlCol="0">
            <a:spAutoFit/>
          </a:bodyPr>
          <a:lstStyle/>
          <a:p>
            <a:pPr>
              <a:spcAft>
                <a:spcPts val="600"/>
              </a:spcAft>
            </a:pPr>
            <a:r>
              <a:rPr lang="en-US" sz="1000" dirty="0">
                <a:solidFill>
                  <a:schemeClr val="bg1"/>
                </a:solidFill>
                <a:latin typeface="Courier" pitchFamily="2" charset="0"/>
              </a:rPr>
              <a:t>b1</a:t>
            </a:r>
          </a:p>
        </p:txBody>
      </p:sp>
      <p:sp>
        <p:nvSpPr>
          <p:cNvPr id="58" name="TextBox 57">
            <a:extLst>
              <a:ext uri="{FF2B5EF4-FFF2-40B4-BE49-F238E27FC236}">
                <a16:creationId xmlns:a16="http://schemas.microsoft.com/office/drawing/2014/main" id="{25068698-3987-BE95-C5C2-F4ADB7FC1B53}"/>
              </a:ext>
            </a:extLst>
          </p:cNvPr>
          <p:cNvSpPr txBox="1"/>
          <p:nvPr/>
        </p:nvSpPr>
        <p:spPr>
          <a:xfrm>
            <a:off x="7572283" y="2303478"/>
            <a:ext cx="380414" cy="246221"/>
          </a:xfrm>
          <a:prstGeom prst="rect">
            <a:avLst/>
          </a:prstGeom>
          <a:noFill/>
        </p:spPr>
        <p:txBody>
          <a:bodyPr wrap="square" rtlCol="0">
            <a:spAutoFit/>
          </a:bodyPr>
          <a:lstStyle/>
          <a:p>
            <a:pPr>
              <a:spcAft>
                <a:spcPts val="600"/>
              </a:spcAft>
            </a:pPr>
            <a:r>
              <a:rPr lang="en-US" sz="1000" dirty="0">
                <a:solidFill>
                  <a:schemeClr val="accent4">
                    <a:lumMod val="50000"/>
                  </a:schemeClr>
                </a:solidFill>
                <a:latin typeface="Courier" pitchFamily="2" charset="0"/>
              </a:rPr>
              <a:t>a2</a:t>
            </a:r>
          </a:p>
        </p:txBody>
      </p:sp>
      <p:sp>
        <p:nvSpPr>
          <p:cNvPr id="59" name="TextBox 58">
            <a:extLst>
              <a:ext uri="{FF2B5EF4-FFF2-40B4-BE49-F238E27FC236}">
                <a16:creationId xmlns:a16="http://schemas.microsoft.com/office/drawing/2014/main" id="{49CD972F-6138-3B89-1028-E2050C58A9EE}"/>
              </a:ext>
            </a:extLst>
          </p:cNvPr>
          <p:cNvSpPr txBox="1"/>
          <p:nvPr/>
        </p:nvSpPr>
        <p:spPr>
          <a:xfrm>
            <a:off x="7572283" y="3034062"/>
            <a:ext cx="380414" cy="246221"/>
          </a:xfrm>
          <a:prstGeom prst="rect">
            <a:avLst/>
          </a:prstGeom>
          <a:noFill/>
        </p:spPr>
        <p:txBody>
          <a:bodyPr wrap="square" rtlCol="0">
            <a:spAutoFit/>
          </a:bodyPr>
          <a:lstStyle/>
          <a:p>
            <a:pPr>
              <a:spcAft>
                <a:spcPts val="600"/>
              </a:spcAft>
            </a:pPr>
            <a:r>
              <a:rPr lang="en-US" sz="1000" dirty="0">
                <a:solidFill>
                  <a:schemeClr val="accent4">
                    <a:lumMod val="50000"/>
                  </a:schemeClr>
                </a:solidFill>
                <a:latin typeface="Courier" pitchFamily="2" charset="0"/>
              </a:rPr>
              <a:t>b2</a:t>
            </a:r>
          </a:p>
        </p:txBody>
      </p:sp>
    </p:spTree>
    <p:extLst>
      <p:ext uri="{BB962C8B-B14F-4D97-AF65-F5344CB8AC3E}">
        <p14:creationId xmlns:p14="http://schemas.microsoft.com/office/powerpoint/2010/main" val="428258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589874-789D-DB00-FF7B-F779CF89D8D3}"/>
              </a:ext>
            </a:extLst>
          </p:cNvPr>
          <p:cNvSpPr/>
          <p:nvPr/>
        </p:nvSpPr>
        <p:spPr>
          <a:xfrm>
            <a:off x="144898" y="428262"/>
            <a:ext cx="2743200" cy="1737360"/>
          </a:xfrm>
          <a:prstGeom prst="rect">
            <a:avLst/>
          </a:prstGeom>
          <a:gradFill>
            <a:gsLst>
              <a:gs pos="0">
                <a:schemeClr val="accent4"/>
              </a:gs>
              <a:gs pos="58000">
                <a:schemeClr val="accent4">
                  <a:lumMod val="5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3035452" y="0"/>
            <a:ext cx="8342459"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370DB4A-8D77-C468-9AF5-FAE86FB5F7C0}"/>
              </a:ext>
            </a:extLst>
          </p:cNvPr>
          <p:cNvSpPr txBox="1"/>
          <p:nvPr/>
        </p:nvSpPr>
        <p:spPr>
          <a:xfrm>
            <a:off x="3372354" y="4308032"/>
            <a:ext cx="1407758"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MISSION</a:t>
            </a:r>
          </a:p>
        </p:txBody>
      </p:sp>
      <p:sp>
        <p:nvSpPr>
          <p:cNvPr id="19" name="TextBox 18">
            <a:extLst>
              <a:ext uri="{FF2B5EF4-FFF2-40B4-BE49-F238E27FC236}">
                <a16:creationId xmlns:a16="http://schemas.microsoft.com/office/drawing/2014/main" id="{7D83B082-27E0-494A-FF03-8801760FCBD8}"/>
              </a:ext>
            </a:extLst>
          </p:cNvPr>
          <p:cNvSpPr txBox="1"/>
          <p:nvPr/>
        </p:nvSpPr>
        <p:spPr>
          <a:xfrm>
            <a:off x="3372353" y="4715909"/>
            <a:ext cx="3539427"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3252486" y="6261904"/>
            <a:ext cx="7870785"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43169DBF-0277-30E5-38FF-D4F93E6C91F9}"/>
              </a:ext>
            </a:extLst>
          </p:cNvPr>
          <p:cNvGrpSpPr/>
          <p:nvPr/>
        </p:nvGrpSpPr>
        <p:grpSpPr>
          <a:xfrm>
            <a:off x="3372354" y="853774"/>
            <a:ext cx="6454545" cy="4828583"/>
            <a:chOff x="3438173" y="1945062"/>
            <a:chExt cx="6042952" cy="2653521"/>
          </a:xfrm>
        </p:grpSpPr>
        <p:sp>
          <p:nvSpPr>
            <p:cNvPr id="32" name="Rectangle 31">
              <a:extLst>
                <a:ext uri="{FF2B5EF4-FFF2-40B4-BE49-F238E27FC236}">
                  <a16:creationId xmlns:a16="http://schemas.microsoft.com/office/drawing/2014/main" id="{5364380C-B459-E93B-C5DB-18D7C0BB5E48}"/>
                </a:ext>
              </a:extLst>
            </p:cNvPr>
            <p:cNvSpPr/>
            <p:nvPr/>
          </p:nvSpPr>
          <p:spPr>
            <a:xfrm>
              <a:off x="3438173" y="1945062"/>
              <a:ext cx="5717895" cy="2653521"/>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 name="connsiteX0" fmla="*/ 0 w 7315201"/>
                <a:gd name="connsiteY0" fmla="*/ 1715972 h 2653521"/>
                <a:gd name="connsiteX1" fmla="*/ 7315201 w 7315201"/>
                <a:gd name="connsiteY1" fmla="*/ 0 h 2653521"/>
                <a:gd name="connsiteX2" fmla="*/ 7315201 w 7315201"/>
                <a:gd name="connsiteY2" fmla="*/ 2653521 h 2653521"/>
                <a:gd name="connsiteX3" fmla="*/ 0 w 7315201"/>
                <a:gd name="connsiteY3" fmla="*/ 1715972 h 2653521"/>
                <a:gd name="connsiteX0" fmla="*/ 0 w 7326776"/>
                <a:gd name="connsiteY0" fmla="*/ 1299283 h 2653521"/>
                <a:gd name="connsiteX1" fmla="*/ 7326776 w 7326776"/>
                <a:gd name="connsiteY1" fmla="*/ 0 h 2653521"/>
                <a:gd name="connsiteX2" fmla="*/ 7326776 w 7326776"/>
                <a:gd name="connsiteY2" fmla="*/ 2653521 h 2653521"/>
                <a:gd name="connsiteX3" fmla="*/ 0 w 7326776"/>
                <a:gd name="connsiteY3" fmla="*/ 1299283 h 2653521"/>
                <a:gd name="connsiteX0" fmla="*/ 0 w 5717895"/>
                <a:gd name="connsiteY0" fmla="*/ 1322433 h 2653521"/>
                <a:gd name="connsiteX1" fmla="*/ 5717895 w 5717895"/>
                <a:gd name="connsiteY1" fmla="*/ 0 h 2653521"/>
                <a:gd name="connsiteX2" fmla="*/ 5717895 w 5717895"/>
                <a:gd name="connsiteY2" fmla="*/ 2653521 h 2653521"/>
                <a:gd name="connsiteX3" fmla="*/ 0 w 5717895"/>
                <a:gd name="connsiteY3" fmla="*/ 1322433 h 2653521"/>
              </a:gdLst>
              <a:ahLst/>
              <a:cxnLst>
                <a:cxn ang="0">
                  <a:pos x="connsiteX0" y="connsiteY0"/>
                </a:cxn>
                <a:cxn ang="0">
                  <a:pos x="connsiteX1" y="connsiteY1"/>
                </a:cxn>
                <a:cxn ang="0">
                  <a:pos x="connsiteX2" y="connsiteY2"/>
                </a:cxn>
                <a:cxn ang="0">
                  <a:pos x="connsiteX3" y="connsiteY3"/>
                </a:cxn>
              </a:cxnLst>
              <a:rect l="l" t="t" r="r" b="b"/>
              <a:pathLst>
                <a:path w="5717895" h="2653521">
                  <a:moveTo>
                    <a:pt x="0" y="1322433"/>
                  </a:moveTo>
                  <a:lnTo>
                    <a:pt x="5717895" y="0"/>
                  </a:lnTo>
                  <a:lnTo>
                    <a:pt x="5717895" y="2653521"/>
                  </a:lnTo>
                  <a:lnTo>
                    <a:pt x="0" y="1322433"/>
                  </a:lnTo>
                  <a:close/>
                </a:path>
              </a:pathLst>
            </a:custGeom>
            <a:gradFill>
              <a:gsLst>
                <a:gs pos="100000">
                  <a:schemeClr val="bg1"/>
                </a:gs>
                <a:gs pos="0">
                  <a:schemeClr val="bg1"/>
                </a:gs>
                <a:gs pos="57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8831971" y="1945062"/>
              <a:ext cx="649154" cy="2653521"/>
            </a:xfrm>
            <a:prstGeom prst="ellipse">
              <a:avLst/>
            </a:prstGeom>
            <a:gradFill>
              <a:gsLst>
                <a:gs pos="99000">
                  <a:schemeClr val="accent4">
                    <a:lumMod val="50000"/>
                  </a:schemeClr>
                </a:gs>
                <a:gs pos="14000">
                  <a:schemeClr val="accent4"/>
                </a:gs>
                <a:gs pos="28000">
                  <a:schemeClr val="accent4">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0" name="Straight Arrow Connector 39">
            <a:extLst>
              <a:ext uri="{FF2B5EF4-FFF2-40B4-BE49-F238E27FC236}">
                <a16:creationId xmlns:a16="http://schemas.microsoft.com/office/drawing/2014/main" id="{D9D6B1F6-310F-E75F-C713-6939F4BBEB01}"/>
              </a:ext>
            </a:extLst>
          </p:cNvPr>
          <p:cNvCxnSpPr>
            <a:cxnSpLocks/>
          </p:cNvCxnSpPr>
          <p:nvPr/>
        </p:nvCxnSpPr>
        <p:spPr>
          <a:xfrm>
            <a:off x="3438173" y="3266977"/>
            <a:ext cx="7604075" cy="0"/>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EE4D111-9701-136C-47B3-C62362BC8CBB}"/>
              </a:ext>
            </a:extLst>
          </p:cNvPr>
          <p:cNvCxnSpPr>
            <a:cxnSpLocks/>
          </p:cNvCxnSpPr>
          <p:nvPr/>
        </p:nvCxnSpPr>
        <p:spPr>
          <a:xfrm flipV="1">
            <a:off x="3252486" y="196770"/>
            <a:ext cx="0" cy="6065134"/>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1" name="Freeform 60">
            <a:extLst>
              <a:ext uri="{FF2B5EF4-FFF2-40B4-BE49-F238E27FC236}">
                <a16:creationId xmlns:a16="http://schemas.microsoft.com/office/drawing/2014/main" id="{3BAC5921-5B81-8801-94A0-0DCA6CEDDC71}"/>
              </a:ext>
            </a:extLst>
          </p:cNvPr>
          <p:cNvSpPr/>
          <p:nvPr/>
        </p:nvSpPr>
        <p:spPr>
          <a:xfrm>
            <a:off x="3356658" y="2372537"/>
            <a:ext cx="5451675" cy="891523"/>
          </a:xfrm>
          <a:custGeom>
            <a:avLst/>
            <a:gdLst>
              <a:gd name="connsiteX0" fmla="*/ 0 w 5721059"/>
              <a:gd name="connsiteY0" fmla="*/ 854526 h 854526"/>
              <a:gd name="connsiteX1" fmla="*/ 3368233 w 5721059"/>
              <a:gd name="connsiteY1" fmla="*/ 32723 h 854526"/>
              <a:gd name="connsiteX2" fmla="*/ 5428526 w 5721059"/>
              <a:gd name="connsiteY2" fmla="*/ 183194 h 854526"/>
              <a:gd name="connsiteX3" fmla="*/ 5660020 w 5721059"/>
              <a:gd name="connsiteY3" fmla="*/ 368389 h 854526"/>
              <a:gd name="connsiteX0" fmla="*/ 0 w 5428526"/>
              <a:gd name="connsiteY0" fmla="*/ 854526 h 854526"/>
              <a:gd name="connsiteX1" fmla="*/ 3368233 w 5428526"/>
              <a:gd name="connsiteY1" fmla="*/ 32723 h 854526"/>
              <a:gd name="connsiteX2" fmla="*/ 5428526 w 5428526"/>
              <a:gd name="connsiteY2" fmla="*/ 183194 h 854526"/>
              <a:gd name="connsiteX0" fmla="*/ 0 w 5451675"/>
              <a:gd name="connsiteY0" fmla="*/ 891523 h 891523"/>
              <a:gd name="connsiteX1" fmla="*/ 3391382 w 5451675"/>
              <a:gd name="connsiteY1" fmla="*/ 34996 h 891523"/>
              <a:gd name="connsiteX2" fmla="*/ 5451675 w 5451675"/>
              <a:gd name="connsiteY2" fmla="*/ 185467 h 891523"/>
            </a:gdLst>
            <a:ahLst/>
            <a:cxnLst>
              <a:cxn ang="0">
                <a:pos x="connsiteX0" y="connsiteY0"/>
              </a:cxn>
              <a:cxn ang="0">
                <a:pos x="connsiteX1" y="connsiteY1"/>
              </a:cxn>
              <a:cxn ang="0">
                <a:pos x="connsiteX2" y="connsiteY2"/>
              </a:cxn>
            </a:cxnLst>
            <a:rect l="l" t="t" r="r" b="b"/>
            <a:pathLst>
              <a:path w="5451675" h="891523">
                <a:moveTo>
                  <a:pt x="0" y="891523"/>
                </a:moveTo>
                <a:cubicBezTo>
                  <a:pt x="1231739" y="536566"/>
                  <a:pt x="2482770" y="152672"/>
                  <a:pt x="3391382" y="34996"/>
                </a:cubicBezTo>
                <a:cubicBezTo>
                  <a:pt x="4299994" y="-82680"/>
                  <a:pt x="5069710" y="129523"/>
                  <a:pt x="5451675" y="185467"/>
                </a:cubicBezTo>
              </a:path>
            </a:pathLst>
          </a:custGeom>
          <a:noFill/>
          <a:ln w="50800" cap="rnd">
            <a:gradFill>
              <a:gsLst>
                <a:gs pos="0">
                  <a:srgbClr val="92D050"/>
                </a:gs>
                <a:gs pos="100000">
                  <a:srgbClr val="00B195"/>
                </a:gs>
              </a:gsLst>
              <a:lin ang="5400000" scaled="1"/>
            </a:gradFill>
            <a:prstDash val="sysDot"/>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a:extLst>
              <a:ext uri="{FF2B5EF4-FFF2-40B4-BE49-F238E27FC236}">
                <a16:creationId xmlns:a16="http://schemas.microsoft.com/office/drawing/2014/main" id="{EC470FED-9C34-EF16-A18C-CCB82E0EF60C}"/>
              </a:ext>
            </a:extLst>
          </p:cNvPr>
          <p:cNvSpPr/>
          <p:nvPr/>
        </p:nvSpPr>
        <p:spPr>
          <a:xfrm flipV="1">
            <a:off x="3356658" y="3264060"/>
            <a:ext cx="5451675" cy="891523"/>
          </a:xfrm>
          <a:custGeom>
            <a:avLst/>
            <a:gdLst>
              <a:gd name="connsiteX0" fmla="*/ 0 w 5721059"/>
              <a:gd name="connsiteY0" fmla="*/ 854526 h 854526"/>
              <a:gd name="connsiteX1" fmla="*/ 3368233 w 5721059"/>
              <a:gd name="connsiteY1" fmla="*/ 32723 h 854526"/>
              <a:gd name="connsiteX2" fmla="*/ 5428526 w 5721059"/>
              <a:gd name="connsiteY2" fmla="*/ 183194 h 854526"/>
              <a:gd name="connsiteX3" fmla="*/ 5660020 w 5721059"/>
              <a:gd name="connsiteY3" fmla="*/ 368389 h 854526"/>
              <a:gd name="connsiteX0" fmla="*/ 0 w 5428526"/>
              <a:gd name="connsiteY0" fmla="*/ 854526 h 854526"/>
              <a:gd name="connsiteX1" fmla="*/ 3368233 w 5428526"/>
              <a:gd name="connsiteY1" fmla="*/ 32723 h 854526"/>
              <a:gd name="connsiteX2" fmla="*/ 5428526 w 5428526"/>
              <a:gd name="connsiteY2" fmla="*/ 183194 h 854526"/>
              <a:gd name="connsiteX0" fmla="*/ 0 w 5451675"/>
              <a:gd name="connsiteY0" fmla="*/ 891523 h 891523"/>
              <a:gd name="connsiteX1" fmla="*/ 3391382 w 5451675"/>
              <a:gd name="connsiteY1" fmla="*/ 34996 h 891523"/>
              <a:gd name="connsiteX2" fmla="*/ 5451675 w 5451675"/>
              <a:gd name="connsiteY2" fmla="*/ 185467 h 891523"/>
            </a:gdLst>
            <a:ahLst/>
            <a:cxnLst>
              <a:cxn ang="0">
                <a:pos x="connsiteX0" y="connsiteY0"/>
              </a:cxn>
              <a:cxn ang="0">
                <a:pos x="connsiteX1" y="connsiteY1"/>
              </a:cxn>
              <a:cxn ang="0">
                <a:pos x="connsiteX2" y="connsiteY2"/>
              </a:cxn>
            </a:cxnLst>
            <a:rect l="l" t="t" r="r" b="b"/>
            <a:pathLst>
              <a:path w="5451675" h="891523">
                <a:moveTo>
                  <a:pt x="0" y="891523"/>
                </a:moveTo>
                <a:cubicBezTo>
                  <a:pt x="1231739" y="536566"/>
                  <a:pt x="2482770" y="152672"/>
                  <a:pt x="3391382" y="34996"/>
                </a:cubicBezTo>
                <a:cubicBezTo>
                  <a:pt x="4299994" y="-82680"/>
                  <a:pt x="5069710" y="129523"/>
                  <a:pt x="5451675" y="185467"/>
                </a:cubicBezTo>
              </a:path>
            </a:pathLst>
          </a:custGeom>
          <a:noFill/>
          <a:ln w="50800" cap="rnd">
            <a:gradFill>
              <a:gsLst>
                <a:gs pos="0">
                  <a:srgbClr val="92D050"/>
                </a:gs>
                <a:gs pos="100000">
                  <a:srgbClr val="00B195"/>
                </a:gs>
              </a:gsLst>
              <a:lin ang="5400000" scaled="1"/>
            </a:gradFill>
            <a:prstDash val="sysDot"/>
            <a:tailEnd type="oval"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6E8F4C1-198A-7C7F-95B4-E2D43944895E}"/>
              </a:ext>
            </a:extLst>
          </p:cNvPr>
          <p:cNvSpPr txBox="1"/>
          <p:nvPr/>
        </p:nvSpPr>
        <p:spPr>
          <a:xfrm>
            <a:off x="3372354" y="474693"/>
            <a:ext cx="1188146"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VISION</a:t>
            </a:r>
          </a:p>
        </p:txBody>
      </p:sp>
      <p:sp>
        <p:nvSpPr>
          <p:cNvPr id="17" name="TextBox 16">
            <a:extLst>
              <a:ext uri="{FF2B5EF4-FFF2-40B4-BE49-F238E27FC236}">
                <a16:creationId xmlns:a16="http://schemas.microsoft.com/office/drawing/2014/main" id="{38ABB9DA-33DF-2B1B-7AF2-9ADC492DD56E}"/>
              </a:ext>
            </a:extLst>
          </p:cNvPr>
          <p:cNvSpPr txBox="1"/>
          <p:nvPr/>
        </p:nvSpPr>
        <p:spPr>
          <a:xfrm>
            <a:off x="3372354" y="882570"/>
            <a:ext cx="3155767"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64" name="Rectangle 63">
            <a:extLst>
              <a:ext uri="{FF2B5EF4-FFF2-40B4-BE49-F238E27FC236}">
                <a16:creationId xmlns:a16="http://schemas.microsoft.com/office/drawing/2014/main" id="{05D06528-9D6F-F60F-786C-9BE284E8187A}"/>
              </a:ext>
            </a:extLst>
          </p:cNvPr>
          <p:cNvSpPr/>
          <p:nvPr/>
        </p:nvSpPr>
        <p:spPr>
          <a:xfrm>
            <a:off x="144898" y="2489832"/>
            <a:ext cx="2743200" cy="1737360"/>
          </a:xfrm>
          <a:prstGeom prst="rect">
            <a:avLst/>
          </a:prstGeom>
          <a:gradFill>
            <a:gsLst>
              <a:gs pos="11000">
                <a:schemeClr val="accent2"/>
              </a:gs>
              <a:gs pos="80000">
                <a:srgbClr val="C00000"/>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4306F56F-4724-BFD0-197C-E7C3A6E72728}"/>
              </a:ext>
            </a:extLst>
          </p:cNvPr>
          <p:cNvSpPr/>
          <p:nvPr/>
        </p:nvSpPr>
        <p:spPr>
          <a:xfrm>
            <a:off x="144898" y="4531545"/>
            <a:ext cx="2743200" cy="1737360"/>
          </a:xfrm>
          <a:prstGeom prst="rect">
            <a:avLst/>
          </a:prstGeom>
          <a:gradFill>
            <a:gsLst>
              <a:gs pos="0">
                <a:schemeClr val="accent4"/>
              </a:gs>
              <a:gs pos="58000">
                <a:schemeClr val="accent4">
                  <a:lumMod val="5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raphic 70" descr="Badge Follow with solid fill">
            <a:extLst>
              <a:ext uri="{FF2B5EF4-FFF2-40B4-BE49-F238E27FC236}">
                <a16:creationId xmlns:a16="http://schemas.microsoft.com/office/drawing/2014/main" id="{B526E1D6-6173-8D6C-646E-B3EF5E690310}"/>
              </a:ext>
            </a:extLst>
          </p:cNvPr>
          <p:cNvSpPr/>
          <p:nvPr/>
        </p:nvSpPr>
        <p:spPr>
          <a:xfrm>
            <a:off x="2574192" y="1843181"/>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60000"/>
              <a:lumOff val="40000"/>
            </a:schemeClr>
          </a:solidFill>
          <a:ln w="9525" cap="flat">
            <a:noFill/>
            <a:prstDash val="solid"/>
            <a:miter/>
          </a:ln>
          <a:effectLst>
            <a:outerShdw blurRad="50800" dist="38100" dir="2700000" algn="tl" rotWithShape="0">
              <a:schemeClr val="tx1">
                <a:alpha val="40000"/>
              </a:schemeClr>
            </a:outerShdw>
          </a:effectLst>
        </p:spPr>
        <p:txBody>
          <a:bodyPr rtlCol="0" anchor="ctr"/>
          <a:lstStyle/>
          <a:p>
            <a:endParaRPr lang="en-US" dirty="0"/>
          </a:p>
        </p:txBody>
      </p:sp>
      <p:sp>
        <p:nvSpPr>
          <p:cNvPr id="75" name="Graphic 70" descr="Badge Follow with solid fill">
            <a:extLst>
              <a:ext uri="{FF2B5EF4-FFF2-40B4-BE49-F238E27FC236}">
                <a16:creationId xmlns:a16="http://schemas.microsoft.com/office/drawing/2014/main" id="{FCD9ED96-74A8-631B-D518-44B1B586DEA3}"/>
              </a:ext>
            </a:extLst>
          </p:cNvPr>
          <p:cNvSpPr/>
          <p:nvPr/>
        </p:nvSpPr>
        <p:spPr>
          <a:xfrm>
            <a:off x="2574192" y="5946464"/>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60000"/>
              <a:lumOff val="40000"/>
            </a:schemeClr>
          </a:solidFill>
          <a:ln w="9525" cap="flat">
            <a:noFill/>
            <a:prstDash val="solid"/>
            <a:miter/>
          </a:ln>
          <a:effectLst>
            <a:outerShdw blurRad="50800" dist="38100" dir="2700000" algn="tl" rotWithShape="0">
              <a:schemeClr val="tx1">
                <a:alpha val="40000"/>
              </a:schemeClr>
            </a:outerShdw>
          </a:effectLst>
        </p:spPr>
        <p:txBody>
          <a:bodyPr rtlCol="0" anchor="ctr"/>
          <a:lstStyle/>
          <a:p>
            <a:endParaRPr lang="en-US" dirty="0"/>
          </a:p>
        </p:txBody>
      </p:sp>
      <p:sp>
        <p:nvSpPr>
          <p:cNvPr id="78" name="Graphic 76" descr="Badge Unfollow with solid fill">
            <a:extLst>
              <a:ext uri="{FF2B5EF4-FFF2-40B4-BE49-F238E27FC236}">
                <a16:creationId xmlns:a16="http://schemas.microsoft.com/office/drawing/2014/main" id="{FBE02DDA-81D6-0BEE-2695-2F1E9576A126}"/>
              </a:ext>
            </a:extLst>
          </p:cNvPr>
          <p:cNvSpPr>
            <a:spLocks noChangeAspect="1"/>
          </p:cNvSpPr>
          <p:nvPr/>
        </p:nvSpPr>
        <p:spPr>
          <a:xfrm>
            <a:off x="2576125" y="3897641"/>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E9830A"/>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34" name="TextBox 33">
            <a:extLst>
              <a:ext uri="{FF2B5EF4-FFF2-40B4-BE49-F238E27FC236}">
                <a16:creationId xmlns:a16="http://schemas.microsoft.com/office/drawing/2014/main" id="{4FF7AE59-26E2-A83A-934C-C3C4A33F3E85}"/>
              </a:ext>
            </a:extLst>
          </p:cNvPr>
          <p:cNvSpPr txBox="1"/>
          <p:nvPr/>
        </p:nvSpPr>
        <p:spPr>
          <a:xfrm>
            <a:off x="168048" y="474693"/>
            <a:ext cx="2565126"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Best-Case Scenario</a:t>
            </a:r>
          </a:p>
        </p:txBody>
      </p:sp>
      <p:sp>
        <p:nvSpPr>
          <p:cNvPr id="35" name="TextBox 34">
            <a:extLst>
              <a:ext uri="{FF2B5EF4-FFF2-40B4-BE49-F238E27FC236}">
                <a16:creationId xmlns:a16="http://schemas.microsoft.com/office/drawing/2014/main" id="{45580EF6-3630-5866-682C-47DD8CAD0FBF}"/>
              </a:ext>
            </a:extLst>
          </p:cNvPr>
          <p:cNvSpPr txBox="1"/>
          <p:nvPr/>
        </p:nvSpPr>
        <p:spPr>
          <a:xfrm>
            <a:off x="168048" y="921519"/>
            <a:ext cx="2623403" cy="969496"/>
          </a:xfrm>
          <a:prstGeom prst="rect">
            <a:avLst/>
          </a:prstGeom>
          <a:noFill/>
        </p:spPr>
        <p:txBody>
          <a:bodyPr wrap="square" rtlCol="0">
            <a:spAutoFit/>
          </a:bodyPr>
          <a:lstStyle/>
          <a:p>
            <a:pPr>
              <a:spcAft>
                <a:spcPts val="600"/>
              </a:spcAft>
            </a:pPr>
            <a:r>
              <a:rPr lang="en-US" sz="1600" b="1" dirty="0">
                <a:solidFill>
                  <a:schemeClr val="bg1"/>
                </a:solidFill>
                <a:latin typeface="Century Gothic" panose="020B0502020202020204" pitchFamily="34" charset="0"/>
              </a:rPr>
              <a:t>OPTIMAL OUTCOME</a:t>
            </a:r>
          </a:p>
          <a:p>
            <a:pPr>
              <a:spcAft>
                <a:spcPts val="600"/>
              </a:spcAft>
            </a:pPr>
            <a:r>
              <a:rPr lang="en-US" sz="1200" dirty="0">
                <a:solidFill>
                  <a:schemeClr val="bg1"/>
                </a:solidFill>
                <a:latin typeface="Century Gothic" panose="020B0502020202020204" pitchFamily="34" charset="0"/>
              </a:rPr>
              <a:t>This scenario envisions the most favorable set of results possible under given circumstances.</a:t>
            </a:r>
          </a:p>
        </p:txBody>
      </p:sp>
      <p:sp>
        <p:nvSpPr>
          <p:cNvPr id="65" name="TextBox 64">
            <a:extLst>
              <a:ext uri="{FF2B5EF4-FFF2-40B4-BE49-F238E27FC236}">
                <a16:creationId xmlns:a16="http://schemas.microsoft.com/office/drawing/2014/main" id="{799377CE-21E3-A8A4-0AA8-898F51348782}"/>
              </a:ext>
            </a:extLst>
          </p:cNvPr>
          <p:cNvSpPr txBox="1"/>
          <p:nvPr/>
        </p:nvSpPr>
        <p:spPr>
          <a:xfrm>
            <a:off x="168048" y="2536263"/>
            <a:ext cx="2743059"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Worst-Case Scenario</a:t>
            </a:r>
          </a:p>
        </p:txBody>
      </p:sp>
      <p:sp>
        <p:nvSpPr>
          <p:cNvPr id="66" name="TextBox 65">
            <a:extLst>
              <a:ext uri="{FF2B5EF4-FFF2-40B4-BE49-F238E27FC236}">
                <a16:creationId xmlns:a16="http://schemas.microsoft.com/office/drawing/2014/main" id="{641FFBC2-ECEC-3BAC-4FAC-ECD79FB75A08}"/>
              </a:ext>
            </a:extLst>
          </p:cNvPr>
          <p:cNvSpPr txBox="1"/>
          <p:nvPr/>
        </p:nvSpPr>
        <p:spPr>
          <a:xfrm>
            <a:off x="168048" y="2983089"/>
            <a:ext cx="2623403" cy="276999"/>
          </a:xfrm>
          <a:prstGeom prst="rect">
            <a:avLst/>
          </a:prstGeom>
          <a:noFill/>
        </p:spPr>
        <p:txBody>
          <a:bodyPr wrap="square" rtlCol="0">
            <a:spAutoFit/>
          </a:bodyPr>
          <a:lstStyle/>
          <a:p>
            <a:pPr>
              <a:spcAft>
                <a:spcPts val="600"/>
              </a:spcAft>
            </a:pPr>
            <a:r>
              <a:rPr lang="en-US" sz="1200" dirty="0">
                <a:solidFill>
                  <a:schemeClr val="bg1"/>
                </a:solidFill>
                <a:latin typeface="Century Gothic" panose="020B0502020202020204" pitchFamily="34" charset="0"/>
              </a:rPr>
              <a:t>Text</a:t>
            </a:r>
          </a:p>
        </p:txBody>
      </p:sp>
      <p:sp>
        <p:nvSpPr>
          <p:cNvPr id="68" name="TextBox 67">
            <a:extLst>
              <a:ext uri="{FF2B5EF4-FFF2-40B4-BE49-F238E27FC236}">
                <a16:creationId xmlns:a16="http://schemas.microsoft.com/office/drawing/2014/main" id="{A3885C31-7AFF-2300-B933-BB66258AFE73}"/>
              </a:ext>
            </a:extLst>
          </p:cNvPr>
          <p:cNvSpPr txBox="1"/>
          <p:nvPr/>
        </p:nvSpPr>
        <p:spPr>
          <a:xfrm>
            <a:off x="168048" y="4577976"/>
            <a:ext cx="2565126"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Best-Case Scenario</a:t>
            </a:r>
          </a:p>
        </p:txBody>
      </p:sp>
      <p:sp>
        <p:nvSpPr>
          <p:cNvPr id="69" name="TextBox 68">
            <a:extLst>
              <a:ext uri="{FF2B5EF4-FFF2-40B4-BE49-F238E27FC236}">
                <a16:creationId xmlns:a16="http://schemas.microsoft.com/office/drawing/2014/main" id="{DF1016B0-96E1-82EC-0A0D-63698CB61AE8}"/>
              </a:ext>
            </a:extLst>
          </p:cNvPr>
          <p:cNvSpPr txBox="1"/>
          <p:nvPr/>
        </p:nvSpPr>
        <p:spPr>
          <a:xfrm>
            <a:off x="168048" y="5024802"/>
            <a:ext cx="2520207" cy="1154162"/>
          </a:xfrm>
          <a:prstGeom prst="rect">
            <a:avLst/>
          </a:prstGeom>
          <a:noFill/>
        </p:spPr>
        <p:txBody>
          <a:bodyPr wrap="square" rtlCol="0">
            <a:spAutoFit/>
          </a:bodyPr>
          <a:lstStyle/>
          <a:p>
            <a:pPr>
              <a:spcAft>
                <a:spcPts val="600"/>
              </a:spcAft>
            </a:pPr>
            <a:r>
              <a:rPr lang="en-US" sz="1600" b="1" dirty="0">
                <a:solidFill>
                  <a:schemeClr val="bg1"/>
                </a:solidFill>
                <a:latin typeface="Century Gothic" panose="020B0502020202020204" pitchFamily="34" charset="0"/>
              </a:rPr>
              <a:t>IDEAL RESOLUTION</a:t>
            </a:r>
          </a:p>
          <a:p>
            <a:pPr>
              <a:spcAft>
                <a:spcPts val="600"/>
              </a:spcAft>
            </a:pPr>
            <a:r>
              <a:rPr lang="en-US" sz="1200" dirty="0">
                <a:solidFill>
                  <a:schemeClr val="bg1"/>
                </a:solidFill>
                <a:latin typeface="Century Gothic" panose="020B0502020202020204" pitchFamily="34" charset="0"/>
              </a:rPr>
              <a:t>This scenario represents the most advantageous outcome that could be achieved in a given situation.</a:t>
            </a:r>
          </a:p>
        </p:txBody>
      </p:sp>
      <p:sp>
        <p:nvSpPr>
          <p:cNvPr id="79" name="TextBox 78">
            <a:extLst>
              <a:ext uri="{FF2B5EF4-FFF2-40B4-BE49-F238E27FC236}">
                <a16:creationId xmlns:a16="http://schemas.microsoft.com/office/drawing/2014/main" id="{57084067-F232-A7B7-5CCD-2B958C7FA040}"/>
              </a:ext>
            </a:extLst>
          </p:cNvPr>
          <p:cNvSpPr txBox="1"/>
          <p:nvPr/>
        </p:nvSpPr>
        <p:spPr>
          <a:xfrm>
            <a:off x="3339644"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Values</a:t>
            </a:r>
          </a:p>
        </p:txBody>
      </p:sp>
      <p:sp>
        <p:nvSpPr>
          <p:cNvPr id="80" name="TextBox 79">
            <a:extLst>
              <a:ext uri="{FF2B5EF4-FFF2-40B4-BE49-F238E27FC236}">
                <a16:creationId xmlns:a16="http://schemas.microsoft.com/office/drawing/2014/main" id="{13C19C98-B70F-84A9-2412-9DE6CC43617E}"/>
              </a:ext>
            </a:extLst>
          </p:cNvPr>
          <p:cNvSpPr txBox="1"/>
          <p:nvPr/>
        </p:nvSpPr>
        <p:spPr>
          <a:xfrm>
            <a:off x="6151723"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Ethics</a:t>
            </a:r>
          </a:p>
        </p:txBody>
      </p:sp>
      <p:sp>
        <p:nvSpPr>
          <p:cNvPr id="81" name="TextBox 80">
            <a:extLst>
              <a:ext uri="{FF2B5EF4-FFF2-40B4-BE49-F238E27FC236}">
                <a16:creationId xmlns:a16="http://schemas.microsoft.com/office/drawing/2014/main" id="{AF1A0E64-3B19-8263-7E06-B6297A7A9132}"/>
              </a:ext>
            </a:extLst>
          </p:cNvPr>
          <p:cNvSpPr txBox="1"/>
          <p:nvPr/>
        </p:nvSpPr>
        <p:spPr>
          <a:xfrm>
            <a:off x="8963803"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Culture</a:t>
            </a:r>
          </a:p>
        </p:txBody>
      </p:sp>
    </p:spTree>
    <p:extLst>
      <p:ext uri="{BB962C8B-B14F-4D97-AF65-F5344CB8AC3E}">
        <p14:creationId xmlns:p14="http://schemas.microsoft.com/office/powerpoint/2010/main" val="411560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F1851C-6AC9-F85B-EE7C-6F00CA38792E}"/>
              </a:ext>
            </a:extLst>
          </p:cNvPr>
          <p:cNvSpPr/>
          <p:nvPr/>
        </p:nvSpPr>
        <p:spPr>
          <a:xfrm>
            <a:off x="8747259" y="0"/>
            <a:ext cx="2880360" cy="6858000"/>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0ACB103-9608-29F3-6652-FD56DFFCBE43}"/>
              </a:ext>
            </a:extLst>
          </p:cNvPr>
          <p:cNvSpPr/>
          <p:nvPr/>
        </p:nvSpPr>
        <p:spPr>
          <a:xfrm>
            <a:off x="1815" y="0"/>
            <a:ext cx="2925579"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41605C5-D131-7ECE-860F-0993EE66F06C}"/>
              </a:ext>
            </a:extLst>
          </p:cNvPr>
          <p:cNvSpPr/>
          <p:nvPr/>
        </p:nvSpPr>
        <p:spPr>
          <a:xfrm>
            <a:off x="2925902" y="0"/>
            <a:ext cx="2898648" cy="6858000"/>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C63A3E-8990-1270-2183-7E1B7043507E}"/>
              </a:ext>
            </a:extLst>
          </p:cNvPr>
          <p:cNvSpPr/>
          <p:nvPr/>
        </p:nvSpPr>
        <p:spPr>
          <a:xfrm>
            <a:off x="5822424" y="0"/>
            <a:ext cx="2926080" cy="6858000"/>
          </a:xfrm>
          <a:prstGeom prst="rect">
            <a:avLst/>
          </a:prstGeom>
          <a:solidFill>
            <a:srgbClr val="5BBFE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364380C-B459-E93B-C5DB-18D7C0BB5E48}"/>
              </a:ext>
            </a:extLst>
          </p:cNvPr>
          <p:cNvSpPr/>
          <p:nvPr/>
        </p:nvSpPr>
        <p:spPr>
          <a:xfrm>
            <a:off x="179218" y="2817895"/>
            <a:ext cx="8710541" cy="2670048"/>
          </a:xfrm>
          <a:custGeom>
            <a:avLst/>
            <a:gdLst>
              <a:gd name="connsiteX0" fmla="*/ 0 w 7315201"/>
              <a:gd name="connsiteY0" fmla="*/ 0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0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2653521 h 2653521"/>
              <a:gd name="connsiteX4" fmla="*/ 0 w 7315201"/>
              <a:gd name="connsiteY4" fmla="*/ 960699 h 2653521"/>
              <a:gd name="connsiteX0" fmla="*/ 0 w 7315201"/>
              <a:gd name="connsiteY0" fmla="*/ 960699 h 2653521"/>
              <a:gd name="connsiteX1" fmla="*/ 7315201 w 7315201"/>
              <a:gd name="connsiteY1" fmla="*/ 0 h 2653521"/>
              <a:gd name="connsiteX2" fmla="*/ 7315201 w 7315201"/>
              <a:gd name="connsiteY2" fmla="*/ 2653521 h 2653521"/>
              <a:gd name="connsiteX3" fmla="*/ 0 w 7315201"/>
              <a:gd name="connsiteY3" fmla="*/ 1715972 h 2653521"/>
              <a:gd name="connsiteX4" fmla="*/ 0 w 7315201"/>
              <a:gd name="connsiteY4" fmla="*/ 960699 h 265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1" h="2653521">
                <a:moveTo>
                  <a:pt x="0" y="960699"/>
                </a:moveTo>
                <a:lnTo>
                  <a:pt x="7315201" y="0"/>
                </a:lnTo>
                <a:lnTo>
                  <a:pt x="7315201" y="2653521"/>
                </a:lnTo>
                <a:lnTo>
                  <a:pt x="0" y="1715972"/>
                </a:lnTo>
                <a:lnTo>
                  <a:pt x="0" y="960699"/>
                </a:lnTo>
                <a:close/>
              </a:path>
            </a:pathLst>
          </a:custGeom>
          <a:gradFill>
            <a:gsLst>
              <a:gs pos="99000">
                <a:schemeClr val="bg1"/>
              </a:gs>
              <a:gs pos="6000">
                <a:schemeClr val="bg1"/>
              </a:gs>
              <a:gs pos="29000">
                <a:srgbClr val="FFFFFF">
                  <a:alpha val="50000"/>
                </a:srgbClr>
              </a:gs>
              <a:gs pos="68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3479E02-38A0-E7BE-F40B-DE8C1DBF3F22}"/>
              </a:ext>
            </a:extLst>
          </p:cNvPr>
          <p:cNvSpPr>
            <a:spLocks noChangeAspect="1"/>
          </p:cNvSpPr>
          <p:nvPr/>
        </p:nvSpPr>
        <p:spPr>
          <a:xfrm>
            <a:off x="7556036" y="2816108"/>
            <a:ext cx="2667447" cy="267140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F5D6498-9855-48F3-ED46-83E8FDC57AFA}"/>
              </a:ext>
            </a:extLst>
          </p:cNvPr>
          <p:cNvSpPr/>
          <p:nvPr/>
        </p:nvSpPr>
        <p:spPr>
          <a:xfrm>
            <a:off x="-184424" y="3740493"/>
            <a:ext cx="731520" cy="731520"/>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5DEB6C-B95C-FA74-BDBB-5C1F8FB2A088}"/>
              </a:ext>
            </a:extLst>
          </p:cNvPr>
          <p:cNvSpPr txBox="1"/>
          <p:nvPr/>
        </p:nvSpPr>
        <p:spPr>
          <a:xfrm>
            <a:off x="116010" y="57873"/>
            <a:ext cx="2008883"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Best Scenario</a:t>
            </a:r>
          </a:p>
        </p:txBody>
      </p:sp>
      <p:sp>
        <p:nvSpPr>
          <p:cNvPr id="7" name="TextBox 6">
            <a:extLst>
              <a:ext uri="{FF2B5EF4-FFF2-40B4-BE49-F238E27FC236}">
                <a16:creationId xmlns:a16="http://schemas.microsoft.com/office/drawing/2014/main" id="{491F8343-D0DC-202A-A6B2-287BAE6408A5}"/>
              </a:ext>
            </a:extLst>
          </p:cNvPr>
          <p:cNvSpPr txBox="1"/>
          <p:nvPr/>
        </p:nvSpPr>
        <p:spPr>
          <a:xfrm>
            <a:off x="116010" y="465750"/>
            <a:ext cx="2743200"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9" name="TextBox 8">
            <a:extLst>
              <a:ext uri="{FF2B5EF4-FFF2-40B4-BE49-F238E27FC236}">
                <a16:creationId xmlns:a16="http://schemas.microsoft.com/office/drawing/2014/main" id="{D7A1B592-FBD0-6B87-48D2-DFE8E819BA1E}"/>
              </a:ext>
            </a:extLst>
          </p:cNvPr>
          <p:cNvSpPr txBox="1"/>
          <p:nvPr/>
        </p:nvSpPr>
        <p:spPr>
          <a:xfrm>
            <a:off x="2983071" y="57873"/>
            <a:ext cx="2751074"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Possible Scenario 1</a:t>
            </a:r>
          </a:p>
        </p:txBody>
      </p:sp>
      <p:sp>
        <p:nvSpPr>
          <p:cNvPr id="10" name="TextBox 9">
            <a:extLst>
              <a:ext uri="{FF2B5EF4-FFF2-40B4-BE49-F238E27FC236}">
                <a16:creationId xmlns:a16="http://schemas.microsoft.com/office/drawing/2014/main" id="{BD51637C-D94E-307F-2021-9613297A4867}"/>
              </a:ext>
            </a:extLst>
          </p:cNvPr>
          <p:cNvSpPr txBox="1"/>
          <p:nvPr/>
        </p:nvSpPr>
        <p:spPr>
          <a:xfrm>
            <a:off x="2983071" y="465750"/>
            <a:ext cx="2743200"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sp>
        <p:nvSpPr>
          <p:cNvPr id="12" name="TextBox 11">
            <a:extLst>
              <a:ext uri="{FF2B5EF4-FFF2-40B4-BE49-F238E27FC236}">
                <a16:creationId xmlns:a16="http://schemas.microsoft.com/office/drawing/2014/main" id="{D617D01C-CF8E-5B4F-8984-C6BCB9933EE4}"/>
              </a:ext>
            </a:extLst>
          </p:cNvPr>
          <p:cNvSpPr txBox="1"/>
          <p:nvPr/>
        </p:nvSpPr>
        <p:spPr>
          <a:xfrm>
            <a:off x="5891939" y="57873"/>
            <a:ext cx="2751074" cy="430887"/>
          </a:xfrm>
          <a:prstGeom prst="rect">
            <a:avLst/>
          </a:prstGeom>
          <a:noFill/>
        </p:spPr>
        <p:txBody>
          <a:bodyPr wrap="none" rtlCol="0">
            <a:spAutoFit/>
          </a:bodyPr>
          <a:lstStyle/>
          <a:p>
            <a:r>
              <a:rPr lang="en-US" sz="2200" dirty="0">
                <a:solidFill>
                  <a:schemeClr val="accent4">
                    <a:lumMod val="50000"/>
                  </a:schemeClr>
                </a:solidFill>
                <a:latin typeface="Century Gothic" panose="020B0502020202020204" pitchFamily="34" charset="0"/>
              </a:rPr>
              <a:t>Possible Scenario 2</a:t>
            </a:r>
          </a:p>
        </p:txBody>
      </p:sp>
      <p:sp>
        <p:nvSpPr>
          <p:cNvPr id="13" name="TextBox 12">
            <a:extLst>
              <a:ext uri="{FF2B5EF4-FFF2-40B4-BE49-F238E27FC236}">
                <a16:creationId xmlns:a16="http://schemas.microsoft.com/office/drawing/2014/main" id="{5B8283DB-49E6-7E2C-F6F2-601B2A89A32A}"/>
              </a:ext>
            </a:extLst>
          </p:cNvPr>
          <p:cNvSpPr txBox="1"/>
          <p:nvPr/>
        </p:nvSpPr>
        <p:spPr>
          <a:xfrm>
            <a:off x="5891939" y="465750"/>
            <a:ext cx="2743200" cy="430887"/>
          </a:xfrm>
          <a:prstGeom prst="rect">
            <a:avLst/>
          </a:prstGeom>
          <a:noFill/>
        </p:spPr>
        <p:txBody>
          <a:bodyPr wrap="square" rtlCol="0">
            <a:spAutoFit/>
          </a:bodyPr>
          <a:lstStyle/>
          <a:p>
            <a:pPr>
              <a:spcAft>
                <a:spcPts val="600"/>
              </a:spcAft>
            </a:pPr>
            <a:r>
              <a:rPr lang="en-US" sz="1100" b="1" dirty="0">
                <a:solidFill>
                  <a:schemeClr val="accent4">
                    <a:lumMod val="50000"/>
                  </a:schemeClr>
                </a:solidFill>
                <a:latin typeface="Courier" pitchFamily="2" charset="0"/>
              </a:rPr>
              <a:t>Text:  </a:t>
            </a:r>
            <a:br>
              <a:rPr lang="en-US" sz="1100" b="1" dirty="0">
                <a:solidFill>
                  <a:schemeClr val="accent4">
                    <a:lumMod val="50000"/>
                  </a:schemeClr>
                </a:solidFill>
                <a:latin typeface="Courier" pitchFamily="2" charset="0"/>
              </a:rPr>
            </a:br>
            <a:r>
              <a:rPr lang="en-US" sz="1100" dirty="0">
                <a:solidFill>
                  <a:schemeClr val="accent4">
                    <a:lumMod val="50000"/>
                  </a:schemeClr>
                </a:solidFill>
                <a:latin typeface="Courier" pitchFamily="2" charset="0"/>
              </a:rPr>
              <a:t>Text</a:t>
            </a:r>
          </a:p>
        </p:txBody>
      </p:sp>
      <p:cxnSp>
        <p:nvCxnSpPr>
          <p:cNvPr id="22" name="Straight Arrow Connector 21">
            <a:extLst>
              <a:ext uri="{FF2B5EF4-FFF2-40B4-BE49-F238E27FC236}">
                <a16:creationId xmlns:a16="http://schemas.microsoft.com/office/drawing/2014/main" id="{066DC238-4B09-D205-ABA3-F33B421FF4D3}"/>
              </a:ext>
            </a:extLst>
          </p:cNvPr>
          <p:cNvCxnSpPr>
            <a:cxnSpLocks/>
          </p:cNvCxnSpPr>
          <p:nvPr/>
        </p:nvCxnSpPr>
        <p:spPr>
          <a:xfrm flipV="1">
            <a:off x="179219"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179218" y="6261904"/>
            <a:ext cx="11264637" cy="0"/>
          </a:xfrm>
          <a:prstGeom prst="straightConnector1">
            <a:avLst/>
          </a:prstGeom>
          <a:ln w="50800" cap="rnd">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09083AC-6B7C-C4B0-1537-E9614A8FDE3F}"/>
              </a:ext>
            </a:extLst>
          </p:cNvPr>
          <p:cNvSpPr>
            <a:spLocks noChangeAspect="1"/>
          </p:cNvSpPr>
          <p:nvPr/>
        </p:nvSpPr>
        <p:spPr>
          <a:xfrm>
            <a:off x="2388394" y="3434962"/>
            <a:ext cx="1426541" cy="1426464"/>
          </a:xfrm>
          <a:prstGeom prst="ellipse">
            <a:avLst/>
          </a:prstGeom>
          <a:solidFill>
            <a:srgbClr val="3BA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BA77F199-EF76-3224-3A7B-0D3E06F813EA}"/>
              </a:ext>
            </a:extLst>
          </p:cNvPr>
          <p:cNvCxnSpPr>
            <a:cxnSpLocks/>
          </p:cNvCxnSpPr>
          <p:nvPr/>
        </p:nvCxnSpPr>
        <p:spPr>
          <a:xfrm flipV="1">
            <a:off x="3078455"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7D72A4B-D6BB-769C-B60F-D1794D5AFDD7}"/>
              </a:ext>
            </a:extLst>
          </p:cNvPr>
          <p:cNvSpPr>
            <a:spLocks/>
          </p:cNvSpPr>
          <p:nvPr/>
        </p:nvSpPr>
        <p:spPr>
          <a:xfrm>
            <a:off x="4976123" y="3146101"/>
            <a:ext cx="2030470" cy="2033482"/>
          </a:xfrm>
          <a:prstGeom prst="ellipse">
            <a:avLst/>
          </a:prstGeom>
          <a:solidFill>
            <a:srgbClr val="BDD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BAE1FD5-C3E3-93F4-EDA5-B7918FB5C6BA}"/>
              </a:ext>
            </a:extLst>
          </p:cNvPr>
          <p:cNvCxnSpPr>
            <a:cxnSpLocks/>
          </p:cNvCxnSpPr>
          <p:nvPr/>
        </p:nvCxnSpPr>
        <p:spPr>
          <a:xfrm flipV="1">
            <a:off x="5994159" y="2604304"/>
            <a:ext cx="0" cy="365760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9D6B1F6-310F-E75F-C713-6939F4BBEB01}"/>
              </a:ext>
            </a:extLst>
          </p:cNvPr>
          <p:cNvCxnSpPr>
            <a:cxnSpLocks/>
            <a:stCxn id="29" idx="2"/>
          </p:cNvCxnSpPr>
          <p:nvPr/>
        </p:nvCxnSpPr>
        <p:spPr>
          <a:xfrm>
            <a:off x="-184424" y="4106253"/>
            <a:ext cx="10407907" cy="8443"/>
          </a:xfrm>
          <a:prstGeom prst="straightConnector1">
            <a:avLst/>
          </a:prstGeom>
          <a:ln w="31750" cap="rnd">
            <a:gradFill>
              <a:gsLst>
                <a:gs pos="100000">
                  <a:srgbClr val="00B195"/>
                </a:gs>
                <a:gs pos="26000">
                  <a:srgbClr val="92D050"/>
                </a:gs>
              </a:gsLst>
              <a:lin ang="0" scaled="0"/>
            </a:gradFill>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7DEFE0C-0EE9-AB5A-6FE3-04C3F5BDD444}"/>
              </a:ext>
            </a:extLst>
          </p:cNvPr>
          <p:cNvCxnSpPr>
            <a:cxnSpLocks/>
            <a:stCxn id="29" idx="2"/>
          </p:cNvCxnSpPr>
          <p:nvPr/>
        </p:nvCxnSpPr>
        <p:spPr>
          <a:xfrm flipV="1">
            <a:off x="-184424" y="3740493"/>
            <a:ext cx="3262879" cy="365760"/>
          </a:xfrm>
          <a:prstGeom prst="straightConnector1">
            <a:avLst/>
          </a:prstGeom>
          <a:ln w="31750" cap="rnd">
            <a:gradFill>
              <a:gsLst>
                <a:gs pos="0">
                  <a:srgbClr val="C00000"/>
                </a:gs>
                <a:gs pos="100000">
                  <a:srgbClr val="FF0000"/>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CF16464-E332-D21F-2C03-51F78A7ACD7D}"/>
              </a:ext>
            </a:extLst>
          </p:cNvPr>
          <p:cNvCxnSpPr>
            <a:cxnSpLocks/>
          </p:cNvCxnSpPr>
          <p:nvPr/>
        </p:nvCxnSpPr>
        <p:spPr>
          <a:xfrm>
            <a:off x="4546028" y="3666811"/>
            <a:ext cx="142519" cy="705381"/>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80DE76-2476-FA77-C7D7-6B74C49B5FAF}"/>
              </a:ext>
            </a:extLst>
          </p:cNvPr>
          <p:cNvCxnSpPr>
            <a:cxnSpLocks/>
          </p:cNvCxnSpPr>
          <p:nvPr/>
        </p:nvCxnSpPr>
        <p:spPr>
          <a:xfrm flipV="1">
            <a:off x="3074971" y="3527496"/>
            <a:ext cx="2925424" cy="207895"/>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0CB9366-6959-1C85-8DF6-F28B0B027AE7}"/>
              </a:ext>
            </a:extLst>
          </p:cNvPr>
          <p:cNvSpPr/>
          <p:nvPr/>
        </p:nvSpPr>
        <p:spPr>
          <a:xfrm>
            <a:off x="2947406" y="3614991"/>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F6589279-033F-E7A2-6E33-C04CF3EBCE5D}"/>
              </a:ext>
            </a:extLst>
          </p:cNvPr>
          <p:cNvSpPr txBox="1"/>
          <p:nvPr/>
        </p:nvSpPr>
        <p:spPr>
          <a:xfrm>
            <a:off x="10093397" y="2587062"/>
            <a:ext cx="1350447" cy="400110"/>
          </a:xfrm>
          <a:prstGeom prst="rect">
            <a:avLst/>
          </a:prstGeom>
          <a:noFill/>
        </p:spPr>
        <p:txBody>
          <a:bodyPr wrap="square" rtlCol="0">
            <a:spAutoFit/>
          </a:bodyPr>
          <a:lstStyle/>
          <a:p>
            <a:pPr>
              <a:spcAft>
                <a:spcPts val="600"/>
              </a:spcAft>
            </a:pPr>
            <a:r>
              <a:rPr lang="en-US" sz="2000" dirty="0">
                <a:solidFill>
                  <a:schemeClr val="bg1"/>
                </a:solidFill>
                <a:latin typeface="Courier" pitchFamily="2" charset="0"/>
              </a:rPr>
              <a:t>Change</a:t>
            </a:r>
          </a:p>
        </p:txBody>
      </p:sp>
      <p:sp>
        <p:nvSpPr>
          <p:cNvPr id="53" name="TextBox 52">
            <a:extLst>
              <a:ext uri="{FF2B5EF4-FFF2-40B4-BE49-F238E27FC236}">
                <a16:creationId xmlns:a16="http://schemas.microsoft.com/office/drawing/2014/main" id="{1480C73C-1DF3-1CFD-8CAD-A3222FE8EF09}"/>
              </a:ext>
            </a:extLst>
          </p:cNvPr>
          <p:cNvSpPr txBox="1"/>
          <p:nvPr/>
        </p:nvSpPr>
        <p:spPr>
          <a:xfrm>
            <a:off x="10093397" y="5257110"/>
            <a:ext cx="1350447" cy="400110"/>
          </a:xfrm>
          <a:prstGeom prst="rect">
            <a:avLst/>
          </a:prstGeom>
          <a:noFill/>
        </p:spPr>
        <p:txBody>
          <a:bodyPr wrap="square" rtlCol="0">
            <a:spAutoFit/>
          </a:bodyPr>
          <a:lstStyle/>
          <a:p>
            <a:pPr>
              <a:spcAft>
                <a:spcPts val="600"/>
              </a:spcAft>
            </a:pPr>
            <a:r>
              <a:rPr lang="en-US" sz="2000" dirty="0">
                <a:solidFill>
                  <a:schemeClr val="bg1"/>
                </a:solidFill>
                <a:latin typeface="Courier" pitchFamily="2" charset="0"/>
              </a:rPr>
              <a:t>Effect</a:t>
            </a:r>
          </a:p>
        </p:txBody>
      </p:sp>
      <p:sp>
        <p:nvSpPr>
          <p:cNvPr id="54" name="TextBox 53">
            <a:extLst>
              <a:ext uri="{FF2B5EF4-FFF2-40B4-BE49-F238E27FC236}">
                <a16:creationId xmlns:a16="http://schemas.microsoft.com/office/drawing/2014/main" id="{FF61C078-575C-12A4-7130-D8EC8D7A5124}"/>
              </a:ext>
            </a:extLst>
          </p:cNvPr>
          <p:cNvSpPr txBox="1"/>
          <p:nvPr/>
        </p:nvSpPr>
        <p:spPr>
          <a:xfrm>
            <a:off x="4039390" y="3266577"/>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a</a:t>
            </a:r>
          </a:p>
        </p:txBody>
      </p:sp>
      <p:sp>
        <p:nvSpPr>
          <p:cNvPr id="55" name="TextBox 54">
            <a:extLst>
              <a:ext uri="{FF2B5EF4-FFF2-40B4-BE49-F238E27FC236}">
                <a16:creationId xmlns:a16="http://schemas.microsoft.com/office/drawing/2014/main" id="{06B3EACD-6B6C-BAC8-9085-837AA40DEEB3}"/>
              </a:ext>
            </a:extLst>
          </p:cNvPr>
          <p:cNvSpPr txBox="1"/>
          <p:nvPr/>
        </p:nvSpPr>
        <p:spPr>
          <a:xfrm>
            <a:off x="4711568" y="4491924"/>
            <a:ext cx="380414" cy="461665"/>
          </a:xfrm>
          <a:prstGeom prst="rect">
            <a:avLst/>
          </a:prstGeom>
          <a:noFill/>
        </p:spPr>
        <p:txBody>
          <a:bodyPr wrap="square" rtlCol="0">
            <a:spAutoFit/>
          </a:bodyPr>
          <a:lstStyle/>
          <a:p>
            <a:pPr>
              <a:spcAft>
                <a:spcPts val="600"/>
              </a:spcAft>
            </a:pPr>
            <a:r>
              <a:rPr lang="en-US" sz="2400" dirty="0">
                <a:solidFill>
                  <a:schemeClr val="accent4">
                    <a:lumMod val="75000"/>
                  </a:schemeClr>
                </a:solidFill>
                <a:latin typeface="Courier" pitchFamily="2" charset="0"/>
              </a:rPr>
              <a:t>b</a:t>
            </a:r>
          </a:p>
        </p:txBody>
      </p:sp>
      <p:sp>
        <p:nvSpPr>
          <p:cNvPr id="57" name="TextBox 56">
            <a:extLst>
              <a:ext uri="{FF2B5EF4-FFF2-40B4-BE49-F238E27FC236}">
                <a16:creationId xmlns:a16="http://schemas.microsoft.com/office/drawing/2014/main" id="{2C68F3A2-317A-8570-39E9-CF6A22BC62A3}"/>
              </a:ext>
            </a:extLst>
          </p:cNvPr>
          <p:cNvSpPr txBox="1"/>
          <p:nvPr/>
        </p:nvSpPr>
        <p:spPr>
          <a:xfrm>
            <a:off x="6047432" y="4797295"/>
            <a:ext cx="524087"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b1</a:t>
            </a:r>
          </a:p>
        </p:txBody>
      </p:sp>
      <p:sp>
        <p:nvSpPr>
          <p:cNvPr id="37" name="TextBox 36">
            <a:extLst>
              <a:ext uri="{FF2B5EF4-FFF2-40B4-BE49-F238E27FC236}">
                <a16:creationId xmlns:a16="http://schemas.microsoft.com/office/drawing/2014/main" id="{4B3B1F65-E1C4-7B2C-CE3B-B60FFB6C2C86}"/>
              </a:ext>
            </a:extLst>
          </p:cNvPr>
          <p:cNvSpPr txBox="1"/>
          <p:nvPr/>
        </p:nvSpPr>
        <p:spPr>
          <a:xfrm>
            <a:off x="266376"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Simulation</a:t>
            </a:r>
          </a:p>
        </p:txBody>
      </p:sp>
      <p:sp>
        <p:nvSpPr>
          <p:cNvPr id="38" name="TextBox 37">
            <a:extLst>
              <a:ext uri="{FF2B5EF4-FFF2-40B4-BE49-F238E27FC236}">
                <a16:creationId xmlns:a16="http://schemas.microsoft.com/office/drawing/2014/main" id="{19B28122-53A9-5672-98C8-65D1951E8C2E}"/>
              </a:ext>
            </a:extLst>
          </p:cNvPr>
          <p:cNvSpPr txBox="1"/>
          <p:nvPr/>
        </p:nvSpPr>
        <p:spPr>
          <a:xfrm>
            <a:off x="3078455"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Analysis</a:t>
            </a:r>
          </a:p>
        </p:txBody>
      </p:sp>
      <p:sp>
        <p:nvSpPr>
          <p:cNvPr id="41" name="TextBox 40">
            <a:extLst>
              <a:ext uri="{FF2B5EF4-FFF2-40B4-BE49-F238E27FC236}">
                <a16:creationId xmlns:a16="http://schemas.microsoft.com/office/drawing/2014/main" id="{330C097A-C419-ACC6-4F4D-77FEF6F7DD9D}"/>
              </a:ext>
            </a:extLst>
          </p:cNvPr>
          <p:cNvSpPr txBox="1"/>
          <p:nvPr/>
        </p:nvSpPr>
        <p:spPr>
          <a:xfrm>
            <a:off x="5981195" y="6374358"/>
            <a:ext cx="1892452" cy="400110"/>
          </a:xfrm>
          <a:prstGeom prst="rect">
            <a:avLst/>
          </a:prstGeom>
          <a:noFill/>
        </p:spPr>
        <p:txBody>
          <a:bodyPr wrap="square" rtlCol="0">
            <a:spAutoFit/>
          </a:bodyPr>
          <a:lstStyle/>
          <a:p>
            <a:pPr>
              <a:spcAft>
                <a:spcPts val="600"/>
              </a:spcAft>
            </a:pPr>
            <a:r>
              <a:rPr lang="en-US" sz="2000" dirty="0">
                <a:solidFill>
                  <a:schemeClr val="accent4">
                    <a:lumMod val="75000"/>
                  </a:schemeClr>
                </a:solidFill>
                <a:latin typeface="Courier" pitchFamily="2" charset="0"/>
              </a:rPr>
              <a:t>Results</a:t>
            </a:r>
          </a:p>
        </p:txBody>
      </p:sp>
      <p:cxnSp>
        <p:nvCxnSpPr>
          <p:cNvPr id="42" name="Straight Arrow Connector 41">
            <a:extLst>
              <a:ext uri="{FF2B5EF4-FFF2-40B4-BE49-F238E27FC236}">
                <a16:creationId xmlns:a16="http://schemas.microsoft.com/office/drawing/2014/main" id="{1400BD7A-8B86-29CF-ADFF-626A10A2C97F}"/>
              </a:ext>
            </a:extLst>
          </p:cNvPr>
          <p:cNvCxnSpPr>
            <a:cxnSpLocks/>
          </p:cNvCxnSpPr>
          <p:nvPr/>
        </p:nvCxnSpPr>
        <p:spPr>
          <a:xfrm flipV="1">
            <a:off x="8889760" y="2604304"/>
            <a:ext cx="0" cy="3657600"/>
          </a:xfrm>
          <a:prstGeom prst="straightConnector1">
            <a:avLst/>
          </a:prstGeom>
          <a:ln w="25400" cap="rnd">
            <a:gradFill>
              <a:gsLst>
                <a:gs pos="0">
                  <a:schemeClr val="accent4">
                    <a:lumMod val="50000"/>
                  </a:schemeClr>
                </a:gs>
                <a:gs pos="27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A93CB0FB-47AF-E728-458B-47C3887138E1}"/>
              </a:ext>
            </a:extLst>
          </p:cNvPr>
          <p:cNvCxnSpPr>
            <a:cxnSpLocks/>
          </p:cNvCxnSpPr>
          <p:nvPr/>
        </p:nvCxnSpPr>
        <p:spPr>
          <a:xfrm>
            <a:off x="8924757" y="2809128"/>
            <a:ext cx="1050516" cy="0"/>
          </a:xfrm>
          <a:prstGeom prst="straightConnector1">
            <a:avLst/>
          </a:prstGeom>
          <a:ln w="25400" cap="rnd">
            <a:gradFill>
              <a:gsLst>
                <a:gs pos="89000">
                  <a:schemeClr val="accent4">
                    <a:lumMod val="50000"/>
                  </a:schemeClr>
                </a:gs>
                <a:gs pos="27000">
                  <a:schemeClr val="accent4"/>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28FE650-76AE-B235-774B-EBCB19E0D392}"/>
              </a:ext>
            </a:extLst>
          </p:cNvPr>
          <p:cNvCxnSpPr>
            <a:cxnSpLocks/>
          </p:cNvCxnSpPr>
          <p:nvPr/>
        </p:nvCxnSpPr>
        <p:spPr>
          <a:xfrm>
            <a:off x="8924757" y="5487942"/>
            <a:ext cx="1050516" cy="0"/>
          </a:xfrm>
          <a:prstGeom prst="straightConnector1">
            <a:avLst/>
          </a:prstGeom>
          <a:ln w="25400" cap="rnd">
            <a:gradFill>
              <a:gsLst>
                <a:gs pos="89000">
                  <a:schemeClr val="accent4">
                    <a:lumMod val="50000"/>
                  </a:schemeClr>
                </a:gs>
                <a:gs pos="27000">
                  <a:schemeClr val="accent4"/>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sp>
        <p:nvSpPr>
          <p:cNvPr id="67" name="Graphic 70" descr="Badge Follow with solid fill">
            <a:extLst>
              <a:ext uri="{FF2B5EF4-FFF2-40B4-BE49-F238E27FC236}">
                <a16:creationId xmlns:a16="http://schemas.microsoft.com/office/drawing/2014/main" id="{FBB0A898-A40B-0202-DCF8-4FD28E13E59A}"/>
              </a:ext>
            </a:extLst>
          </p:cNvPr>
          <p:cNvSpPr/>
          <p:nvPr/>
        </p:nvSpPr>
        <p:spPr>
          <a:xfrm>
            <a:off x="288694" y="5308873"/>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50000"/>
            </a:schemeClr>
          </a:solidFill>
          <a:ln w="9525" cap="flat">
            <a:noFill/>
            <a:prstDash val="solid"/>
            <a:miter/>
          </a:ln>
          <a:effectLst/>
        </p:spPr>
        <p:txBody>
          <a:bodyPr rtlCol="0" anchor="ctr"/>
          <a:lstStyle/>
          <a:p>
            <a:endParaRPr lang="en-US" dirty="0"/>
          </a:p>
        </p:txBody>
      </p:sp>
      <p:sp>
        <p:nvSpPr>
          <p:cNvPr id="68" name="Graphic 76" descr="Badge Unfollow with solid fill">
            <a:extLst>
              <a:ext uri="{FF2B5EF4-FFF2-40B4-BE49-F238E27FC236}">
                <a16:creationId xmlns:a16="http://schemas.microsoft.com/office/drawing/2014/main" id="{D6577857-BC08-5B2E-E01B-51C4369D5034}"/>
              </a:ext>
            </a:extLst>
          </p:cNvPr>
          <p:cNvSpPr>
            <a:spLocks noChangeAspect="1"/>
          </p:cNvSpPr>
          <p:nvPr/>
        </p:nvSpPr>
        <p:spPr>
          <a:xfrm>
            <a:off x="290627" y="5728885"/>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C00000"/>
          </a:solidFill>
          <a:ln w="9525" cap="flat">
            <a:noFill/>
            <a:prstDash val="solid"/>
            <a:miter/>
          </a:ln>
          <a:effectLst/>
        </p:spPr>
        <p:txBody>
          <a:bodyPr rtlCol="0" anchor="ctr"/>
          <a:lstStyle/>
          <a:p>
            <a:endParaRPr lang="en-US" dirty="0"/>
          </a:p>
        </p:txBody>
      </p:sp>
      <p:sp>
        <p:nvSpPr>
          <p:cNvPr id="69" name="TextBox 68">
            <a:extLst>
              <a:ext uri="{FF2B5EF4-FFF2-40B4-BE49-F238E27FC236}">
                <a16:creationId xmlns:a16="http://schemas.microsoft.com/office/drawing/2014/main" id="{D1490E95-8262-8CBC-478C-C43AA87CD08E}"/>
              </a:ext>
            </a:extLst>
          </p:cNvPr>
          <p:cNvSpPr txBox="1"/>
          <p:nvPr/>
        </p:nvSpPr>
        <p:spPr>
          <a:xfrm>
            <a:off x="529359" y="5265864"/>
            <a:ext cx="1892452"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Best Case</a:t>
            </a:r>
          </a:p>
        </p:txBody>
      </p:sp>
      <p:sp>
        <p:nvSpPr>
          <p:cNvPr id="70" name="TextBox 69">
            <a:extLst>
              <a:ext uri="{FF2B5EF4-FFF2-40B4-BE49-F238E27FC236}">
                <a16:creationId xmlns:a16="http://schemas.microsoft.com/office/drawing/2014/main" id="{9E559A5C-A957-90D5-81FD-A0123463D366}"/>
              </a:ext>
            </a:extLst>
          </p:cNvPr>
          <p:cNvSpPr txBox="1"/>
          <p:nvPr/>
        </p:nvSpPr>
        <p:spPr>
          <a:xfrm>
            <a:off x="529359" y="5681005"/>
            <a:ext cx="1892452"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Worst Case</a:t>
            </a:r>
          </a:p>
        </p:txBody>
      </p:sp>
      <p:cxnSp>
        <p:nvCxnSpPr>
          <p:cNvPr id="83" name="Straight Arrow Connector 82">
            <a:extLst>
              <a:ext uri="{FF2B5EF4-FFF2-40B4-BE49-F238E27FC236}">
                <a16:creationId xmlns:a16="http://schemas.microsoft.com/office/drawing/2014/main" id="{37449B5D-EC22-C0FB-7CBD-F88D42450673}"/>
              </a:ext>
            </a:extLst>
          </p:cNvPr>
          <p:cNvCxnSpPr>
            <a:cxnSpLocks/>
          </p:cNvCxnSpPr>
          <p:nvPr/>
        </p:nvCxnSpPr>
        <p:spPr>
          <a:xfrm flipV="1">
            <a:off x="5998478" y="3208335"/>
            <a:ext cx="2900730" cy="310910"/>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82" name="Oval 81">
            <a:extLst>
              <a:ext uri="{FF2B5EF4-FFF2-40B4-BE49-F238E27FC236}">
                <a16:creationId xmlns:a16="http://schemas.microsoft.com/office/drawing/2014/main" id="{EE387DD2-89BC-57A0-D556-3835B89A2378}"/>
              </a:ext>
            </a:extLst>
          </p:cNvPr>
          <p:cNvSpPr/>
          <p:nvPr/>
        </p:nvSpPr>
        <p:spPr>
          <a:xfrm>
            <a:off x="5847518" y="3385234"/>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CE28486C-9E3B-7531-4CF6-409AADAC293F}"/>
              </a:ext>
            </a:extLst>
          </p:cNvPr>
          <p:cNvSpPr txBox="1"/>
          <p:nvPr/>
        </p:nvSpPr>
        <p:spPr>
          <a:xfrm>
            <a:off x="7919759" y="3096251"/>
            <a:ext cx="640080" cy="400110"/>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a:t>
            </a:r>
          </a:p>
        </p:txBody>
      </p:sp>
      <p:sp>
        <p:nvSpPr>
          <p:cNvPr id="72" name="TextBox 71">
            <a:extLst>
              <a:ext uri="{FF2B5EF4-FFF2-40B4-BE49-F238E27FC236}">
                <a16:creationId xmlns:a16="http://schemas.microsoft.com/office/drawing/2014/main" id="{4ED17861-C39A-1A5A-514D-5F67B959DDDB}"/>
              </a:ext>
            </a:extLst>
          </p:cNvPr>
          <p:cNvSpPr txBox="1"/>
          <p:nvPr/>
        </p:nvSpPr>
        <p:spPr>
          <a:xfrm>
            <a:off x="9239242" y="3096251"/>
            <a:ext cx="640080" cy="402336"/>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II</a:t>
            </a:r>
          </a:p>
        </p:txBody>
      </p:sp>
      <p:sp>
        <p:nvSpPr>
          <p:cNvPr id="73" name="TextBox 72">
            <a:extLst>
              <a:ext uri="{FF2B5EF4-FFF2-40B4-BE49-F238E27FC236}">
                <a16:creationId xmlns:a16="http://schemas.microsoft.com/office/drawing/2014/main" id="{EE951183-225F-354E-E7FF-7462A338AC23}"/>
              </a:ext>
            </a:extLst>
          </p:cNvPr>
          <p:cNvSpPr txBox="1"/>
          <p:nvPr/>
        </p:nvSpPr>
        <p:spPr>
          <a:xfrm>
            <a:off x="7913684" y="4735096"/>
            <a:ext cx="640080" cy="400110"/>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IV</a:t>
            </a:r>
          </a:p>
        </p:txBody>
      </p:sp>
      <p:sp>
        <p:nvSpPr>
          <p:cNvPr id="74" name="TextBox 73">
            <a:extLst>
              <a:ext uri="{FF2B5EF4-FFF2-40B4-BE49-F238E27FC236}">
                <a16:creationId xmlns:a16="http://schemas.microsoft.com/office/drawing/2014/main" id="{4B3BABA3-CDF4-5E3B-CAC2-9FCA131D17D1}"/>
              </a:ext>
            </a:extLst>
          </p:cNvPr>
          <p:cNvSpPr txBox="1"/>
          <p:nvPr/>
        </p:nvSpPr>
        <p:spPr>
          <a:xfrm>
            <a:off x="9233167" y="4735096"/>
            <a:ext cx="640080" cy="402336"/>
          </a:xfrm>
          <a:prstGeom prst="rect">
            <a:avLst/>
          </a:prstGeom>
          <a:noFill/>
        </p:spPr>
        <p:txBody>
          <a:bodyPr wrap="square" rtlCol="0">
            <a:spAutoFit/>
          </a:bodyPr>
          <a:lstStyle/>
          <a:p>
            <a:pPr algn="ctr">
              <a:spcAft>
                <a:spcPts val="600"/>
              </a:spcAft>
            </a:pPr>
            <a:r>
              <a:rPr lang="en-US" sz="2000" dirty="0">
                <a:solidFill>
                  <a:schemeClr val="accent4">
                    <a:lumMod val="20000"/>
                    <a:lumOff val="80000"/>
                  </a:schemeClr>
                </a:solidFill>
                <a:effectLst>
                  <a:outerShdw blurRad="50800" dist="38100" dir="2700000" algn="tl" rotWithShape="0">
                    <a:prstClr val="black">
                      <a:alpha val="40000"/>
                    </a:prstClr>
                  </a:outerShdw>
                </a:effectLst>
                <a:latin typeface="Courier" pitchFamily="2" charset="0"/>
              </a:rPr>
              <a:t>III</a:t>
            </a:r>
          </a:p>
        </p:txBody>
      </p:sp>
      <p:sp>
        <p:nvSpPr>
          <p:cNvPr id="75" name="TextBox 74">
            <a:extLst>
              <a:ext uri="{FF2B5EF4-FFF2-40B4-BE49-F238E27FC236}">
                <a16:creationId xmlns:a16="http://schemas.microsoft.com/office/drawing/2014/main" id="{A21408C7-65BE-900E-34B0-E7F8F6262FCA}"/>
              </a:ext>
            </a:extLst>
          </p:cNvPr>
          <p:cNvSpPr txBox="1"/>
          <p:nvPr/>
        </p:nvSpPr>
        <p:spPr>
          <a:xfrm>
            <a:off x="9017332" y="2986856"/>
            <a:ext cx="524087" cy="338554"/>
          </a:xfrm>
          <a:prstGeom prst="rect">
            <a:avLst/>
          </a:prstGeom>
          <a:noFill/>
        </p:spPr>
        <p:txBody>
          <a:bodyPr wrap="square" rtlCol="0">
            <a:spAutoFit/>
          </a:bodyPr>
          <a:lstStyle/>
          <a:p>
            <a:pPr>
              <a:spcAft>
                <a:spcPts val="600"/>
              </a:spcAft>
            </a:pPr>
            <a:r>
              <a:rPr lang="en-US" sz="1600" dirty="0">
                <a:solidFill>
                  <a:schemeClr val="bg1"/>
                </a:solidFill>
                <a:latin typeface="Courier" pitchFamily="2" charset="0"/>
              </a:rPr>
              <a:t>a1</a:t>
            </a:r>
          </a:p>
        </p:txBody>
      </p:sp>
      <p:sp>
        <p:nvSpPr>
          <p:cNvPr id="76" name="TextBox 75">
            <a:extLst>
              <a:ext uri="{FF2B5EF4-FFF2-40B4-BE49-F238E27FC236}">
                <a16:creationId xmlns:a16="http://schemas.microsoft.com/office/drawing/2014/main" id="{FC69414E-652E-2655-B5F4-A2E501C96407}"/>
              </a:ext>
            </a:extLst>
          </p:cNvPr>
          <p:cNvSpPr txBox="1"/>
          <p:nvPr/>
        </p:nvSpPr>
        <p:spPr>
          <a:xfrm>
            <a:off x="9659958" y="3540393"/>
            <a:ext cx="524087" cy="338554"/>
          </a:xfrm>
          <a:prstGeom prst="rect">
            <a:avLst/>
          </a:prstGeom>
          <a:noFill/>
        </p:spPr>
        <p:txBody>
          <a:bodyPr wrap="square" rtlCol="0">
            <a:spAutoFit/>
          </a:bodyPr>
          <a:lstStyle/>
          <a:p>
            <a:pPr>
              <a:spcAft>
                <a:spcPts val="600"/>
              </a:spcAft>
            </a:pPr>
            <a:r>
              <a:rPr lang="en-US" sz="1600" dirty="0">
                <a:solidFill>
                  <a:schemeClr val="bg1"/>
                </a:solidFill>
                <a:latin typeface="Courier" pitchFamily="2" charset="0"/>
              </a:rPr>
              <a:t>b1</a:t>
            </a:r>
          </a:p>
        </p:txBody>
      </p:sp>
      <p:sp>
        <p:nvSpPr>
          <p:cNvPr id="56" name="TextBox 55">
            <a:extLst>
              <a:ext uri="{FF2B5EF4-FFF2-40B4-BE49-F238E27FC236}">
                <a16:creationId xmlns:a16="http://schemas.microsoft.com/office/drawing/2014/main" id="{47BDACCB-A3DC-5108-1C6F-7AE78562A0DB}"/>
              </a:ext>
            </a:extLst>
          </p:cNvPr>
          <p:cNvSpPr txBox="1"/>
          <p:nvPr/>
        </p:nvSpPr>
        <p:spPr>
          <a:xfrm>
            <a:off x="5544164" y="3156634"/>
            <a:ext cx="524087" cy="338554"/>
          </a:xfrm>
          <a:prstGeom prst="rect">
            <a:avLst/>
          </a:prstGeom>
          <a:noFill/>
        </p:spPr>
        <p:txBody>
          <a:bodyPr wrap="square" rtlCol="0">
            <a:spAutoFit/>
          </a:bodyPr>
          <a:lstStyle/>
          <a:p>
            <a:pPr>
              <a:spcAft>
                <a:spcPts val="600"/>
              </a:spcAft>
            </a:pPr>
            <a:r>
              <a:rPr lang="en-US" sz="1600" dirty="0">
                <a:solidFill>
                  <a:schemeClr val="accent4">
                    <a:lumMod val="50000"/>
                  </a:schemeClr>
                </a:solidFill>
                <a:latin typeface="Courier" pitchFamily="2" charset="0"/>
              </a:rPr>
              <a:t>a1</a:t>
            </a:r>
          </a:p>
        </p:txBody>
      </p:sp>
      <p:sp>
        <p:nvSpPr>
          <p:cNvPr id="85" name="Oval 84">
            <a:extLst>
              <a:ext uri="{FF2B5EF4-FFF2-40B4-BE49-F238E27FC236}">
                <a16:creationId xmlns:a16="http://schemas.microsoft.com/office/drawing/2014/main" id="{C20B6D6E-422F-6A94-26D5-CEABEA3F013B}"/>
              </a:ext>
            </a:extLst>
          </p:cNvPr>
          <p:cNvSpPr/>
          <p:nvPr/>
        </p:nvSpPr>
        <p:spPr>
          <a:xfrm>
            <a:off x="8765139" y="3080567"/>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a:ext uri="{FF2B5EF4-FFF2-40B4-BE49-F238E27FC236}">
                <a16:creationId xmlns:a16="http://schemas.microsoft.com/office/drawing/2014/main" id="{9C3A998B-7583-7AF4-9F31-35FBC8F6D647}"/>
              </a:ext>
            </a:extLst>
          </p:cNvPr>
          <p:cNvCxnSpPr>
            <a:cxnSpLocks/>
          </p:cNvCxnSpPr>
          <p:nvPr/>
        </p:nvCxnSpPr>
        <p:spPr>
          <a:xfrm>
            <a:off x="4692637" y="4377459"/>
            <a:ext cx="1298348" cy="403023"/>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1DE3BE02-14F6-736C-999D-FA741CDA3B07}"/>
              </a:ext>
            </a:extLst>
          </p:cNvPr>
          <p:cNvSpPr/>
          <p:nvPr/>
        </p:nvSpPr>
        <p:spPr>
          <a:xfrm>
            <a:off x="4555477" y="4235032"/>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Graphic 70" descr="Badge Follow with solid fill">
            <a:extLst>
              <a:ext uri="{FF2B5EF4-FFF2-40B4-BE49-F238E27FC236}">
                <a16:creationId xmlns:a16="http://schemas.microsoft.com/office/drawing/2014/main" id="{64DDE902-5E36-A34B-A7FF-354ABCD00600}"/>
              </a:ext>
            </a:extLst>
          </p:cNvPr>
          <p:cNvSpPr/>
          <p:nvPr/>
        </p:nvSpPr>
        <p:spPr>
          <a:xfrm>
            <a:off x="4381700" y="3336500"/>
            <a:ext cx="230533" cy="230533"/>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olidFill>
            <a:schemeClr val="accent4">
              <a:lumMod val="50000"/>
            </a:schemeClr>
          </a:solidFill>
          <a:ln w="9525" cap="flat">
            <a:noFill/>
            <a:prstDash val="solid"/>
            <a:miter/>
          </a:ln>
          <a:effectLst/>
        </p:spPr>
        <p:txBody>
          <a:bodyPr rtlCol="0" anchor="ctr"/>
          <a:lstStyle/>
          <a:p>
            <a:endParaRPr lang="en-US" dirty="0"/>
          </a:p>
        </p:txBody>
      </p:sp>
      <p:sp>
        <p:nvSpPr>
          <p:cNvPr id="98" name="Graphic 76" descr="Badge Unfollow with solid fill">
            <a:extLst>
              <a:ext uri="{FF2B5EF4-FFF2-40B4-BE49-F238E27FC236}">
                <a16:creationId xmlns:a16="http://schemas.microsoft.com/office/drawing/2014/main" id="{6B35590D-0C9F-D8C3-9AF9-4BAE70BC7071}"/>
              </a:ext>
            </a:extLst>
          </p:cNvPr>
          <p:cNvSpPr>
            <a:spLocks noChangeAspect="1"/>
          </p:cNvSpPr>
          <p:nvPr/>
        </p:nvSpPr>
        <p:spPr>
          <a:xfrm>
            <a:off x="4582565" y="4255505"/>
            <a:ext cx="228600" cy="2286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529571 w 723499"/>
              <a:gd name="connsiteY7" fmla="*/ 393954 h 723499"/>
              <a:gd name="connsiteX8" fmla="*/ 193929 w 723499"/>
              <a:gd name="connsiteY8" fmla="*/ 393954 h 723499"/>
              <a:gd name="connsiteX9" fmla="*/ 193929 w 723499"/>
              <a:gd name="connsiteY9" fmla="*/ 329565 h 723499"/>
              <a:gd name="connsiteX10" fmla="*/ 529571 w 723499"/>
              <a:gd name="connsiteY10" fmla="*/ 32956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529571" y="393954"/>
                </a:moveTo>
                <a:lnTo>
                  <a:pt x="193929" y="393954"/>
                </a:lnTo>
                <a:lnTo>
                  <a:pt x="193929" y="329565"/>
                </a:lnTo>
                <a:lnTo>
                  <a:pt x="529571" y="329565"/>
                </a:lnTo>
                <a:close/>
              </a:path>
            </a:pathLst>
          </a:custGeom>
          <a:solidFill>
            <a:srgbClr val="C00000"/>
          </a:solidFill>
          <a:ln w="9525" cap="flat">
            <a:noFill/>
            <a:prstDash val="solid"/>
            <a:miter/>
          </a:ln>
          <a:effectLst/>
        </p:spPr>
        <p:txBody>
          <a:bodyPr rtlCol="0" anchor="ctr"/>
          <a:lstStyle/>
          <a:p>
            <a:endParaRPr lang="en-US" dirty="0"/>
          </a:p>
        </p:txBody>
      </p:sp>
      <p:sp>
        <p:nvSpPr>
          <p:cNvPr id="100" name="Rounded Rectangle 99">
            <a:extLst>
              <a:ext uri="{FF2B5EF4-FFF2-40B4-BE49-F238E27FC236}">
                <a16:creationId xmlns:a16="http://schemas.microsoft.com/office/drawing/2014/main" id="{7A26830D-3673-10EA-808D-243E7C1195B0}"/>
              </a:ext>
            </a:extLst>
          </p:cNvPr>
          <p:cNvSpPr/>
          <p:nvPr/>
        </p:nvSpPr>
        <p:spPr>
          <a:xfrm>
            <a:off x="8510954" y="3502072"/>
            <a:ext cx="1141668" cy="394123"/>
          </a:xfrm>
          <a:prstGeom prst="roundRect">
            <a:avLst>
              <a:gd name="adj" fmla="val 50000"/>
            </a:avLst>
          </a:prstGeom>
          <a:noFill/>
          <a:ln>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a:extLst>
              <a:ext uri="{FF2B5EF4-FFF2-40B4-BE49-F238E27FC236}">
                <a16:creationId xmlns:a16="http://schemas.microsoft.com/office/drawing/2014/main" id="{39AC43B9-9F34-04CC-247B-02ED7A225696}"/>
              </a:ext>
            </a:extLst>
          </p:cNvPr>
          <p:cNvCxnSpPr>
            <a:cxnSpLocks/>
          </p:cNvCxnSpPr>
          <p:nvPr/>
        </p:nvCxnSpPr>
        <p:spPr>
          <a:xfrm flipV="1">
            <a:off x="5996107" y="3707704"/>
            <a:ext cx="3467180" cy="1045331"/>
          </a:xfrm>
          <a:prstGeom prst="straightConnector1">
            <a:avLst/>
          </a:prstGeom>
          <a:ln w="31750" cap="rnd">
            <a:gradFill>
              <a:gsLst>
                <a:gs pos="0">
                  <a:srgbClr val="C00000"/>
                </a:gs>
                <a:gs pos="100000">
                  <a:srgbClr val="FF0000"/>
                </a:gs>
              </a:gsLst>
              <a:lin ang="5400000" scaled="1"/>
            </a:gradFill>
            <a:prstDash val="sysDot"/>
            <a:tailEnd type="none" w="sm" len="sm"/>
          </a:ln>
        </p:spPr>
        <p:style>
          <a:lnRef idx="2">
            <a:schemeClr val="accent1"/>
          </a:lnRef>
          <a:fillRef idx="0">
            <a:schemeClr val="accent1"/>
          </a:fillRef>
          <a:effectRef idx="1">
            <a:schemeClr val="accent1"/>
          </a:effectRef>
          <a:fontRef idx="minor">
            <a:schemeClr val="tx1"/>
          </a:fontRef>
        </p:style>
      </p:cxnSp>
      <p:sp>
        <p:nvSpPr>
          <p:cNvPr id="95" name="Oval 94">
            <a:extLst>
              <a:ext uri="{FF2B5EF4-FFF2-40B4-BE49-F238E27FC236}">
                <a16:creationId xmlns:a16="http://schemas.microsoft.com/office/drawing/2014/main" id="{0791A201-08B1-FD71-5E91-2D33F4ACB514}"/>
              </a:ext>
            </a:extLst>
          </p:cNvPr>
          <p:cNvSpPr/>
          <p:nvPr/>
        </p:nvSpPr>
        <p:spPr>
          <a:xfrm>
            <a:off x="9326127" y="3567033"/>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900ECB7-BBFA-5BD5-3F2E-675B3C43D87B}"/>
              </a:ext>
            </a:extLst>
          </p:cNvPr>
          <p:cNvSpPr/>
          <p:nvPr/>
        </p:nvSpPr>
        <p:spPr>
          <a:xfrm>
            <a:off x="5860037" y="4619184"/>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756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63A3E-8990-1270-2183-7E1B7043507E}"/>
              </a:ext>
            </a:extLst>
          </p:cNvPr>
          <p:cNvSpPr/>
          <p:nvPr/>
        </p:nvSpPr>
        <p:spPr>
          <a:xfrm>
            <a:off x="-1" y="196770"/>
            <a:ext cx="11612880" cy="6390843"/>
          </a:xfrm>
          <a:prstGeom prst="rect">
            <a:avLst/>
          </a:prstGeom>
          <a:gradFill>
            <a:gsLst>
              <a:gs pos="99000">
                <a:schemeClr val="accent4">
                  <a:lumMod val="60000"/>
                  <a:lumOff val="40000"/>
                  <a:alpha val="50000"/>
                </a:schemeClr>
              </a:gs>
              <a:gs pos="14000">
                <a:schemeClr val="accent4">
                  <a:lumMod val="20000"/>
                  <a:lumOff val="80000"/>
                  <a:alpha val="59751"/>
                </a:schemeClr>
              </a:gs>
              <a:gs pos="77000">
                <a:schemeClr val="accent4">
                  <a:lumMod val="40000"/>
                  <a:lumOff val="60000"/>
                  <a:alpha val="50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B579386-04F8-5061-DB14-0C4C0B510095}"/>
              </a:ext>
            </a:extLst>
          </p:cNvPr>
          <p:cNvSpPr txBox="1"/>
          <p:nvPr/>
        </p:nvSpPr>
        <p:spPr>
          <a:xfrm>
            <a:off x="879088" y="3531713"/>
            <a:ext cx="3457763" cy="461665"/>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Systematic Evolution</a:t>
            </a:r>
          </a:p>
        </p:txBody>
      </p:sp>
      <p:sp>
        <p:nvSpPr>
          <p:cNvPr id="25" name="TextBox 24">
            <a:extLst>
              <a:ext uri="{FF2B5EF4-FFF2-40B4-BE49-F238E27FC236}">
                <a16:creationId xmlns:a16="http://schemas.microsoft.com/office/drawing/2014/main" id="{63D84F66-53EE-8361-9C42-826DEB15850E}"/>
              </a:ext>
            </a:extLst>
          </p:cNvPr>
          <p:cNvSpPr txBox="1"/>
          <p:nvPr/>
        </p:nvSpPr>
        <p:spPr>
          <a:xfrm>
            <a:off x="879088" y="4326215"/>
            <a:ext cx="4039880" cy="523220"/>
          </a:xfrm>
          <a:prstGeom prst="rect">
            <a:avLst/>
          </a:prstGeom>
          <a:noFill/>
        </p:spPr>
        <p:txBody>
          <a:bodyPr wrap="square" rtlCol="0">
            <a:spAutoFit/>
          </a:bodyPr>
          <a:lstStyle/>
          <a:p>
            <a:pPr>
              <a:spcAft>
                <a:spcPts val="600"/>
              </a:spcAft>
            </a:pPr>
            <a:r>
              <a:rPr lang="en-US" sz="1400" b="1" dirty="0">
                <a:solidFill>
                  <a:schemeClr val="accent4">
                    <a:lumMod val="50000"/>
                  </a:schemeClr>
                </a:solidFill>
                <a:latin typeface="Courier" pitchFamily="2" charset="0"/>
              </a:rPr>
              <a:t>Text: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Text</a:t>
            </a:r>
          </a:p>
        </p:txBody>
      </p:sp>
      <p:cxnSp>
        <p:nvCxnSpPr>
          <p:cNvPr id="21" name="Straight Arrow Connector 20">
            <a:extLst>
              <a:ext uri="{FF2B5EF4-FFF2-40B4-BE49-F238E27FC236}">
                <a16:creationId xmlns:a16="http://schemas.microsoft.com/office/drawing/2014/main" id="{15A0495C-913E-2E91-40C3-BD3E2748FEAD}"/>
              </a:ext>
            </a:extLst>
          </p:cNvPr>
          <p:cNvCxnSpPr>
            <a:cxnSpLocks/>
          </p:cNvCxnSpPr>
          <p:nvPr/>
        </p:nvCxnSpPr>
        <p:spPr>
          <a:xfrm>
            <a:off x="831308" y="3391219"/>
            <a:ext cx="9921770" cy="0"/>
          </a:xfrm>
          <a:prstGeom prst="straightConnector1">
            <a:avLst/>
          </a:prstGeom>
          <a:ln w="50800" cap="rnd">
            <a:solidFill>
              <a:schemeClr val="accent4">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EE4D111-9701-136C-47B3-C62362BC8CBB}"/>
              </a:ext>
            </a:extLst>
          </p:cNvPr>
          <p:cNvCxnSpPr>
            <a:cxnSpLocks/>
          </p:cNvCxnSpPr>
          <p:nvPr/>
        </p:nvCxnSpPr>
        <p:spPr>
          <a:xfrm flipV="1">
            <a:off x="5768612" y="593124"/>
            <a:ext cx="0" cy="5609968"/>
          </a:xfrm>
          <a:prstGeom prst="straightConnector1">
            <a:avLst/>
          </a:prstGeom>
          <a:ln w="50800" cap="rnd">
            <a:solidFill>
              <a:schemeClr val="accent4">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E8F4C1-198A-7C7F-95B4-E2D43944895E}"/>
              </a:ext>
            </a:extLst>
          </p:cNvPr>
          <p:cNvSpPr txBox="1"/>
          <p:nvPr/>
        </p:nvSpPr>
        <p:spPr>
          <a:xfrm>
            <a:off x="915804" y="710356"/>
            <a:ext cx="291137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Chaotic Response</a:t>
            </a:r>
          </a:p>
        </p:txBody>
      </p:sp>
      <p:sp>
        <p:nvSpPr>
          <p:cNvPr id="17" name="TextBox 16">
            <a:extLst>
              <a:ext uri="{FF2B5EF4-FFF2-40B4-BE49-F238E27FC236}">
                <a16:creationId xmlns:a16="http://schemas.microsoft.com/office/drawing/2014/main" id="{38ABB9DA-33DF-2B1B-7AF2-9ADC492DD56E}"/>
              </a:ext>
            </a:extLst>
          </p:cNvPr>
          <p:cNvSpPr txBox="1"/>
          <p:nvPr/>
        </p:nvSpPr>
        <p:spPr>
          <a:xfrm>
            <a:off x="915804" y="1118233"/>
            <a:ext cx="4039880" cy="523220"/>
          </a:xfrm>
          <a:prstGeom prst="rect">
            <a:avLst/>
          </a:prstGeom>
          <a:noFill/>
        </p:spPr>
        <p:txBody>
          <a:bodyPr wrap="square" rtlCol="0">
            <a:spAutoFit/>
          </a:bodyPr>
          <a:lstStyle/>
          <a:p>
            <a:pPr>
              <a:spcAft>
                <a:spcPts val="600"/>
              </a:spcAft>
            </a:pPr>
            <a:r>
              <a:rPr lang="en-US" sz="1400" b="1" dirty="0">
                <a:solidFill>
                  <a:schemeClr val="accent4">
                    <a:lumMod val="50000"/>
                  </a:schemeClr>
                </a:solidFill>
                <a:latin typeface="Courier" pitchFamily="2" charset="0"/>
              </a:rPr>
              <a:t>Text: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Text</a:t>
            </a:r>
          </a:p>
        </p:txBody>
      </p:sp>
      <p:sp>
        <p:nvSpPr>
          <p:cNvPr id="79" name="TextBox 78">
            <a:extLst>
              <a:ext uri="{FF2B5EF4-FFF2-40B4-BE49-F238E27FC236}">
                <a16:creationId xmlns:a16="http://schemas.microsoft.com/office/drawing/2014/main" id="{57084067-F232-A7B7-5CCD-2B958C7FA040}"/>
              </a:ext>
            </a:extLst>
          </p:cNvPr>
          <p:cNvSpPr txBox="1"/>
          <p:nvPr/>
        </p:nvSpPr>
        <p:spPr>
          <a:xfrm>
            <a:off x="109389" y="3191164"/>
            <a:ext cx="769699" cy="400110"/>
          </a:xfrm>
          <a:prstGeom prst="rect">
            <a:avLst/>
          </a:prstGeom>
          <a:noFill/>
        </p:spPr>
        <p:txBody>
          <a:bodyPr wrap="square" rtlCol="0">
            <a:spAutoFit/>
          </a:bodyPr>
          <a:lstStyle/>
          <a:p>
            <a:pPr>
              <a:spcAft>
                <a:spcPts val="600"/>
              </a:spcAft>
            </a:pPr>
            <a:r>
              <a:rPr lang="en-US" sz="2000" dirty="0">
                <a:solidFill>
                  <a:schemeClr val="accent4">
                    <a:lumMod val="50000"/>
                  </a:schemeClr>
                </a:solidFill>
                <a:latin typeface="Courier" pitchFamily="2" charset="0"/>
              </a:rPr>
              <a:t>MET</a:t>
            </a:r>
          </a:p>
        </p:txBody>
      </p:sp>
      <p:grpSp>
        <p:nvGrpSpPr>
          <p:cNvPr id="3" name="Group 2">
            <a:extLst>
              <a:ext uri="{FF2B5EF4-FFF2-40B4-BE49-F238E27FC236}">
                <a16:creationId xmlns:a16="http://schemas.microsoft.com/office/drawing/2014/main" id="{74E6216E-8EA1-5AD5-5E17-007C6A15A3E1}"/>
              </a:ext>
            </a:extLst>
          </p:cNvPr>
          <p:cNvGrpSpPr/>
          <p:nvPr/>
        </p:nvGrpSpPr>
        <p:grpSpPr>
          <a:xfrm>
            <a:off x="4629056" y="2272971"/>
            <a:ext cx="2279111" cy="2279111"/>
            <a:chOff x="3939812" y="1562419"/>
            <a:chExt cx="3657600" cy="3657600"/>
          </a:xfrm>
        </p:grpSpPr>
        <p:sp>
          <p:nvSpPr>
            <p:cNvPr id="32" name="Rectangle 31">
              <a:extLst>
                <a:ext uri="{FF2B5EF4-FFF2-40B4-BE49-F238E27FC236}">
                  <a16:creationId xmlns:a16="http://schemas.microsoft.com/office/drawing/2014/main" id="{5364380C-B459-E93B-C5DB-18D7C0BB5E48}"/>
                </a:ext>
              </a:extLst>
            </p:cNvPr>
            <p:cNvSpPr>
              <a:spLocks noChangeAspect="1"/>
            </p:cNvSpPr>
            <p:nvPr/>
          </p:nvSpPr>
          <p:spPr>
            <a:xfrm>
              <a:off x="3939812" y="1562419"/>
              <a:ext cx="3657600" cy="3657600"/>
            </a:xfrm>
            <a:prstGeom prst="ellipse">
              <a:avLst/>
            </a:prstGeom>
            <a:gradFill>
              <a:gsLst>
                <a:gs pos="100000">
                  <a:schemeClr val="bg1"/>
                </a:gs>
                <a:gs pos="0">
                  <a:schemeClr val="bg1"/>
                </a:gs>
                <a:gs pos="57000">
                  <a:schemeClr val="bg1">
                    <a:alpha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7D72A4B-D6BB-769C-B60F-D1794D5AFDD7}"/>
                </a:ext>
              </a:extLst>
            </p:cNvPr>
            <p:cNvSpPr>
              <a:spLocks noChangeAspect="1"/>
            </p:cNvSpPr>
            <p:nvPr/>
          </p:nvSpPr>
          <p:spPr>
            <a:xfrm>
              <a:off x="4076972" y="1699579"/>
              <a:ext cx="3383280" cy="3383280"/>
            </a:xfrm>
            <a:prstGeom prst="ellipse">
              <a:avLst/>
            </a:prstGeom>
            <a:gradFill flip="none" rotWithShape="1">
              <a:gsLst>
                <a:gs pos="99000">
                  <a:schemeClr val="accent4">
                    <a:lumMod val="50000"/>
                  </a:schemeClr>
                </a:gs>
                <a:gs pos="14000">
                  <a:schemeClr val="accent4"/>
                </a:gs>
                <a:gs pos="52000">
                  <a:schemeClr val="accent4">
                    <a:lumMod val="7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0371D7E1-E473-DA14-E958-D1B0CBC24BC3}"/>
              </a:ext>
            </a:extLst>
          </p:cNvPr>
          <p:cNvSpPr txBox="1"/>
          <p:nvPr/>
        </p:nvSpPr>
        <p:spPr>
          <a:xfrm>
            <a:off x="4714523" y="3350768"/>
            <a:ext cx="2108178" cy="400110"/>
          </a:xfrm>
          <a:prstGeom prst="rect">
            <a:avLst/>
          </a:prstGeom>
          <a:noFill/>
        </p:spPr>
        <p:txBody>
          <a:bodyPr wrap="square" rtlCol="0" anchor="ctr" anchorCtr="0">
            <a:spAutoFit/>
          </a:bodyPr>
          <a:lstStyle/>
          <a:p>
            <a:pPr algn="ctr">
              <a:spcAft>
                <a:spcPts val="600"/>
              </a:spcAft>
            </a:pPr>
            <a:r>
              <a:rPr lang="en-US" sz="2000" dirty="0">
                <a:solidFill>
                  <a:schemeClr val="bg1"/>
                </a:solidFill>
                <a:latin typeface="Century Gothic" panose="020B0502020202020204" pitchFamily="34" charset="0"/>
              </a:rPr>
              <a:t>Text</a:t>
            </a:r>
          </a:p>
        </p:txBody>
      </p:sp>
      <p:sp>
        <p:nvSpPr>
          <p:cNvPr id="6" name="TextBox 5">
            <a:extLst>
              <a:ext uri="{FF2B5EF4-FFF2-40B4-BE49-F238E27FC236}">
                <a16:creationId xmlns:a16="http://schemas.microsoft.com/office/drawing/2014/main" id="{583994E4-4319-7EB7-22B7-C4912B2D507B}"/>
              </a:ext>
            </a:extLst>
          </p:cNvPr>
          <p:cNvSpPr txBox="1"/>
          <p:nvPr/>
        </p:nvSpPr>
        <p:spPr>
          <a:xfrm>
            <a:off x="5232096" y="2415351"/>
            <a:ext cx="1072170" cy="523220"/>
          </a:xfrm>
          <a:prstGeom prst="rect">
            <a:avLst/>
          </a:prstGeom>
          <a:noFill/>
        </p:spPr>
        <p:txBody>
          <a:bodyPr wrap="square" rtlCol="0" anchor="ctr" anchorCtr="0">
            <a:spAutoFit/>
          </a:bodyPr>
          <a:lstStyle/>
          <a:p>
            <a:pPr algn="ctr">
              <a:spcAft>
                <a:spcPts val="600"/>
              </a:spcAft>
            </a:pPr>
            <a:r>
              <a:rPr lang="en-US" sz="1400" dirty="0">
                <a:solidFill>
                  <a:schemeClr val="accent4">
                    <a:lumMod val="20000"/>
                    <a:lumOff val="80000"/>
                  </a:schemeClr>
                </a:solidFill>
                <a:latin typeface="Courier" pitchFamily="2" charset="0"/>
              </a:rPr>
              <a:t>TARGET GOAL</a:t>
            </a:r>
          </a:p>
        </p:txBody>
      </p:sp>
      <p:sp>
        <p:nvSpPr>
          <p:cNvPr id="8" name="TextBox 7">
            <a:extLst>
              <a:ext uri="{FF2B5EF4-FFF2-40B4-BE49-F238E27FC236}">
                <a16:creationId xmlns:a16="http://schemas.microsoft.com/office/drawing/2014/main" id="{5D3C3AD4-E82A-153B-318C-F360C8100856}"/>
              </a:ext>
            </a:extLst>
          </p:cNvPr>
          <p:cNvSpPr txBox="1"/>
          <p:nvPr/>
        </p:nvSpPr>
        <p:spPr>
          <a:xfrm>
            <a:off x="10838545" y="3191164"/>
            <a:ext cx="769699" cy="707886"/>
          </a:xfrm>
          <a:prstGeom prst="rect">
            <a:avLst/>
          </a:prstGeom>
          <a:noFill/>
        </p:spPr>
        <p:txBody>
          <a:bodyPr wrap="square" rtlCol="0">
            <a:spAutoFit/>
          </a:bodyPr>
          <a:lstStyle/>
          <a:p>
            <a:pPr>
              <a:spcAft>
                <a:spcPts val="600"/>
              </a:spcAft>
            </a:pPr>
            <a:r>
              <a:rPr lang="en-US" sz="2000" dirty="0">
                <a:solidFill>
                  <a:schemeClr val="accent4">
                    <a:lumMod val="50000"/>
                  </a:schemeClr>
                </a:solidFill>
                <a:latin typeface="Courier" pitchFamily="2" charset="0"/>
              </a:rPr>
              <a:t>NOTMET</a:t>
            </a:r>
          </a:p>
        </p:txBody>
      </p:sp>
      <p:sp>
        <p:nvSpPr>
          <p:cNvPr id="14" name="TextBox 13">
            <a:extLst>
              <a:ext uri="{FF2B5EF4-FFF2-40B4-BE49-F238E27FC236}">
                <a16:creationId xmlns:a16="http://schemas.microsoft.com/office/drawing/2014/main" id="{E7994B21-0110-924F-7AE7-CA0373450FF6}"/>
              </a:ext>
            </a:extLst>
          </p:cNvPr>
          <p:cNvSpPr txBox="1"/>
          <p:nvPr/>
        </p:nvSpPr>
        <p:spPr>
          <a:xfrm>
            <a:off x="4560500" y="231090"/>
            <a:ext cx="2423716" cy="400110"/>
          </a:xfrm>
          <a:prstGeom prst="rect">
            <a:avLst/>
          </a:prstGeom>
          <a:noFill/>
        </p:spPr>
        <p:txBody>
          <a:bodyPr wrap="square" rtlCol="0">
            <a:spAutoFit/>
          </a:bodyPr>
          <a:lstStyle/>
          <a:p>
            <a:pPr algn="ctr">
              <a:spcAft>
                <a:spcPts val="600"/>
              </a:spcAft>
            </a:pPr>
            <a:r>
              <a:rPr lang="en-US" sz="2000" dirty="0">
                <a:solidFill>
                  <a:schemeClr val="accent4">
                    <a:lumMod val="50000"/>
                  </a:schemeClr>
                </a:solidFill>
                <a:latin typeface="Courier" pitchFamily="2" charset="0"/>
              </a:rPr>
              <a:t>CHAOTIC</a:t>
            </a:r>
          </a:p>
        </p:txBody>
      </p:sp>
      <p:sp>
        <p:nvSpPr>
          <p:cNvPr id="15" name="TextBox 14">
            <a:extLst>
              <a:ext uri="{FF2B5EF4-FFF2-40B4-BE49-F238E27FC236}">
                <a16:creationId xmlns:a16="http://schemas.microsoft.com/office/drawing/2014/main" id="{416DACB2-B628-3FA0-BEAC-3E2DE4121358}"/>
              </a:ext>
            </a:extLst>
          </p:cNvPr>
          <p:cNvSpPr txBox="1"/>
          <p:nvPr/>
        </p:nvSpPr>
        <p:spPr>
          <a:xfrm>
            <a:off x="4700224" y="6174175"/>
            <a:ext cx="2146420" cy="400110"/>
          </a:xfrm>
          <a:prstGeom prst="rect">
            <a:avLst/>
          </a:prstGeom>
          <a:noFill/>
        </p:spPr>
        <p:txBody>
          <a:bodyPr wrap="square" rtlCol="0">
            <a:spAutoFit/>
          </a:bodyPr>
          <a:lstStyle/>
          <a:p>
            <a:pPr algn="ctr">
              <a:spcAft>
                <a:spcPts val="600"/>
              </a:spcAft>
            </a:pPr>
            <a:r>
              <a:rPr lang="en-US" sz="2000" dirty="0">
                <a:solidFill>
                  <a:schemeClr val="accent4">
                    <a:lumMod val="50000"/>
                  </a:schemeClr>
                </a:solidFill>
                <a:latin typeface="Courier" pitchFamily="2" charset="0"/>
              </a:rPr>
              <a:t>SYSTEMATIC</a:t>
            </a:r>
          </a:p>
        </p:txBody>
      </p:sp>
      <p:sp>
        <p:nvSpPr>
          <p:cNvPr id="22" name="TextBox 21">
            <a:extLst>
              <a:ext uri="{FF2B5EF4-FFF2-40B4-BE49-F238E27FC236}">
                <a16:creationId xmlns:a16="http://schemas.microsoft.com/office/drawing/2014/main" id="{6D6EBA1C-2781-0D21-93DB-592730B8B541}"/>
              </a:ext>
            </a:extLst>
          </p:cNvPr>
          <p:cNvSpPr txBox="1"/>
          <p:nvPr/>
        </p:nvSpPr>
        <p:spPr>
          <a:xfrm>
            <a:off x="7684506" y="700377"/>
            <a:ext cx="2898550" cy="461665"/>
          </a:xfrm>
          <a:prstGeom prst="rect">
            <a:avLst/>
          </a:prstGeom>
          <a:noFill/>
        </p:spPr>
        <p:txBody>
          <a:bodyPr wrap="none" rtlCol="0">
            <a:spAutoFit/>
          </a:bodyPr>
          <a:lstStyle/>
          <a:p>
            <a:pPr algn="r"/>
            <a:r>
              <a:rPr lang="en-US" sz="2400" dirty="0">
                <a:solidFill>
                  <a:schemeClr val="accent4">
                    <a:lumMod val="50000"/>
                  </a:schemeClr>
                </a:solidFill>
                <a:latin typeface="Century Gothic" panose="020B0502020202020204" pitchFamily="34" charset="0"/>
              </a:rPr>
              <a:t>Delayed Reaction</a:t>
            </a:r>
          </a:p>
        </p:txBody>
      </p:sp>
      <p:sp>
        <p:nvSpPr>
          <p:cNvPr id="23" name="TextBox 22">
            <a:extLst>
              <a:ext uri="{FF2B5EF4-FFF2-40B4-BE49-F238E27FC236}">
                <a16:creationId xmlns:a16="http://schemas.microsoft.com/office/drawing/2014/main" id="{63467E34-E503-308D-174E-FA5989C0170C}"/>
              </a:ext>
            </a:extLst>
          </p:cNvPr>
          <p:cNvSpPr txBox="1"/>
          <p:nvPr/>
        </p:nvSpPr>
        <p:spPr>
          <a:xfrm>
            <a:off x="6748670" y="1108254"/>
            <a:ext cx="3834377" cy="523220"/>
          </a:xfrm>
          <a:prstGeom prst="rect">
            <a:avLst/>
          </a:prstGeom>
          <a:noFill/>
        </p:spPr>
        <p:txBody>
          <a:bodyPr wrap="square" rtlCol="0">
            <a:spAutoFit/>
          </a:bodyPr>
          <a:lstStyle/>
          <a:p>
            <a:pPr algn="r">
              <a:spcAft>
                <a:spcPts val="600"/>
              </a:spcAft>
            </a:pPr>
            <a:r>
              <a:rPr lang="en-US" sz="1400" b="1" dirty="0">
                <a:solidFill>
                  <a:schemeClr val="accent4">
                    <a:lumMod val="50000"/>
                  </a:schemeClr>
                </a:solidFill>
                <a:latin typeface="Courier" pitchFamily="2" charset="0"/>
              </a:rPr>
              <a:t>Text: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Text</a:t>
            </a:r>
          </a:p>
        </p:txBody>
      </p:sp>
      <p:sp>
        <p:nvSpPr>
          <p:cNvPr id="26" name="TextBox 25">
            <a:extLst>
              <a:ext uri="{FF2B5EF4-FFF2-40B4-BE49-F238E27FC236}">
                <a16:creationId xmlns:a16="http://schemas.microsoft.com/office/drawing/2014/main" id="{1F146317-453C-2580-6CE8-218516166A47}"/>
              </a:ext>
            </a:extLst>
          </p:cNvPr>
          <p:cNvSpPr txBox="1"/>
          <p:nvPr/>
        </p:nvSpPr>
        <p:spPr>
          <a:xfrm>
            <a:off x="8474940" y="3614334"/>
            <a:ext cx="2071400" cy="461665"/>
          </a:xfrm>
          <a:prstGeom prst="rect">
            <a:avLst/>
          </a:prstGeom>
          <a:noFill/>
        </p:spPr>
        <p:txBody>
          <a:bodyPr wrap="none" rtlCol="0">
            <a:spAutoFit/>
          </a:bodyPr>
          <a:lstStyle/>
          <a:p>
            <a:pPr algn="r"/>
            <a:r>
              <a:rPr lang="en-US" sz="2400" dirty="0">
                <a:solidFill>
                  <a:schemeClr val="accent4">
                    <a:lumMod val="50000"/>
                  </a:schemeClr>
                </a:solidFill>
                <a:latin typeface="Century Gothic" panose="020B0502020202020204" pitchFamily="34" charset="0"/>
              </a:rPr>
              <a:t>Extreme Shift</a:t>
            </a:r>
          </a:p>
        </p:txBody>
      </p:sp>
      <p:sp>
        <p:nvSpPr>
          <p:cNvPr id="27" name="TextBox 26">
            <a:extLst>
              <a:ext uri="{FF2B5EF4-FFF2-40B4-BE49-F238E27FC236}">
                <a16:creationId xmlns:a16="http://schemas.microsoft.com/office/drawing/2014/main" id="{DD7B1986-5F00-B2E0-DA76-23E76A92D79E}"/>
              </a:ext>
            </a:extLst>
          </p:cNvPr>
          <p:cNvSpPr txBox="1"/>
          <p:nvPr/>
        </p:nvSpPr>
        <p:spPr>
          <a:xfrm>
            <a:off x="6711954" y="4022211"/>
            <a:ext cx="3834377" cy="523220"/>
          </a:xfrm>
          <a:prstGeom prst="rect">
            <a:avLst/>
          </a:prstGeom>
          <a:noFill/>
        </p:spPr>
        <p:txBody>
          <a:bodyPr wrap="square" rtlCol="0">
            <a:spAutoFit/>
          </a:bodyPr>
          <a:lstStyle/>
          <a:p>
            <a:pPr algn="r">
              <a:spcAft>
                <a:spcPts val="600"/>
              </a:spcAft>
            </a:pPr>
            <a:r>
              <a:rPr lang="en-US" sz="1400" b="1" dirty="0">
                <a:solidFill>
                  <a:schemeClr val="accent4">
                    <a:lumMod val="50000"/>
                  </a:schemeClr>
                </a:solidFill>
                <a:latin typeface="Courier" pitchFamily="2" charset="0"/>
              </a:rPr>
              <a:t>Text:  </a:t>
            </a:r>
            <a:br>
              <a:rPr lang="en-US" sz="1400" b="1" dirty="0">
                <a:solidFill>
                  <a:schemeClr val="accent4">
                    <a:lumMod val="50000"/>
                  </a:schemeClr>
                </a:solidFill>
                <a:latin typeface="Courier" pitchFamily="2" charset="0"/>
              </a:rPr>
            </a:br>
            <a:r>
              <a:rPr lang="en-US" sz="1400" dirty="0">
                <a:solidFill>
                  <a:schemeClr val="accent4">
                    <a:lumMod val="50000"/>
                  </a:schemeClr>
                </a:solidFill>
                <a:latin typeface="Courier" pitchFamily="2" charset="0"/>
              </a:rPr>
              <a:t>Text</a:t>
            </a:r>
          </a:p>
        </p:txBody>
      </p:sp>
    </p:spTree>
    <p:extLst>
      <p:ext uri="{BB962C8B-B14F-4D97-AF65-F5344CB8AC3E}">
        <p14:creationId xmlns:p14="http://schemas.microsoft.com/office/powerpoint/2010/main" val="312451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13900</TotalTime>
  <Words>377</Words>
  <Application>Microsoft Macintosh PowerPoint</Application>
  <PresentationFormat>Widescreen</PresentationFormat>
  <Paragraphs>80</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267</cp:revision>
  <cp:lastPrinted>2024-02-20T23:48:17Z</cp:lastPrinted>
  <dcterms:created xsi:type="dcterms:W3CDTF">2021-07-07T23:54:57Z</dcterms:created>
  <dcterms:modified xsi:type="dcterms:W3CDTF">2024-05-06T15:56:16Z</dcterms:modified>
</cp:coreProperties>
</file>