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42" r:id="rId2"/>
    <p:sldId id="355"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F8EB"/>
    <a:srgbClr val="0098C6"/>
    <a:srgbClr val="9CA58C"/>
    <a:srgbClr val="66BBCC"/>
    <a:srgbClr val="CBD6B5"/>
    <a:srgbClr val="EBD9B6"/>
    <a:srgbClr val="654105"/>
    <a:srgbClr val="7C5008"/>
    <a:srgbClr val="02B9F0"/>
    <a:srgbClr val="D5A6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5F6DA9-15B1-4B34-BB22-50FC2DE4818A}" v="68" dt="2024-03-25T21:31:23.4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95" autoAdjust="0"/>
    <p:restoredTop sz="86447"/>
  </p:normalViewPr>
  <p:slideViewPr>
    <p:cSldViewPr snapToGrid="0" snapToObjects="1">
      <p:cViewPr varScale="1">
        <p:scale>
          <a:sx n="128" d="100"/>
          <a:sy n="128" d="100"/>
        </p:scale>
        <p:origin x="560" y="17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0E5F6DA9-15B1-4B34-BB22-50FC2DE4818A}"/>
    <pc:docChg chg="modSld">
      <pc:chgData name="Bess Dunlevy" userId="dd4b9a8537dbe9d0" providerId="LiveId" clId="{0E5F6DA9-15B1-4B34-BB22-50FC2DE4818A}" dt="2024-03-29T19:15:10.318" v="0" actId="20577"/>
      <pc:docMkLst>
        <pc:docMk/>
      </pc:docMkLst>
      <pc:sldChg chg="modSp mod">
        <pc:chgData name="Bess Dunlevy" userId="dd4b9a8537dbe9d0" providerId="LiveId" clId="{0E5F6DA9-15B1-4B34-BB22-50FC2DE4818A}" dt="2024-03-29T19:15:10.318" v="0" actId="20577"/>
        <pc:sldMkLst>
          <pc:docMk/>
          <pc:sldMk cId="748908880" sldId="355"/>
        </pc:sldMkLst>
        <pc:spChg chg="mod">
          <ac:chgData name="Bess Dunlevy" userId="dd4b9a8537dbe9d0" providerId="LiveId" clId="{0E5F6DA9-15B1-4B34-BB22-50FC2DE4818A}" dt="2024-03-29T19:15:10.318" v="0" actId="20577"/>
          <ac:spMkLst>
            <pc:docMk/>
            <pc:sldMk cId="748908880" sldId="355"/>
            <ac:spMk id="41" creationId="{15F4669D-CC1A-F581-DE87-DC7A715A34C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5/22/24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5/22/24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5/22/24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5/22/24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5/22/24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5/22/24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5/22/24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5/22/24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5/22/24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5/22/24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5/22/24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5/22/24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5/22/24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s://www.smartsheet.com/try-it?trp=12061&amp;utm_source=template-powerpoint&amp;utm_medium=content&amp;utm_campaign=Sample+Team+Charter+Canvas-powerpoint-12061&amp;lpa=Sample+Team+Charter+Canvas+powerpoint+12061"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up of water with sun glare&#10;&#10;Description automatically generated">
            <a:extLst>
              <a:ext uri="{FF2B5EF4-FFF2-40B4-BE49-F238E27FC236}">
                <a16:creationId xmlns:a16="http://schemas.microsoft.com/office/drawing/2014/main" id="{9D6A31E2-3ED8-553E-6B11-D515545C15FC}"/>
              </a:ext>
            </a:extLst>
          </p:cNvPr>
          <p:cNvPicPr>
            <a:picLocks noChangeAspect="1"/>
          </p:cNvPicPr>
          <p:nvPr/>
        </p:nvPicPr>
        <p:blipFill rotWithShape="1">
          <a:blip r:embed="rId2">
            <a:alphaModFix amt="13000"/>
            <a:duotone>
              <a:schemeClr val="accent5">
                <a:shade val="45000"/>
                <a:satMod val="135000"/>
              </a:schemeClr>
              <a:prstClr val="white"/>
            </a:duotone>
          </a:blip>
          <a:srcRect b="10534"/>
          <a:stretch/>
        </p:blipFill>
        <p:spPr>
          <a:xfrm>
            <a:off x="0" y="0"/>
            <a:ext cx="12192000" cy="6858000"/>
          </a:xfrm>
          <a:prstGeom prst="rect">
            <a:avLst/>
          </a:prstGeom>
        </p:spPr>
      </p:pic>
      <p:pic>
        <p:nvPicPr>
          <p:cNvPr id="2" name="Picture 1" descr="A collage of images of water and rocks&#10;&#10;Description automatically generated">
            <a:extLst>
              <a:ext uri="{FF2B5EF4-FFF2-40B4-BE49-F238E27FC236}">
                <a16:creationId xmlns:a16="http://schemas.microsoft.com/office/drawing/2014/main" id="{25CC6DF0-1114-F14B-D6E8-28B5D13527D0}"/>
              </a:ext>
            </a:extLst>
          </p:cNvPr>
          <p:cNvPicPr>
            <a:picLocks noChangeAspect="1"/>
          </p:cNvPicPr>
          <p:nvPr/>
        </p:nvPicPr>
        <p:blipFill>
          <a:blip r:embed="rId3">
            <a:alphaModFix amt="54000"/>
          </a:blip>
          <a:stretch>
            <a:fillRect/>
          </a:stretch>
        </p:blipFill>
        <p:spPr>
          <a:xfrm>
            <a:off x="0" y="83389"/>
            <a:ext cx="12192000" cy="6858000"/>
          </a:xfrm>
          <a:prstGeom prst="rect">
            <a:avLst/>
          </a:prstGeom>
        </p:spPr>
      </p:pic>
      <p:pic>
        <p:nvPicPr>
          <p:cNvPr id="4" name="Picture 3">
            <a:hlinkClick r:id="rId4"/>
            <a:extLst>
              <a:ext uri="{FF2B5EF4-FFF2-40B4-BE49-F238E27FC236}">
                <a16:creationId xmlns:a16="http://schemas.microsoft.com/office/drawing/2014/main" id="{4AEB8225-3AA8-AF48-AD51-3F5F53316D6B}"/>
              </a:ext>
            </a:extLst>
          </p:cNvPr>
          <p:cNvPicPr>
            <a:picLocks noChangeAspect="1"/>
          </p:cNvPicPr>
          <p:nvPr/>
        </p:nvPicPr>
        <p:blipFill>
          <a:blip r:embed="rId5"/>
          <a:stretch>
            <a:fillRect/>
          </a:stretch>
        </p:blipFill>
        <p:spPr>
          <a:xfrm>
            <a:off x="8405403" y="317165"/>
            <a:ext cx="3388574" cy="470251"/>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103518" y="196396"/>
            <a:ext cx="7503799" cy="954107"/>
          </a:xfrm>
          <a:prstGeom prst="rect">
            <a:avLst/>
          </a:prstGeom>
          <a:noFill/>
        </p:spPr>
        <p:txBody>
          <a:bodyPr wrap="square" rtlCol="0">
            <a:spAutoFit/>
          </a:bodyPr>
          <a:lstStyle/>
          <a:p>
            <a:r>
              <a:rPr lang="en-US" sz="2800" b="1" dirty="0">
                <a:solidFill>
                  <a:schemeClr val="tx1">
                    <a:lumMod val="65000"/>
                    <a:lumOff val="35000"/>
                  </a:schemeClr>
                </a:solidFill>
                <a:latin typeface="Century Gothic" panose="020B0502020202020204" pitchFamily="34" charset="0"/>
              </a:rPr>
              <a:t>CREATIVE TEAM CHARTER TEMPLATE EXAMPLE</a:t>
            </a:r>
          </a:p>
        </p:txBody>
      </p:sp>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descr="A close-up of water with sun glare&#10;&#10;Description automatically generated">
            <a:extLst>
              <a:ext uri="{FF2B5EF4-FFF2-40B4-BE49-F238E27FC236}">
                <a16:creationId xmlns:a16="http://schemas.microsoft.com/office/drawing/2014/main" id="{0B2A808E-650B-C825-84F9-04A8FE38746B}"/>
              </a:ext>
            </a:extLst>
          </p:cNvPr>
          <p:cNvPicPr>
            <a:picLocks noChangeAspect="1"/>
          </p:cNvPicPr>
          <p:nvPr/>
        </p:nvPicPr>
        <p:blipFill rotWithShape="1">
          <a:blip r:embed="rId2">
            <a:alphaModFix amt="13000"/>
            <a:duotone>
              <a:schemeClr val="accent5">
                <a:shade val="45000"/>
                <a:satMod val="135000"/>
              </a:schemeClr>
              <a:prstClr val="white"/>
            </a:duotone>
          </a:blip>
          <a:srcRect b="10534"/>
          <a:stretch/>
        </p:blipFill>
        <p:spPr>
          <a:xfrm>
            <a:off x="0" y="0"/>
            <a:ext cx="12192000" cy="6858000"/>
          </a:xfrm>
          <a:prstGeom prst="rect">
            <a:avLst/>
          </a:prstGeom>
        </p:spPr>
      </p:pic>
      <p:sp>
        <p:nvSpPr>
          <p:cNvPr id="41" name="TextBox 40">
            <a:extLst>
              <a:ext uri="{FF2B5EF4-FFF2-40B4-BE49-F238E27FC236}">
                <a16:creationId xmlns:a16="http://schemas.microsoft.com/office/drawing/2014/main" id="{15F4669D-CC1A-F581-DE87-DC7A715A34CF}"/>
              </a:ext>
            </a:extLst>
          </p:cNvPr>
          <p:cNvSpPr txBox="1"/>
          <p:nvPr/>
        </p:nvSpPr>
        <p:spPr>
          <a:xfrm>
            <a:off x="9731767" y="2049109"/>
            <a:ext cx="2299337" cy="830997"/>
          </a:xfrm>
          <a:prstGeom prst="rect">
            <a:avLst/>
          </a:prstGeom>
          <a:solidFill>
            <a:srgbClr val="DCF8EB"/>
          </a:solidFill>
          <a:ln w="19050">
            <a:solidFill>
              <a:srgbClr val="DCF8EB"/>
            </a:solidFill>
          </a:ln>
        </p:spPr>
        <p:txBody>
          <a:bodyPr wrap="square" rtlCol="0">
            <a:spAutoFit/>
          </a:bodyPr>
          <a:lstStyle/>
          <a:p>
            <a:pPr marL="171450" indent="-171450">
              <a:buFont typeface="Arial" panose="020B0604020202020204" pitchFamily="34" charset="0"/>
              <a:buChar char="•"/>
            </a:pPr>
            <a:r>
              <a:rPr lang="en-US" sz="1200" b="1" dirty="0">
                <a:latin typeface="Century Gothic" panose="020B0502020202020204" pitchFamily="34" charset="0"/>
              </a:rPr>
              <a:t>Active Listening</a:t>
            </a:r>
          </a:p>
          <a:p>
            <a:pPr marL="171450" indent="-171450">
              <a:buFont typeface="Arial" panose="020B0604020202020204" pitchFamily="34" charset="0"/>
              <a:buChar char="•"/>
            </a:pPr>
            <a:r>
              <a:rPr lang="en-US" sz="1200" b="1" dirty="0">
                <a:latin typeface="Century Gothic" panose="020B0502020202020204" pitchFamily="34" charset="0"/>
              </a:rPr>
              <a:t>Compromise</a:t>
            </a:r>
          </a:p>
          <a:p>
            <a:pPr marL="171450" indent="-171450">
              <a:buFont typeface="Arial" panose="020B0604020202020204" pitchFamily="34" charset="0"/>
              <a:buChar char="•"/>
            </a:pPr>
            <a:r>
              <a:rPr lang="en-US" sz="1200" b="1">
                <a:latin typeface="Century Gothic" panose="020B0502020202020204" pitchFamily="34" charset="0"/>
              </a:rPr>
              <a:t>Collaborative </a:t>
            </a:r>
            <a:br>
              <a:rPr lang="en-US" sz="1200" b="1">
                <a:latin typeface="Century Gothic" panose="020B0502020202020204" pitchFamily="34" charset="0"/>
              </a:rPr>
            </a:br>
            <a:r>
              <a:rPr lang="en-US" sz="1200" b="1">
                <a:latin typeface="Century Gothic" panose="020B0502020202020204" pitchFamily="34" charset="0"/>
              </a:rPr>
              <a:t>Problem-Solving </a:t>
            </a:r>
            <a:endParaRPr lang="en-US" sz="1200" b="1" dirty="0">
              <a:latin typeface="Century Gothic" panose="020B0502020202020204" pitchFamily="34" charset="0"/>
            </a:endParaRPr>
          </a:p>
        </p:txBody>
      </p:sp>
      <p:sp>
        <p:nvSpPr>
          <p:cNvPr id="39" name="TextBox 38">
            <a:extLst>
              <a:ext uri="{FF2B5EF4-FFF2-40B4-BE49-F238E27FC236}">
                <a16:creationId xmlns:a16="http://schemas.microsoft.com/office/drawing/2014/main" id="{F532AFB6-E009-BB99-2349-63BD7C374687}"/>
              </a:ext>
            </a:extLst>
          </p:cNvPr>
          <p:cNvSpPr txBox="1"/>
          <p:nvPr/>
        </p:nvSpPr>
        <p:spPr>
          <a:xfrm>
            <a:off x="5105735" y="1058187"/>
            <a:ext cx="1803089" cy="830997"/>
          </a:xfrm>
          <a:prstGeom prst="rect">
            <a:avLst/>
          </a:prstGeom>
          <a:solidFill>
            <a:srgbClr val="DCF8EB"/>
          </a:solidFill>
          <a:ln w="19050">
            <a:solidFill>
              <a:srgbClr val="DCF8EB"/>
            </a:solidFill>
          </a:ln>
        </p:spPr>
        <p:txBody>
          <a:bodyPr wrap="square" rtlCol="0">
            <a:spAutoFit/>
          </a:bodyPr>
          <a:lstStyle/>
          <a:p>
            <a:pPr marL="171450" indent="-171450">
              <a:buFont typeface="Arial" panose="020B0604020202020204" pitchFamily="34" charset="0"/>
              <a:buChar char="•"/>
            </a:pPr>
            <a:r>
              <a:rPr lang="en-US" sz="1200" b="1" dirty="0">
                <a:latin typeface="Century Gothic" panose="020B0502020202020204" pitchFamily="34" charset="0"/>
              </a:rPr>
              <a:t>Creative Blocks</a:t>
            </a:r>
          </a:p>
          <a:p>
            <a:pPr marL="171450" indent="-171450">
              <a:buFont typeface="Arial" panose="020B0604020202020204" pitchFamily="34" charset="0"/>
              <a:buChar char="•"/>
            </a:pPr>
            <a:r>
              <a:rPr lang="en-US" sz="1200" b="1" dirty="0">
                <a:latin typeface="Century Gothic" panose="020B0502020202020204" pitchFamily="34" charset="0"/>
              </a:rPr>
              <a:t>Conflicting Ideas</a:t>
            </a:r>
          </a:p>
          <a:p>
            <a:pPr marL="171450" indent="-171450">
              <a:buFont typeface="Arial" panose="020B0604020202020204" pitchFamily="34" charset="0"/>
              <a:buChar char="•"/>
            </a:pPr>
            <a:r>
              <a:rPr lang="en-US" sz="1200" b="1" dirty="0">
                <a:latin typeface="Century Gothic" panose="020B0502020202020204" pitchFamily="34" charset="0"/>
              </a:rPr>
              <a:t>Tight Deadlines </a:t>
            </a:r>
          </a:p>
          <a:p>
            <a:pPr marL="171450" indent="-171450">
              <a:buFont typeface="Arial" panose="020B0604020202020204" pitchFamily="34" charset="0"/>
              <a:buChar char="•"/>
            </a:pPr>
            <a:r>
              <a:rPr lang="en-US" sz="1200" b="1" dirty="0">
                <a:latin typeface="Century Gothic" panose="020B0502020202020204" pitchFamily="34" charset="0"/>
              </a:rPr>
              <a:t>Limited Resources</a:t>
            </a:r>
          </a:p>
        </p:txBody>
      </p:sp>
      <p:sp>
        <p:nvSpPr>
          <p:cNvPr id="31" name="TextBox 30">
            <a:extLst>
              <a:ext uri="{FF2B5EF4-FFF2-40B4-BE49-F238E27FC236}">
                <a16:creationId xmlns:a16="http://schemas.microsoft.com/office/drawing/2014/main" id="{852535A9-71AC-1BDA-0941-442303A5BF44}"/>
              </a:ext>
            </a:extLst>
          </p:cNvPr>
          <p:cNvSpPr txBox="1"/>
          <p:nvPr/>
        </p:nvSpPr>
        <p:spPr>
          <a:xfrm>
            <a:off x="1982392" y="3168769"/>
            <a:ext cx="3884967" cy="1477328"/>
          </a:xfrm>
          <a:prstGeom prst="rect">
            <a:avLst/>
          </a:prstGeom>
          <a:solidFill>
            <a:srgbClr val="DCF8EB"/>
          </a:solidFill>
          <a:ln w="19050">
            <a:solidFill>
              <a:srgbClr val="DCF8EB"/>
            </a:solidFill>
          </a:ln>
        </p:spPr>
        <p:txBody>
          <a:bodyPr wrap="square" rtlCol="0">
            <a:spAutoFit/>
          </a:bodyPr>
          <a:lstStyle/>
          <a:p>
            <a:pPr marL="228600" indent="-228600">
              <a:buFont typeface="+mj-lt"/>
              <a:buAutoNum type="arabicPeriod"/>
            </a:pPr>
            <a:r>
              <a:rPr lang="en-US" sz="900" b="1" u="sng" dirty="0">
                <a:latin typeface="Century Gothic" panose="020B0502020202020204" pitchFamily="34" charset="0"/>
              </a:rPr>
              <a:t>Respectful Communication</a:t>
            </a:r>
            <a:r>
              <a:rPr lang="en-US" sz="900" b="1" dirty="0">
                <a:latin typeface="Century Gothic" panose="020B0502020202020204" pitchFamily="34" charset="0"/>
              </a:rPr>
              <a:t>: Have open communication and respect for each other's ideas, opinions, and perspectives.</a:t>
            </a:r>
          </a:p>
          <a:p>
            <a:pPr marL="228600" indent="-228600">
              <a:buFont typeface="+mj-lt"/>
              <a:buAutoNum type="arabicPeriod"/>
            </a:pPr>
            <a:r>
              <a:rPr lang="en-US" sz="900" b="1" u="sng" dirty="0">
                <a:latin typeface="Century Gothic" panose="020B0502020202020204" pitchFamily="34" charset="0"/>
              </a:rPr>
              <a:t>Accountability</a:t>
            </a:r>
            <a:r>
              <a:rPr lang="en-US" sz="900" b="1" dirty="0">
                <a:latin typeface="Century Gothic" panose="020B0502020202020204" pitchFamily="34" charset="0"/>
              </a:rPr>
              <a:t>: Own tasks and responsibilities, meet deadlines, and deliver quality work.</a:t>
            </a:r>
          </a:p>
          <a:p>
            <a:pPr marL="228600" indent="-228600">
              <a:buFont typeface="+mj-lt"/>
              <a:buAutoNum type="arabicPeriod"/>
            </a:pPr>
            <a:r>
              <a:rPr lang="en-US" sz="900" b="1" u="sng" dirty="0">
                <a:latin typeface="Century Gothic" panose="020B0502020202020204" pitchFamily="34" charset="0"/>
              </a:rPr>
              <a:t>Creativity and Innovation</a:t>
            </a:r>
            <a:r>
              <a:rPr lang="en-US" sz="900" b="1" dirty="0">
                <a:latin typeface="Century Gothic" panose="020B0502020202020204" pitchFamily="34" charset="0"/>
              </a:rPr>
              <a:t>: Explore new ideas, push boundaries, and strive for innovative solutions.</a:t>
            </a:r>
          </a:p>
          <a:p>
            <a:pPr marL="228600" indent="-228600">
              <a:buFont typeface="+mj-lt"/>
              <a:buAutoNum type="arabicPeriod"/>
            </a:pPr>
            <a:r>
              <a:rPr lang="en-US" sz="900" b="1" u="sng" dirty="0">
                <a:latin typeface="Century Gothic" panose="020B0502020202020204" pitchFamily="34" charset="0"/>
              </a:rPr>
              <a:t>Constructive Feedback</a:t>
            </a:r>
            <a:r>
              <a:rPr lang="en-US" sz="900" b="1" dirty="0">
                <a:latin typeface="Century Gothic" panose="020B0502020202020204" pitchFamily="34" charset="0"/>
              </a:rPr>
              <a:t>: Provide and hear constructive feedback and help each other grow and improve.</a:t>
            </a:r>
          </a:p>
          <a:p>
            <a:pPr marL="228600" indent="-228600">
              <a:buFont typeface="+mj-lt"/>
              <a:buAutoNum type="arabicPeriod"/>
            </a:pPr>
            <a:r>
              <a:rPr lang="en-US" sz="900" b="1" u="sng" dirty="0">
                <a:latin typeface="Century Gothic" panose="020B0502020202020204" pitchFamily="34" charset="0"/>
              </a:rPr>
              <a:t>Fun</a:t>
            </a:r>
            <a:r>
              <a:rPr lang="en-US" sz="900" b="1" dirty="0">
                <a:latin typeface="Century Gothic" panose="020B0502020202020204" pitchFamily="34" charset="0"/>
              </a:rPr>
              <a:t>: Create an enjoyable work environment where team members can thrive. </a:t>
            </a:r>
          </a:p>
        </p:txBody>
      </p:sp>
      <p:pic>
        <p:nvPicPr>
          <p:cNvPr id="3" name="Graphic 2" descr="Sailboat outline">
            <a:extLst>
              <a:ext uri="{FF2B5EF4-FFF2-40B4-BE49-F238E27FC236}">
                <a16:creationId xmlns:a16="http://schemas.microsoft.com/office/drawing/2014/main" id="{7B025CF4-62FF-444F-01C5-121EB7867FE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3299" y="248729"/>
            <a:ext cx="914400" cy="914400"/>
          </a:xfrm>
          <a:prstGeom prst="rect">
            <a:avLst/>
          </a:prstGeom>
        </p:spPr>
      </p:pic>
      <p:grpSp>
        <p:nvGrpSpPr>
          <p:cNvPr id="32" name="Group 31">
            <a:extLst>
              <a:ext uri="{FF2B5EF4-FFF2-40B4-BE49-F238E27FC236}">
                <a16:creationId xmlns:a16="http://schemas.microsoft.com/office/drawing/2014/main" id="{D69897DC-B204-EF4E-62CC-FF6ED6D87111}"/>
              </a:ext>
            </a:extLst>
          </p:cNvPr>
          <p:cNvGrpSpPr/>
          <p:nvPr/>
        </p:nvGrpSpPr>
        <p:grpSpPr>
          <a:xfrm>
            <a:off x="1175567" y="5614357"/>
            <a:ext cx="1477993" cy="994914"/>
            <a:chOff x="2355011" y="4626633"/>
            <a:chExt cx="1477993" cy="994914"/>
          </a:xfrm>
        </p:grpSpPr>
        <p:pic>
          <p:nvPicPr>
            <p:cNvPr id="5" name="Graphic 4" descr="Life jacket outline">
              <a:extLst>
                <a:ext uri="{FF2B5EF4-FFF2-40B4-BE49-F238E27FC236}">
                  <a16:creationId xmlns:a16="http://schemas.microsoft.com/office/drawing/2014/main" id="{925B5B71-DF3A-3ABE-C9B8-2E60BA2BFD3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355011" y="4626633"/>
              <a:ext cx="914400" cy="914400"/>
            </a:xfrm>
            <a:prstGeom prst="rect">
              <a:avLst/>
            </a:prstGeom>
          </p:spPr>
        </p:pic>
        <p:pic>
          <p:nvPicPr>
            <p:cNvPr id="6" name="Graphic 5" descr="Life jacket outline">
              <a:extLst>
                <a:ext uri="{FF2B5EF4-FFF2-40B4-BE49-F238E27FC236}">
                  <a16:creationId xmlns:a16="http://schemas.microsoft.com/office/drawing/2014/main" id="{5B155B6B-5A62-0054-D02A-C07EBE6C479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71645" y="4960188"/>
              <a:ext cx="661359" cy="661359"/>
            </a:xfrm>
            <a:prstGeom prst="rect">
              <a:avLst/>
            </a:prstGeom>
          </p:spPr>
        </p:pic>
      </p:grpSp>
      <p:grpSp>
        <p:nvGrpSpPr>
          <p:cNvPr id="48" name="Group 47">
            <a:extLst>
              <a:ext uri="{FF2B5EF4-FFF2-40B4-BE49-F238E27FC236}">
                <a16:creationId xmlns:a16="http://schemas.microsoft.com/office/drawing/2014/main" id="{909F8486-71F9-E21C-16C0-2B291CDF8A4B}"/>
              </a:ext>
            </a:extLst>
          </p:cNvPr>
          <p:cNvGrpSpPr/>
          <p:nvPr/>
        </p:nvGrpSpPr>
        <p:grpSpPr>
          <a:xfrm>
            <a:off x="7183412" y="1550120"/>
            <a:ext cx="1230533" cy="1039483"/>
            <a:chOff x="5578413" y="1065362"/>
            <a:chExt cx="1230533" cy="1039483"/>
          </a:xfrm>
        </p:grpSpPr>
        <p:pic>
          <p:nvPicPr>
            <p:cNvPr id="8" name="Graphic 7" descr="Wave outline">
              <a:extLst>
                <a:ext uri="{FF2B5EF4-FFF2-40B4-BE49-F238E27FC236}">
                  <a16:creationId xmlns:a16="http://schemas.microsoft.com/office/drawing/2014/main" id="{0C87C689-B2C4-DF14-9B2F-DA9317B2CA3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894546" y="1190445"/>
              <a:ext cx="914400" cy="914400"/>
            </a:xfrm>
            <a:prstGeom prst="rect">
              <a:avLst/>
            </a:prstGeom>
          </p:spPr>
        </p:pic>
        <p:pic>
          <p:nvPicPr>
            <p:cNvPr id="9" name="Graphic 8" descr="Wave outline">
              <a:extLst>
                <a:ext uri="{FF2B5EF4-FFF2-40B4-BE49-F238E27FC236}">
                  <a16:creationId xmlns:a16="http://schemas.microsoft.com/office/drawing/2014/main" id="{7C3FFA32-7157-D051-E22D-BA0DA6B3067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78413" y="1065362"/>
              <a:ext cx="520461" cy="520461"/>
            </a:xfrm>
            <a:prstGeom prst="rect">
              <a:avLst/>
            </a:prstGeom>
          </p:spPr>
        </p:pic>
      </p:grpSp>
      <p:pic>
        <p:nvPicPr>
          <p:cNvPr id="11" name="Graphic 10" descr="Target outline">
            <a:extLst>
              <a:ext uri="{FF2B5EF4-FFF2-40B4-BE49-F238E27FC236}">
                <a16:creationId xmlns:a16="http://schemas.microsoft.com/office/drawing/2014/main" id="{FD2EF575-FD08-9A3E-4313-2E9C712F26D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63487" y="4239882"/>
            <a:ext cx="914400" cy="914400"/>
          </a:xfrm>
          <a:prstGeom prst="rect">
            <a:avLst/>
          </a:prstGeom>
        </p:spPr>
      </p:pic>
      <p:pic>
        <p:nvPicPr>
          <p:cNvPr id="13" name="Graphic 12" descr="Map with pin outline">
            <a:extLst>
              <a:ext uri="{FF2B5EF4-FFF2-40B4-BE49-F238E27FC236}">
                <a16:creationId xmlns:a16="http://schemas.microsoft.com/office/drawing/2014/main" id="{B411FD81-1714-F13A-6689-904C91EA6B4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4816" y="2674412"/>
            <a:ext cx="914400" cy="914400"/>
          </a:xfrm>
          <a:prstGeom prst="rect">
            <a:avLst/>
          </a:prstGeom>
        </p:spPr>
      </p:pic>
      <p:pic>
        <p:nvPicPr>
          <p:cNvPr id="15" name="Graphic 14" descr="Flag outline">
            <a:extLst>
              <a:ext uri="{FF2B5EF4-FFF2-40B4-BE49-F238E27FC236}">
                <a16:creationId xmlns:a16="http://schemas.microsoft.com/office/drawing/2014/main" id="{5778EDB4-B44F-3C79-4E1E-D639BB49EBA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1314980" y="344336"/>
            <a:ext cx="661360" cy="661360"/>
          </a:xfrm>
          <a:prstGeom prst="rect">
            <a:avLst/>
          </a:prstGeom>
        </p:spPr>
      </p:pic>
      <p:sp>
        <p:nvSpPr>
          <p:cNvPr id="20" name="Freeform: Shape 19">
            <a:extLst>
              <a:ext uri="{FF2B5EF4-FFF2-40B4-BE49-F238E27FC236}">
                <a16:creationId xmlns:a16="http://schemas.microsoft.com/office/drawing/2014/main" id="{037A0D32-3917-2B11-37DD-CB2C68935948}"/>
              </a:ext>
            </a:extLst>
          </p:cNvPr>
          <p:cNvSpPr/>
          <p:nvPr/>
        </p:nvSpPr>
        <p:spPr>
          <a:xfrm>
            <a:off x="611660" y="776377"/>
            <a:ext cx="10904604" cy="5670496"/>
          </a:xfrm>
          <a:custGeom>
            <a:avLst/>
            <a:gdLst>
              <a:gd name="connsiteX0" fmla="*/ 613291 w 10904604"/>
              <a:gd name="connsiteY0" fmla="*/ 0 h 5670496"/>
              <a:gd name="connsiteX1" fmla="*/ 3123578 w 10904604"/>
              <a:gd name="connsiteY1" fmla="*/ 828136 h 5670496"/>
              <a:gd name="connsiteX2" fmla="*/ 9442 w 10904604"/>
              <a:gd name="connsiteY2" fmla="*/ 3433314 h 5670496"/>
              <a:gd name="connsiteX3" fmla="*/ 4357155 w 10904604"/>
              <a:gd name="connsiteY3" fmla="*/ 5667555 h 5670496"/>
              <a:gd name="connsiteX4" fmla="*/ 8213163 w 10904604"/>
              <a:gd name="connsiteY4" fmla="*/ 3838755 h 5670496"/>
              <a:gd name="connsiteX5" fmla="*/ 6280846 w 10904604"/>
              <a:gd name="connsiteY5" fmla="*/ 957532 h 5670496"/>
              <a:gd name="connsiteX6" fmla="*/ 10904604 w 10904604"/>
              <a:gd name="connsiteY6" fmla="*/ 379563 h 5670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04604" h="5670496">
                <a:moveTo>
                  <a:pt x="613291" y="0"/>
                </a:moveTo>
                <a:cubicBezTo>
                  <a:pt x="1918755" y="127958"/>
                  <a:pt x="3224219" y="255917"/>
                  <a:pt x="3123578" y="828136"/>
                </a:cubicBezTo>
                <a:cubicBezTo>
                  <a:pt x="3022937" y="1400355"/>
                  <a:pt x="-196154" y="2626744"/>
                  <a:pt x="9442" y="3433314"/>
                </a:cubicBezTo>
                <a:cubicBezTo>
                  <a:pt x="215038" y="4239884"/>
                  <a:pt x="2989868" y="5599982"/>
                  <a:pt x="4357155" y="5667555"/>
                </a:cubicBezTo>
                <a:cubicBezTo>
                  <a:pt x="5724442" y="5735128"/>
                  <a:pt x="7892548" y="4623759"/>
                  <a:pt x="8213163" y="3838755"/>
                </a:cubicBezTo>
                <a:cubicBezTo>
                  <a:pt x="8533778" y="3053751"/>
                  <a:pt x="5832273" y="1534064"/>
                  <a:pt x="6280846" y="957532"/>
                </a:cubicBezTo>
                <a:cubicBezTo>
                  <a:pt x="6729419" y="381000"/>
                  <a:pt x="8817011" y="380281"/>
                  <a:pt x="10904604" y="379563"/>
                </a:cubicBezTo>
              </a:path>
            </a:pathLst>
          </a:custGeom>
          <a:noFill/>
          <a:ln w="5715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ED4822F3-2D45-75E7-1623-CB516E2C769E}"/>
              </a:ext>
            </a:extLst>
          </p:cNvPr>
          <p:cNvSpPr/>
          <p:nvPr/>
        </p:nvSpPr>
        <p:spPr>
          <a:xfrm>
            <a:off x="1176069" y="655607"/>
            <a:ext cx="241539" cy="241539"/>
          </a:xfrm>
          <a:prstGeom prst="ellipse">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EFE319E9-89FA-8B1A-BC74-2B5CDD6C23A8}"/>
              </a:ext>
            </a:extLst>
          </p:cNvPr>
          <p:cNvSpPr/>
          <p:nvPr/>
        </p:nvSpPr>
        <p:spPr>
          <a:xfrm>
            <a:off x="1360100" y="3093289"/>
            <a:ext cx="241539" cy="241539"/>
          </a:xfrm>
          <a:prstGeom prst="ellipse">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C18385EA-09CA-47F7-F65F-41910E8FEA5C}"/>
              </a:ext>
            </a:extLst>
          </p:cNvPr>
          <p:cNvSpPr/>
          <p:nvPr/>
        </p:nvSpPr>
        <p:spPr>
          <a:xfrm>
            <a:off x="2493034" y="5626579"/>
            <a:ext cx="241539" cy="241539"/>
          </a:xfrm>
          <a:prstGeom prst="ellipse">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F04195ED-65D6-7E36-8E4A-22D11848B9CF}"/>
              </a:ext>
            </a:extLst>
          </p:cNvPr>
          <p:cNvSpPr/>
          <p:nvPr/>
        </p:nvSpPr>
        <p:spPr>
          <a:xfrm>
            <a:off x="8747186" y="4455543"/>
            <a:ext cx="241539" cy="241539"/>
          </a:xfrm>
          <a:prstGeom prst="ellipse">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B0E492E8-3DF8-AEAB-FFDD-C49F9FC02C1D}"/>
              </a:ext>
            </a:extLst>
          </p:cNvPr>
          <p:cNvSpPr/>
          <p:nvPr/>
        </p:nvSpPr>
        <p:spPr>
          <a:xfrm>
            <a:off x="6787552" y="1647645"/>
            <a:ext cx="241539" cy="241539"/>
          </a:xfrm>
          <a:prstGeom prst="ellipse">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7B1A5FAE-9BFE-5E03-2D07-BC65DBB36C2F}"/>
              </a:ext>
            </a:extLst>
          </p:cNvPr>
          <p:cNvSpPr/>
          <p:nvPr/>
        </p:nvSpPr>
        <p:spPr>
          <a:xfrm>
            <a:off x="11363865" y="1042359"/>
            <a:ext cx="241539" cy="241539"/>
          </a:xfrm>
          <a:prstGeom prst="ellipse">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3B409F91-8126-228F-09CC-0457AE628241}"/>
              </a:ext>
            </a:extLst>
          </p:cNvPr>
          <p:cNvSpPr txBox="1"/>
          <p:nvPr/>
        </p:nvSpPr>
        <p:spPr>
          <a:xfrm>
            <a:off x="8413945" y="5797893"/>
            <a:ext cx="3669102" cy="954107"/>
          </a:xfrm>
          <a:prstGeom prst="rect">
            <a:avLst/>
          </a:prstGeom>
          <a:noFill/>
        </p:spPr>
        <p:txBody>
          <a:bodyPr wrap="square" rtlCol="0">
            <a:spAutoFit/>
          </a:bodyPr>
          <a:lstStyle/>
          <a:p>
            <a:pPr algn="r"/>
            <a:r>
              <a:rPr lang="en-US" sz="2800" dirty="0">
                <a:solidFill>
                  <a:schemeClr val="accent5">
                    <a:lumMod val="75000"/>
                  </a:schemeClr>
                </a:solidFill>
                <a:latin typeface="Century Gothic" panose="020B0502020202020204" pitchFamily="34" charset="0"/>
              </a:rPr>
              <a:t>CREATIVE TEAM </a:t>
            </a:r>
            <a:r>
              <a:rPr lang="en-US" sz="2800" b="1" dirty="0">
                <a:solidFill>
                  <a:schemeClr val="accent5">
                    <a:lumMod val="75000"/>
                  </a:schemeClr>
                </a:solidFill>
                <a:latin typeface="Century Gothic" panose="020B0502020202020204" pitchFamily="34" charset="0"/>
              </a:rPr>
              <a:t>CHARTER EXAMPLE</a:t>
            </a:r>
          </a:p>
        </p:txBody>
      </p:sp>
      <p:sp>
        <p:nvSpPr>
          <p:cNvPr id="28" name="TextBox 27">
            <a:extLst>
              <a:ext uri="{FF2B5EF4-FFF2-40B4-BE49-F238E27FC236}">
                <a16:creationId xmlns:a16="http://schemas.microsoft.com/office/drawing/2014/main" id="{FECBC16F-FD54-39B7-061A-55B8170305A3}"/>
              </a:ext>
            </a:extLst>
          </p:cNvPr>
          <p:cNvSpPr txBox="1"/>
          <p:nvPr/>
        </p:nvSpPr>
        <p:spPr>
          <a:xfrm>
            <a:off x="249265" y="1141946"/>
            <a:ext cx="2406844" cy="369332"/>
          </a:xfrm>
          <a:prstGeom prst="rect">
            <a:avLst/>
          </a:prstGeom>
          <a:noFill/>
        </p:spPr>
        <p:txBody>
          <a:bodyPr wrap="square" rtlCol="0">
            <a:spAutoFit/>
          </a:bodyPr>
          <a:lstStyle/>
          <a:p>
            <a:r>
              <a:rPr lang="en-US" b="1" dirty="0">
                <a:latin typeface="Century Gothic" panose="020B0502020202020204" pitchFamily="34" charset="0"/>
              </a:rPr>
              <a:t>1. TEAM MEMBERS</a:t>
            </a:r>
          </a:p>
        </p:txBody>
      </p:sp>
      <p:sp>
        <p:nvSpPr>
          <p:cNvPr id="29" name="TextBox 28">
            <a:extLst>
              <a:ext uri="{FF2B5EF4-FFF2-40B4-BE49-F238E27FC236}">
                <a16:creationId xmlns:a16="http://schemas.microsoft.com/office/drawing/2014/main" id="{3865B2CC-8A1E-448F-3AAD-6B609E53FB96}"/>
              </a:ext>
            </a:extLst>
          </p:cNvPr>
          <p:cNvSpPr txBox="1"/>
          <p:nvPr/>
        </p:nvSpPr>
        <p:spPr>
          <a:xfrm>
            <a:off x="293299" y="1512598"/>
            <a:ext cx="2008861" cy="1015663"/>
          </a:xfrm>
          <a:prstGeom prst="rect">
            <a:avLst/>
          </a:prstGeom>
          <a:solidFill>
            <a:srgbClr val="DCF8EB"/>
          </a:solidFill>
          <a:ln w="19050">
            <a:noFill/>
          </a:ln>
        </p:spPr>
        <p:txBody>
          <a:bodyPr wrap="square" rtlCol="0">
            <a:spAutoFit/>
          </a:bodyPr>
          <a:lstStyle/>
          <a:p>
            <a:pPr marL="171450" indent="-171450">
              <a:buFont typeface="Arial" panose="020B0604020202020204" pitchFamily="34" charset="0"/>
              <a:buChar char="•"/>
            </a:pPr>
            <a:r>
              <a:rPr lang="en-US" sz="1200" b="1" dirty="0">
                <a:latin typeface="Century Gothic" panose="020B0502020202020204" pitchFamily="34" charset="0"/>
              </a:rPr>
              <a:t>Mei Chen</a:t>
            </a:r>
          </a:p>
          <a:p>
            <a:pPr marL="171450" indent="-171450">
              <a:buFont typeface="Arial" panose="020B0604020202020204" pitchFamily="34" charset="0"/>
              <a:buChar char="•"/>
            </a:pPr>
            <a:r>
              <a:rPr lang="en-US" sz="1200" b="1" dirty="0">
                <a:latin typeface="Century Gothic" panose="020B0502020202020204" pitchFamily="34" charset="0"/>
              </a:rPr>
              <a:t>Dana Thompson</a:t>
            </a:r>
          </a:p>
          <a:p>
            <a:pPr marL="171450" indent="-171450">
              <a:buFont typeface="Arial" panose="020B0604020202020204" pitchFamily="34" charset="0"/>
              <a:buChar char="•"/>
            </a:pPr>
            <a:r>
              <a:rPr lang="en-US" sz="1200" b="1" dirty="0">
                <a:latin typeface="Century Gothic" panose="020B0502020202020204" pitchFamily="34" charset="0"/>
              </a:rPr>
              <a:t>Surya Patel</a:t>
            </a:r>
          </a:p>
          <a:p>
            <a:pPr marL="171450" indent="-171450">
              <a:buFont typeface="Arial" panose="020B0604020202020204" pitchFamily="34" charset="0"/>
              <a:buChar char="•"/>
            </a:pPr>
            <a:r>
              <a:rPr lang="en-US" sz="1200" b="1" dirty="0">
                <a:latin typeface="Century Gothic" panose="020B0502020202020204" pitchFamily="34" charset="0"/>
              </a:rPr>
              <a:t>Maria Rodriguez</a:t>
            </a:r>
          </a:p>
          <a:p>
            <a:pPr marL="171450" indent="-171450">
              <a:buFont typeface="Arial" panose="020B0604020202020204" pitchFamily="34" charset="0"/>
              <a:buChar char="•"/>
            </a:pPr>
            <a:r>
              <a:rPr lang="en-US" sz="1200" b="1" dirty="0">
                <a:latin typeface="Century Gothic" panose="020B0502020202020204" pitchFamily="34" charset="0"/>
              </a:rPr>
              <a:t>Kwame Mensah</a:t>
            </a:r>
          </a:p>
        </p:txBody>
      </p:sp>
      <p:sp>
        <p:nvSpPr>
          <p:cNvPr id="30" name="TextBox 29">
            <a:extLst>
              <a:ext uri="{FF2B5EF4-FFF2-40B4-BE49-F238E27FC236}">
                <a16:creationId xmlns:a16="http://schemas.microsoft.com/office/drawing/2014/main" id="{9149A275-75BF-1402-00D5-F51DCAF553D2}"/>
              </a:ext>
            </a:extLst>
          </p:cNvPr>
          <p:cNvSpPr txBox="1"/>
          <p:nvPr/>
        </p:nvSpPr>
        <p:spPr>
          <a:xfrm>
            <a:off x="1948993" y="2792122"/>
            <a:ext cx="2501976" cy="369332"/>
          </a:xfrm>
          <a:prstGeom prst="rect">
            <a:avLst/>
          </a:prstGeom>
          <a:noFill/>
        </p:spPr>
        <p:txBody>
          <a:bodyPr wrap="square" rtlCol="0">
            <a:spAutoFit/>
          </a:bodyPr>
          <a:lstStyle/>
          <a:p>
            <a:r>
              <a:rPr lang="en-US" b="1" dirty="0">
                <a:latin typeface="Century Gothic" panose="020B0502020202020204" pitchFamily="34" charset="0"/>
              </a:rPr>
              <a:t>2. EXPECTATIONS</a:t>
            </a:r>
          </a:p>
        </p:txBody>
      </p:sp>
      <p:sp>
        <p:nvSpPr>
          <p:cNvPr id="35" name="TextBox 34">
            <a:extLst>
              <a:ext uri="{FF2B5EF4-FFF2-40B4-BE49-F238E27FC236}">
                <a16:creationId xmlns:a16="http://schemas.microsoft.com/office/drawing/2014/main" id="{ABA64E6C-21BA-F854-4C89-575E99AB3E43}"/>
              </a:ext>
            </a:extLst>
          </p:cNvPr>
          <p:cNvSpPr txBox="1"/>
          <p:nvPr/>
        </p:nvSpPr>
        <p:spPr>
          <a:xfrm>
            <a:off x="6097849" y="3870991"/>
            <a:ext cx="2450798" cy="369332"/>
          </a:xfrm>
          <a:prstGeom prst="rect">
            <a:avLst/>
          </a:prstGeom>
          <a:noFill/>
        </p:spPr>
        <p:txBody>
          <a:bodyPr wrap="square" rtlCol="0">
            <a:spAutoFit/>
          </a:bodyPr>
          <a:lstStyle/>
          <a:p>
            <a:r>
              <a:rPr lang="en-US" b="1" dirty="0">
                <a:latin typeface="Century Gothic" panose="020B0502020202020204" pitchFamily="34" charset="0"/>
              </a:rPr>
              <a:t>4. TEAM GOALS</a:t>
            </a:r>
          </a:p>
        </p:txBody>
      </p:sp>
      <p:sp>
        <p:nvSpPr>
          <p:cNvPr id="38" name="TextBox 37">
            <a:extLst>
              <a:ext uri="{FF2B5EF4-FFF2-40B4-BE49-F238E27FC236}">
                <a16:creationId xmlns:a16="http://schemas.microsoft.com/office/drawing/2014/main" id="{F299785E-6531-A0B4-3236-8F7C3C0CE122}"/>
              </a:ext>
            </a:extLst>
          </p:cNvPr>
          <p:cNvSpPr txBox="1"/>
          <p:nvPr/>
        </p:nvSpPr>
        <p:spPr>
          <a:xfrm>
            <a:off x="5008757" y="706437"/>
            <a:ext cx="2033903" cy="369332"/>
          </a:xfrm>
          <a:prstGeom prst="rect">
            <a:avLst/>
          </a:prstGeom>
          <a:noFill/>
        </p:spPr>
        <p:txBody>
          <a:bodyPr wrap="square" rtlCol="0">
            <a:spAutoFit/>
          </a:bodyPr>
          <a:lstStyle/>
          <a:p>
            <a:r>
              <a:rPr lang="en-US" b="1" dirty="0">
                <a:latin typeface="Century Gothic" panose="020B0502020202020204" pitchFamily="34" charset="0"/>
              </a:rPr>
              <a:t>5. OBSTACLES</a:t>
            </a:r>
          </a:p>
        </p:txBody>
      </p:sp>
      <p:sp>
        <p:nvSpPr>
          <p:cNvPr id="40" name="TextBox 39">
            <a:extLst>
              <a:ext uri="{FF2B5EF4-FFF2-40B4-BE49-F238E27FC236}">
                <a16:creationId xmlns:a16="http://schemas.microsoft.com/office/drawing/2014/main" id="{349FAFE4-F17A-E1B4-40E5-85CB60023E8D}"/>
              </a:ext>
            </a:extLst>
          </p:cNvPr>
          <p:cNvSpPr txBox="1"/>
          <p:nvPr/>
        </p:nvSpPr>
        <p:spPr>
          <a:xfrm>
            <a:off x="9712399" y="1392773"/>
            <a:ext cx="2728866" cy="646331"/>
          </a:xfrm>
          <a:prstGeom prst="rect">
            <a:avLst/>
          </a:prstGeom>
          <a:noFill/>
        </p:spPr>
        <p:txBody>
          <a:bodyPr wrap="square" rtlCol="0">
            <a:spAutoFit/>
          </a:bodyPr>
          <a:lstStyle/>
          <a:p>
            <a:r>
              <a:rPr lang="en-US" b="1" dirty="0">
                <a:latin typeface="Century Gothic" panose="020B0502020202020204" pitchFamily="34" charset="0"/>
              </a:rPr>
              <a:t>6. CONFLICT RESOLUTION</a:t>
            </a:r>
          </a:p>
        </p:txBody>
      </p:sp>
      <p:sp>
        <p:nvSpPr>
          <p:cNvPr id="34" name="TextBox 33">
            <a:extLst>
              <a:ext uri="{FF2B5EF4-FFF2-40B4-BE49-F238E27FC236}">
                <a16:creationId xmlns:a16="http://schemas.microsoft.com/office/drawing/2014/main" id="{554E361C-BBC7-7C5D-622A-D2CB2F288EE3}"/>
              </a:ext>
            </a:extLst>
          </p:cNvPr>
          <p:cNvSpPr txBox="1"/>
          <p:nvPr/>
        </p:nvSpPr>
        <p:spPr>
          <a:xfrm>
            <a:off x="2971921" y="5675910"/>
            <a:ext cx="1381043" cy="1015663"/>
          </a:xfrm>
          <a:prstGeom prst="rect">
            <a:avLst/>
          </a:prstGeom>
          <a:solidFill>
            <a:srgbClr val="DCF8EB"/>
          </a:solidFill>
          <a:ln w="19050">
            <a:solidFill>
              <a:srgbClr val="DCF8EB"/>
            </a:solidFill>
          </a:ln>
        </p:spPr>
        <p:txBody>
          <a:bodyPr wrap="square" rtlCol="0">
            <a:spAutoFit/>
          </a:bodyPr>
          <a:lstStyle/>
          <a:p>
            <a:pPr marL="171450" indent="-171450">
              <a:buFont typeface="Arial" panose="020B0604020202020204" pitchFamily="34" charset="0"/>
              <a:buChar char="•"/>
            </a:pPr>
            <a:r>
              <a:rPr lang="en-US" sz="1200" b="1" dirty="0">
                <a:latin typeface="Century Gothic" panose="020B0502020202020204" pitchFamily="34" charset="0"/>
              </a:rPr>
              <a:t>Creativity </a:t>
            </a:r>
          </a:p>
          <a:p>
            <a:pPr marL="171450" indent="-171450">
              <a:buFont typeface="Arial" panose="020B0604020202020204" pitchFamily="34" charset="0"/>
              <a:buChar char="•"/>
            </a:pPr>
            <a:r>
              <a:rPr lang="en-US" sz="1200" b="1" dirty="0">
                <a:latin typeface="Century Gothic" panose="020B0502020202020204" pitchFamily="34" charset="0"/>
              </a:rPr>
              <a:t>Collaboration </a:t>
            </a:r>
          </a:p>
          <a:p>
            <a:pPr marL="171450" indent="-171450">
              <a:buFont typeface="Arial" panose="020B0604020202020204" pitchFamily="34" charset="0"/>
              <a:buChar char="•"/>
            </a:pPr>
            <a:r>
              <a:rPr lang="en-US" sz="1200" b="1" dirty="0">
                <a:latin typeface="Century Gothic" panose="020B0502020202020204" pitchFamily="34" charset="0"/>
              </a:rPr>
              <a:t>Excellence</a:t>
            </a:r>
          </a:p>
          <a:p>
            <a:pPr marL="171450" indent="-171450">
              <a:buFont typeface="Arial" panose="020B0604020202020204" pitchFamily="34" charset="0"/>
              <a:buChar char="•"/>
            </a:pPr>
            <a:r>
              <a:rPr lang="en-US" sz="1200" b="1" dirty="0">
                <a:latin typeface="Century Gothic" panose="020B0502020202020204" pitchFamily="34" charset="0"/>
              </a:rPr>
              <a:t>Growth Mindset </a:t>
            </a:r>
          </a:p>
        </p:txBody>
      </p:sp>
      <p:sp>
        <p:nvSpPr>
          <p:cNvPr id="33" name="TextBox 32">
            <a:extLst>
              <a:ext uri="{FF2B5EF4-FFF2-40B4-BE49-F238E27FC236}">
                <a16:creationId xmlns:a16="http://schemas.microsoft.com/office/drawing/2014/main" id="{0BAD8AB4-2A8E-83A1-FBEA-C0F07868FFE9}"/>
              </a:ext>
            </a:extLst>
          </p:cNvPr>
          <p:cNvSpPr txBox="1"/>
          <p:nvPr/>
        </p:nvSpPr>
        <p:spPr>
          <a:xfrm>
            <a:off x="2882430" y="5265976"/>
            <a:ext cx="2241698" cy="369332"/>
          </a:xfrm>
          <a:prstGeom prst="rect">
            <a:avLst/>
          </a:prstGeom>
          <a:noFill/>
        </p:spPr>
        <p:txBody>
          <a:bodyPr wrap="square" rtlCol="0">
            <a:spAutoFit/>
          </a:bodyPr>
          <a:lstStyle/>
          <a:p>
            <a:r>
              <a:rPr lang="en-US" b="1" dirty="0">
                <a:latin typeface="Century Gothic" panose="020B0502020202020204" pitchFamily="34" charset="0"/>
              </a:rPr>
              <a:t>3. TEAM VALUES</a:t>
            </a:r>
          </a:p>
        </p:txBody>
      </p:sp>
      <p:sp>
        <p:nvSpPr>
          <p:cNvPr id="2" name="TextBox 1">
            <a:extLst>
              <a:ext uri="{FF2B5EF4-FFF2-40B4-BE49-F238E27FC236}">
                <a16:creationId xmlns:a16="http://schemas.microsoft.com/office/drawing/2014/main" id="{5FB78886-1EF9-F5D3-9112-00D87C21692E}"/>
              </a:ext>
            </a:extLst>
          </p:cNvPr>
          <p:cNvSpPr txBox="1"/>
          <p:nvPr/>
        </p:nvSpPr>
        <p:spPr>
          <a:xfrm>
            <a:off x="6152441" y="4240323"/>
            <a:ext cx="2518804" cy="2031325"/>
          </a:xfrm>
          <a:prstGeom prst="rect">
            <a:avLst/>
          </a:prstGeom>
          <a:solidFill>
            <a:srgbClr val="DCF8EB"/>
          </a:solidFill>
          <a:ln w="19050">
            <a:solidFill>
              <a:srgbClr val="DCF8EB"/>
            </a:solidFill>
          </a:ln>
        </p:spPr>
        <p:txBody>
          <a:bodyPr wrap="square" rtlCol="0">
            <a:spAutoFit/>
          </a:bodyPr>
          <a:lstStyle/>
          <a:p>
            <a:pPr marL="228600" indent="-228600">
              <a:buFont typeface="+mj-lt"/>
              <a:buAutoNum type="arabicPeriod"/>
            </a:pPr>
            <a:r>
              <a:rPr lang="en-US" sz="900" b="1" u="sng" dirty="0">
                <a:latin typeface="Century Gothic" panose="020B0502020202020204" pitchFamily="34" charset="0"/>
              </a:rPr>
              <a:t>Foster Innovation: </a:t>
            </a:r>
            <a:r>
              <a:rPr lang="en-US" sz="900" b="1" dirty="0">
                <a:latin typeface="Century Gothic" panose="020B0502020202020204" pitchFamily="34" charset="0"/>
              </a:rPr>
              <a:t>Encourage and facilitate the generation of innovative ideas, solutions, and approaches to problem-solving.</a:t>
            </a:r>
          </a:p>
          <a:p>
            <a:pPr marL="228600" indent="-228600">
              <a:buFont typeface="+mj-lt"/>
              <a:buAutoNum type="arabicPeriod"/>
            </a:pPr>
            <a:r>
              <a:rPr lang="en-US" sz="900" b="1" u="sng" dirty="0">
                <a:latin typeface="Century Gothic" panose="020B0502020202020204" pitchFamily="34" charset="0"/>
              </a:rPr>
              <a:t>Deliver High-Quality Work: </a:t>
            </a:r>
            <a:r>
              <a:rPr lang="en-US" sz="900" b="1" dirty="0">
                <a:latin typeface="Century Gothic" panose="020B0502020202020204" pitchFamily="34" charset="0"/>
              </a:rPr>
              <a:t>Strive to consistently produce high-quality deliverables that meet or exceed client expectations.</a:t>
            </a:r>
          </a:p>
          <a:p>
            <a:pPr marL="228600" indent="-228600">
              <a:buFont typeface="+mj-lt"/>
              <a:buAutoNum type="arabicPeriod"/>
            </a:pPr>
            <a:r>
              <a:rPr lang="en-US" sz="900" b="1" u="sng" dirty="0">
                <a:latin typeface="Century Gothic" panose="020B0502020202020204" pitchFamily="34" charset="0"/>
              </a:rPr>
              <a:t>Cultivate Collaboration: </a:t>
            </a:r>
            <a:r>
              <a:rPr lang="en-US" sz="900" b="1" dirty="0">
                <a:latin typeface="Century Gothic" panose="020B0502020202020204" pitchFamily="34" charset="0"/>
              </a:rPr>
              <a:t>Promote a collaborative work environment where team members actively engage and collaborate with each other, leveraging diverse skills, perspectives, and expertise.</a:t>
            </a:r>
          </a:p>
        </p:txBody>
      </p:sp>
    </p:spTree>
    <p:extLst>
      <p:ext uri="{BB962C8B-B14F-4D97-AF65-F5344CB8AC3E}">
        <p14:creationId xmlns:p14="http://schemas.microsoft.com/office/powerpoint/2010/main" val="748908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788</TotalTime>
  <Words>299</Words>
  <Application>Microsoft Macintosh PowerPoint</Application>
  <PresentationFormat>Widescreen</PresentationFormat>
  <Paragraphs>36</Paragraphs>
  <Slides>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Brittany Johnston</cp:lastModifiedBy>
  <cp:revision>34</cp:revision>
  <dcterms:created xsi:type="dcterms:W3CDTF">2022-05-22T18:55:25Z</dcterms:created>
  <dcterms:modified xsi:type="dcterms:W3CDTF">2024-05-23T05:08:53Z</dcterms:modified>
</cp:coreProperties>
</file>