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8" r:id="rId3"/>
    <p:sldId id="257" r:id="rId4"/>
    <p:sldId id="259" r:id="rId5"/>
  </p:sldIdLst>
  <p:sldSz cx="12192000" cy="6858000"/>
  <p:notesSz cx="6858000" cy="9144000"/>
  <p:embeddedFontLst>
    <p:embeddedFont>
      <p:font typeface="Century Gothic" panose="020B0502020202020204" pitchFamily="34" charset="0"/>
      <p:regular r:id="rId7"/>
      <p:bold r:id="rId8"/>
      <p:italic r:id="rId9"/>
      <p:boldItalic r:id="rId10"/>
    </p:embeddedFont>
    <p:embeddedFont>
      <p:font typeface="Play" pitchFamily="2"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grYOHontMUYJe91Oz3U0Yyc5g9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38616E-FB6B-4DF9-833A-6286874A6285}">
  <a:tblStyle styleId="{5138616E-FB6B-4DF9-833A-6286874A6285}"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martsheet.com/try-it?trp=12057&amp;utm_source=template-powerpoint&amp;utm_medium=content&amp;utm_campaign=Blank+High-Level+Project+Plan-powerpoint-12057&amp;lpa=Blank+High-Level+Project+Plan+powerpoint+12057"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Abstract white geometric texture"/>
          <p:cNvPicPr preferRelativeResize="0"/>
          <p:nvPr/>
        </p:nvPicPr>
        <p:blipFill rotWithShape="1">
          <a:blip r:embed="rId4">
            <a:alphaModFix/>
          </a:blip>
          <a:srcRect b="15620"/>
          <a:stretch/>
        </p:blipFill>
        <p:spPr>
          <a:xfrm>
            <a:off x="1" y="1"/>
            <a:ext cx="12192000" cy="6857999"/>
          </a:xfrm>
          <a:prstGeom prst="rect">
            <a:avLst/>
          </a:prstGeom>
          <a:noFill/>
          <a:ln>
            <a:noFill/>
          </a:ln>
        </p:spPr>
      </p:pic>
      <p:sp>
        <p:nvSpPr>
          <p:cNvPr id="90" name="Google Shape;90;p1"/>
          <p:cNvSpPr txBox="1"/>
          <p:nvPr/>
        </p:nvSpPr>
        <p:spPr>
          <a:xfrm>
            <a:off x="249647" y="254470"/>
            <a:ext cx="712715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595959"/>
                </a:solidFill>
                <a:latin typeface="Century Gothic"/>
                <a:ea typeface="Century Gothic"/>
                <a:cs typeface="Century Gothic"/>
                <a:sym typeface="Century Gothic"/>
              </a:rPr>
              <a:t>High-Level Project Plan Template</a:t>
            </a:r>
            <a:endParaRPr/>
          </a:p>
        </p:txBody>
      </p:sp>
      <p:sp>
        <p:nvSpPr>
          <p:cNvPr id="91" name="Google Shape;91;p1"/>
          <p:cNvSpPr txBox="1"/>
          <p:nvPr/>
        </p:nvSpPr>
        <p:spPr>
          <a:xfrm>
            <a:off x="302001" y="1532147"/>
            <a:ext cx="5793900" cy="4556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i="0" u="none" strike="noStrike">
                <a:solidFill>
                  <a:srgbClr val="000000"/>
                </a:solidFill>
                <a:latin typeface="Century Gothic"/>
                <a:ea typeface="Century Gothic"/>
                <a:cs typeface="Century Gothic"/>
                <a:sym typeface="Century Gothic"/>
              </a:rPr>
              <a:t>When to Use This Template: </a:t>
            </a:r>
            <a:r>
              <a:rPr lang="en-US" sz="1600" b="0" i="0" u="none" strike="noStrike">
                <a:solidFill>
                  <a:srgbClr val="000000"/>
                </a:solidFill>
                <a:latin typeface="Century Gothic"/>
                <a:ea typeface="Century Gothic"/>
                <a:cs typeface="Century Gothic"/>
                <a:sym typeface="Century Gothic"/>
              </a:rPr>
              <a:t>This high-level, single-slide project plan template is ideal for tracking and communicating project timeline tasks and milestones within each project phase. Use this template to inform stakeholders about the project’s progress. </a:t>
            </a:r>
            <a:endParaRPr/>
          </a:p>
          <a:p>
            <a:pPr marL="0" marR="0" lvl="0" indent="0" algn="l" rtl="0">
              <a:lnSpc>
                <a:spcPct val="150000"/>
              </a:lnSpc>
              <a:spcBef>
                <a:spcPts val="1200"/>
              </a:spcBef>
              <a:spcAft>
                <a:spcPts val="0"/>
              </a:spcAft>
              <a:buNone/>
            </a:pPr>
            <a:r>
              <a:rPr lang="en-US" sz="1600" b="1" i="0" u="none" strike="noStrike">
                <a:solidFill>
                  <a:srgbClr val="000000"/>
                </a:solidFill>
                <a:latin typeface="Century Gothic"/>
                <a:ea typeface="Century Gothic"/>
                <a:cs typeface="Century Gothic"/>
                <a:sym typeface="Century Gothic"/>
              </a:rPr>
              <a:t>Notable Template Features: </a:t>
            </a:r>
            <a:r>
              <a:rPr lang="en-US" sz="1600" b="0" i="0" u="none" strike="noStrike">
                <a:solidFill>
                  <a:srgbClr val="000000"/>
                </a:solidFill>
                <a:latin typeface="Century Gothic"/>
                <a:ea typeface="Century Gothic"/>
                <a:cs typeface="Century Gothic"/>
                <a:sym typeface="Century Gothic"/>
              </a:rPr>
              <a:t>This template, available with sample data and as a blank option, provides a six-month timeline that, differentiates the project phases with colors and uses icons to highlight project milestones. You can also designate priority level using icons (high, medium, low), and customize the display of the phases, task timelines, colors, and milestone icons. </a:t>
            </a:r>
            <a:endParaRPr/>
          </a:p>
        </p:txBody>
      </p:sp>
      <p:pic>
        <p:nvPicPr>
          <p:cNvPr id="92" name="Google Shape;92;p1"/>
          <p:cNvPicPr preferRelativeResize="0"/>
          <p:nvPr/>
        </p:nvPicPr>
        <p:blipFill>
          <a:blip r:embed="rId5"/>
          <a:srcRect/>
          <a:stretch/>
        </p:blipFill>
        <p:spPr>
          <a:xfrm>
            <a:off x="6470084" y="1649343"/>
            <a:ext cx="5375923" cy="3025234"/>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6"/>
          </p:cNvPr>
          <p:cNvPicPr preferRelativeResize="0"/>
          <p:nvPr/>
        </p:nvPicPr>
        <p:blipFill rotWithShape="1">
          <a:blip r:embed="rId7">
            <a:alphaModFix/>
          </a:blip>
          <a:srcRect/>
          <a:stretch/>
        </p:blipFill>
        <p:spPr>
          <a:xfrm>
            <a:off x="8833993" y="280262"/>
            <a:ext cx="3041396" cy="6049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160"/>
        <p:cNvGrpSpPr/>
        <p:nvPr/>
      </p:nvGrpSpPr>
      <p:grpSpPr>
        <a:xfrm>
          <a:off x="0" y="0"/>
          <a:ext cx="0" cy="0"/>
          <a:chOff x="0" y="0"/>
          <a:chExt cx="0" cy="0"/>
        </a:xfrm>
      </p:grpSpPr>
      <p:pic>
        <p:nvPicPr>
          <p:cNvPr id="161" name="Google Shape;161;p3" descr="Abstract white geometric texture"/>
          <p:cNvPicPr preferRelativeResize="0"/>
          <p:nvPr/>
        </p:nvPicPr>
        <p:blipFill rotWithShape="1">
          <a:blip r:embed="rId4">
            <a:alphaModFix amt="50000"/>
          </a:blip>
          <a:srcRect b="15620"/>
          <a:stretch/>
        </p:blipFill>
        <p:spPr>
          <a:xfrm>
            <a:off x="1" y="1"/>
            <a:ext cx="12192000" cy="6857999"/>
          </a:xfrm>
          <a:prstGeom prst="rect">
            <a:avLst/>
          </a:prstGeom>
          <a:noFill/>
          <a:ln>
            <a:noFill/>
          </a:ln>
        </p:spPr>
      </p:pic>
      <p:grpSp>
        <p:nvGrpSpPr>
          <p:cNvPr id="162" name="Google Shape;162;p3"/>
          <p:cNvGrpSpPr/>
          <p:nvPr/>
        </p:nvGrpSpPr>
        <p:grpSpPr>
          <a:xfrm>
            <a:off x="2291683" y="1069746"/>
            <a:ext cx="7265601" cy="5277891"/>
            <a:chOff x="2291683" y="983468"/>
            <a:chExt cx="7265601" cy="5543941"/>
          </a:xfrm>
        </p:grpSpPr>
        <p:cxnSp>
          <p:nvCxnSpPr>
            <p:cNvPr id="163" name="Google Shape;163;p3"/>
            <p:cNvCxnSpPr/>
            <p:nvPr/>
          </p:nvCxnSpPr>
          <p:spPr>
            <a:xfrm>
              <a:off x="2291683"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4" name="Google Shape;164;p3"/>
            <p:cNvCxnSpPr/>
            <p:nvPr/>
          </p:nvCxnSpPr>
          <p:spPr>
            <a:xfrm>
              <a:off x="410760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5" name="Google Shape;165;p3"/>
            <p:cNvCxnSpPr/>
            <p:nvPr/>
          </p:nvCxnSpPr>
          <p:spPr>
            <a:xfrm>
              <a:off x="5926630"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6" name="Google Shape;166;p3"/>
            <p:cNvCxnSpPr/>
            <p:nvPr/>
          </p:nvCxnSpPr>
          <p:spPr>
            <a:xfrm>
              <a:off x="773396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67" name="Google Shape;167;p3"/>
            <p:cNvCxnSpPr/>
            <p:nvPr/>
          </p:nvCxnSpPr>
          <p:spPr>
            <a:xfrm>
              <a:off x="9557284"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grpSp>
      <p:sp>
        <p:nvSpPr>
          <p:cNvPr id="168" name="Google Shape;168;p3"/>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a:solidFill>
                  <a:srgbClr val="595959"/>
                </a:solidFill>
                <a:latin typeface="Century Gothic"/>
                <a:ea typeface="Century Gothic"/>
                <a:cs typeface="Century Gothic"/>
                <a:sym typeface="Century Gothic"/>
              </a:rPr>
              <a:t>High-Level Project Plan Template</a:t>
            </a:r>
            <a:endParaRPr/>
          </a:p>
        </p:txBody>
      </p:sp>
      <p:sp>
        <p:nvSpPr>
          <p:cNvPr id="169" name="Google Shape;169;p3"/>
          <p:cNvSpPr/>
          <p:nvPr/>
        </p:nvSpPr>
        <p:spPr>
          <a:xfrm>
            <a:off x="520852" y="1174746"/>
            <a:ext cx="3832538" cy="180159"/>
          </a:xfrm>
          <a:prstGeom prst="roundRect">
            <a:avLst>
              <a:gd name="adj" fmla="val 16667"/>
            </a:avLst>
          </a:prstGeom>
          <a:solidFill>
            <a:srgbClr val="FC997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PHASE NAME</a:t>
            </a:r>
            <a:endParaRPr/>
          </a:p>
        </p:txBody>
      </p:sp>
      <p:sp>
        <p:nvSpPr>
          <p:cNvPr id="170" name="Google Shape;170;p3"/>
          <p:cNvSpPr/>
          <p:nvPr/>
        </p:nvSpPr>
        <p:spPr>
          <a:xfrm>
            <a:off x="520852" y="1464363"/>
            <a:ext cx="2963485"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1" name="Google Shape;171;p3"/>
          <p:cNvSpPr/>
          <p:nvPr/>
        </p:nvSpPr>
        <p:spPr>
          <a:xfrm>
            <a:off x="1500712" y="1942140"/>
            <a:ext cx="2243009"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2" name="Google Shape;172;p3"/>
          <p:cNvSpPr/>
          <p:nvPr/>
        </p:nvSpPr>
        <p:spPr>
          <a:xfrm>
            <a:off x="2220323" y="2419917"/>
            <a:ext cx="2159884"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3" name="Google Shape;173;p3"/>
          <p:cNvSpPr/>
          <p:nvPr/>
        </p:nvSpPr>
        <p:spPr>
          <a:xfrm>
            <a:off x="4353390" y="3187311"/>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4" name="Google Shape;174;p3"/>
          <p:cNvSpPr/>
          <p:nvPr/>
        </p:nvSpPr>
        <p:spPr>
          <a:xfrm>
            <a:off x="5039971" y="3665088"/>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5" name="Google Shape;175;p3"/>
          <p:cNvSpPr/>
          <p:nvPr/>
        </p:nvSpPr>
        <p:spPr>
          <a:xfrm>
            <a:off x="5546799" y="4142865"/>
            <a:ext cx="2107236"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76" name="Google Shape;176;p3"/>
          <p:cNvSpPr/>
          <p:nvPr/>
        </p:nvSpPr>
        <p:spPr>
          <a:xfrm>
            <a:off x="4353390" y="2897694"/>
            <a:ext cx="3337852" cy="180159"/>
          </a:xfrm>
          <a:prstGeom prst="roundRect">
            <a:avLst>
              <a:gd name="adj" fmla="val 16667"/>
            </a:avLst>
          </a:prstGeom>
          <a:solidFill>
            <a:srgbClr val="3A7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PHASE NAME</a:t>
            </a:r>
            <a:endParaRPr/>
          </a:p>
        </p:txBody>
      </p:sp>
      <p:sp>
        <p:nvSpPr>
          <p:cNvPr id="177" name="Google Shape;177;p3"/>
          <p:cNvSpPr/>
          <p:nvPr/>
        </p:nvSpPr>
        <p:spPr>
          <a:xfrm>
            <a:off x="520852"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JAN</a:t>
            </a:r>
            <a:endParaRPr/>
          </a:p>
        </p:txBody>
      </p:sp>
      <p:sp>
        <p:nvSpPr>
          <p:cNvPr id="178" name="Google Shape;178;p3"/>
          <p:cNvSpPr/>
          <p:nvPr/>
        </p:nvSpPr>
        <p:spPr>
          <a:xfrm>
            <a:off x="2336784"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FEB</a:t>
            </a:r>
            <a:endParaRPr/>
          </a:p>
        </p:txBody>
      </p:sp>
      <p:sp>
        <p:nvSpPr>
          <p:cNvPr id="179" name="Google Shape;179;p3"/>
          <p:cNvSpPr/>
          <p:nvPr/>
        </p:nvSpPr>
        <p:spPr>
          <a:xfrm>
            <a:off x="4152716"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MAR</a:t>
            </a:r>
            <a:endParaRPr/>
          </a:p>
        </p:txBody>
      </p:sp>
      <p:sp>
        <p:nvSpPr>
          <p:cNvPr id="180" name="Google Shape;180;p3"/>
          <p:cNvSpPr/>
          <p:nvPr/>
        </p:nvSpPr>
        <p:spPr>
          <a:xfrm>
            <a:off x="5968648"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APR</a:t>
            </a:r>
            <a:endParaRPr/>
          </a:p>
        </p:txBody>
      </p:sp>
      <p:sp>
        <p:nvSpPr>
          <p:cNvPr id="181" name="Google Shape;181;p3"/>
          <p:cNvSpPr/>
          <p:nvPr/>
        </p:nvSpPr>
        <p:spPr>
          <a:xfrm>
            <a:off x="7784580"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MAY</a:t>
            </a:r>
            <a:endParaRPr/>
          </a:p>
        </p:txBody>
      </p:sp>
      <p:sp>
        <p:nvSpPr>
          <p:cNvPr id="182" name="Google Shape;182;p3"/>
          <p:cNvSpPr/>
          <p:nvPr/>
        </p:nvSpPr>
        <p:spPr>
          <a:xfrm>
            <a:off x="9600511"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JUN</a:t>
            </a:r>
            <a:endParaRPr/>
          </a:p>
        </p:txBody>
      </p:sp>
      <p:sp>
        <p:nvSpPr>
          <p:cNvPr id="183" name="Google Shape;183;p3"/>
          <p:cNvSpPr txBox="1"/>
          <p:nvPr/>
        </p:nvSpPr>
        <p:spPr>
          <a:xfrm>
            <a:off x="-6371" y="1521566"/>
            <a:ext cx="55067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84" name="Google Shape;184;p3"/>
          <p:cNvSpPr/>
          <p:nvPr/>
        </p:nvSpPr>
        <p:spPr>
          <a:xfrm>
            <a:off x="8382778" y="5388036"/>
            <a:ext cx="1972737"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85" name="Google Shape;185;p3"/>
          <p:cNvSpPr/>
          <p:nvPr/>
        </p:nvSpPr>
        <p:spPr>
          <a:xfrm>
            <a:off x="9215869" y="5865818"/>
            <a:ext cx="2107236"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186" name="Google Shape;186;p3"/>
          <p:cNvSpPr txBox="1"/>
          <p:nvPr/>
        </p:nvSpPr>
        <p:spPr>
          <a:xfrm>
            <a:off x="956202" y="2004720"/>
            <a:ext cx="567918"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dirty="0">
                <a:solidFill>
                  <a:schemeClr val="dk1"/>
                </a:solidFill>
                <a:latin typeface="Century Gothic"/>
                <a:ea typeface="Century Gothic"/>
                <a:cs typeface="Century Gothic"/>
                <a:sym typeface="Century Gothic"/>
              </a:rPr>
              <a:t>Task 2</a:t>
            </a:r>
            <a:endParaRPr dirty="0"/>
          </a:p>
        </p:txBody>
      </p:sp>
      <p:sp>
        <p:nvSpPr>
          <p:cNvPr id="188" name="Google Shape;188;p3"/>
          <p:cNvSpPr txBox="1"/>
          <p:nvPr/>
        </p:nvSpPr>
        <p:spPr>
          <a:xfrm>
            <a:off x="3825343" y="3234161"/>
            <a:ext cx="560705"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89" name="Google Shape;189;p3"/>
          <p:cNvSpPr txBox="1"/>
          <p:nvPr/>
        </p:nvSpPr>
        <p:spPr>
          <a:xfrm>
            <a:off x="4482161" y="3717315"/>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90" name="Google Shape;190;p3"/>
          <p:cNvSpPr txBox="1"/>
          <p:nvPr/>
        </p:nvSpPr>
        <p:spPr>
          <a:xfrm>
            <a:off x="4997260" y="4196477"/>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91" name="Google Shape;191;p3"/>
          <p:cNvSpPr txBox="1"/>
          <p:nvPr/>
        </p:nvSpPr>
        <p:spPr>
          <a:xfrm>
            <a:off x="7190098" y="4960787"/>
            <a:ext cx="56116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92" name="Google Shape;192;p3"/>
          <p:cNvSpPr txBox="1"/>
          <p:nvPr/>
        </p:nvSpPr>
        <p:spPr>
          <a:xfrm>
            <a:off x="7832109" y="5453085"/>
            <a:ext cx="548887"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93" name="Google Shape;193;p3"/>
          <p:cNvSpPr txBox="1"/>
          <p:nvPr/>
        </p:nvSpPr>
        <p:spPr>
          <a:xfrm>
            <a:off x="8669684" y="5932247"/>
            <a:ext cx="54618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94" name="Google Shape;194;p3"/>
          <p:cNvSpPr txBox="1"/>
          <p:nvPr/>
        </p:nvSpPr>
        <p:spPr>
          <a:xfrm>
            <a:off x="3498629" y="15369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5" name="Google Shape;195;p3"/>
          <p:cNvSpPr txBox="1"/>
          <p:nvPr/>
        </p:nvSpPr>
        <p:spPr>
          <a:xfrm>
            <a:off x="3733088" y="20170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6" name="Google Shape;196;p3"/>
          <p:cNvSpPr txBox="1"/>
          <p:nvPr/>
        </p:nvSpPr>
        <p:spPr>
          <a:xfrm>
            <a:off x="4362602" y="24970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7" name="Google Shape;197;p3"/>
          <p:cNvSpPr txBox="1"/>
          <p:nvPr/>
        </p:nvSpPr>
        <p:spPr>
          <a:xfrm>
            <a:off x="6946187" y="32514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8" name="Google Shape;198;p3"/>
          <p:cNvSpPr txBox="1"/>
          <p:nvPr/>
        </p:nvSpPr>
        <p:spPr>
          <a:xfrm>
            <a:off x="7639910" y="37315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199" name="Google Shape;199;p3"/>
          <p:cNvSpPr txBox="1"/>
          <p:nvPr/>
        </p:nvSpPr>
        <p:spPr>
          <a:xfrm>
            <a:off x="7639910" y="42115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200" name="Google Shape;200;p3"/>
          <p:cNvSpPr txBox="1"/>
          <p:nvPr/>
        </p:nvSpPr>
        <p:spPr>
          <a:xfrm>
            <a:off x="10018564" y="497738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201" name="Google Shape;201;p3"/>
          <p:cNvSpPr txBox="1"/>
          <p:nvPr/>
        </p:nvSpPr>
        <p:spPr>
          <a:xfrm>
            <a:off x="10336572" y="54688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Dates</a:t>
            </a:r>
            <a:endParaRPr/>
          </a:p>
        </p:txBody>
      </p:sp>
      <p:sp>
        <p:nvSpPr>
          <p:cNvPr id="202" name="Google Shape;202;p3"/>
          <p:cNvSpPr txBox="1"/>
          <p:nvPr/>
        </p:nvSpPr>
        <p:spPr>
          <a:xfrm>
            <a:off x="11301839" y="593750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i="1">
                <a:solidFill>
                  <a:schemeClr val="dk1"/>
                </a:solidFill>
                <a:latin typeface="Century Gothic"/>
                <a:ea typeface="Century Gothic"/>
                <a:cs typeface="Century Gothic"/>
                <a:sym typeface="Century Gothic"/>
              </a:rPr>
              <a:t>Dates</a:t>
            </a:r>
            <a:endParaRPr sz="750" b="0" i="1">
              <a:solidFill>
                <a:schemeClr val="dk1"/>
              </a:solidFill>
              <a:latin typeface="Century Gothic"/>
              <a:ea typeface="Century Gothic"/>
              <a:cs typeface="Century Gothic"/>
              <a:sym typeface="Century Gothic"/>
            </a:endParaRPr>
          </a:p>
        </p:txBody>
      </p:sp>
      <p:sp>
        <p:nvSpPr>
          <p:cNvPr id="203" name="Google Shape;203;p3"/>
          <p:cNvSpPr/>
          <p:nvPr/>
        </p:nvSpPr>
        <p:spPr>
          <a:xfrm>
            <a:off x="7762324" y="4910259"/>
            <a:ext cx="2277505"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Description</a:t>
            </a:r>
            <a:endParaRPr/>
          </a:p>
        </p:txBody>
      </p:sp>
      <p:sp>
        <p:nvSpPr>
          <p:cNvPr id="204" name="Google Shape;204;p3"/>
          <p:cNvSpPr/>
          <p:nvPr/>
        </p:nvSpPr>
        <p:spPr>
          <a:xfrm>
            <a:off x="7762331" y="4612055"/>
            <a:ext cx="3524700" cy="180300"/>
          </a:xfrm>
          <a:prstGeom prst="roundRect">
            <a:avLst>
              <a:gd name="adj" fmla="val 16667"/>
            </a:avLst>
          </a:prstGeom>
          <a:solidFill>
            <a:srgbClr val="0F48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PHASE NAME</a:t>
            </a:r>
            <a:endParaRPr/>
          </a:p>
        </p:txBody>
      </p:sp>
      <p:grpSp>
        <p:nvGrpSpPr>
          <p:cNvPr id="205" name="Google Shape;205;p3"/>
          <p:cNvGrpSpPr/>
          <p:nvPr/>
        </p:nvGrpSpPr>
        <p:grpSpPr>
          <a:xfrm>
            <a:off x="522639" y="5207991"/>
            <a:ext cx="1218636" cy="1139646"/>
            <a:chOff x="330762" y="5103205"/>
            <a:chExt cx="1218636" cy="1139646"/>
          </a:xfrm>
        </p:grpSpPr>
        <p:sp>
          <p:nvSpPr>
            <p:cNvPr id="206" name="Google Shape;206;p3"/>
            <p:cNvSpPr/>
            <p:nvPr/>
          </p:nvSpPr>
          <p:spPr>
            <a:xfrm>
              <a:off x="330762" y="5103205"/>
              <a:ext cx="1218636" cy="1139646"/>
            </a:xfrm>
            <a:prstGeom prst="roundRect">
              <a:avLst>
                <a:gd name="adj" fmla="val 5330"/>
              </a:avLst>
            </a:prstGeom>
            <a:noFill/>
            <a:ln w="9525" cap="flat" cmpd="sng">
              <a:solidFill>
                <a:srgbClr val="74747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1">
                  <a:solidFill>
                    <a:schemeClr val="dk1"/>
                  </a:solidFill>
                  <a:latin typeface="Century Gothic"/>
                  <a:ea typeface="Century Gothic"/>
                  <a:cs typeface="Century Gothic"/>
                  <a:sym typeface="Century Gothic"/>
                </a:rPr>
                <a:t>Legend</a:t>
              </a:r>
              <a:endParaRPr/>
            </a:p>
          </p:txBody>
        </p:sp>
        <p:sp>
          <p:nvSpPr>
            <p:cNvPr id="207" name="Google Shape;207;p3"/>
            <p:cNvSpPr txBox="1"/>
            <p:nvPr/>
          </p:nvSpPr>
          <p:spPr>
            <a:xfrm>
              <a:off x="574957" y="5424249"/>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High Priority</a:t>
              </a:r>
              <a:endParaRPr/>
            </a:p>
          </p:txBody>
        </p:sp>
        <p:sp>
          <p:nvSpPr>
            <p:cNvPr id="208" name="Google Shape;208;p3"/>
            <p:cNvSpPr txBox="1"/>
            <p:nvPr/>
          </p:nvSpPr>
          <p:spPr>
            <a:xfrm>
              <a:off x="574957" y="5679462"/>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Medium Priority</a:t>
              </a:r>
              <a:endParaRPr/>
            </a:p>
          </p:txBody>
        </p:sp>
        <p:sp>
          <p:nvSpPr>
            <p:cNvPr id="209" name="Google Shape;209;p3"/>
            <p:cNvSpPr txBox="1"/>
            <p:nvPr/>
          </p:nvSpPr>
          <p:spPr>
            <a:xfrm>
              <a:off x="574957" y="5946288"/>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Low Priority</a:t>
              </a:r>
              <a:endParaRPr/>
            </a:p>
          </p:txBody>
        </p:sp>
        <p:sp>
          <p:nvSpPr>
            <p:cNvPr id="210" name="Google Shape;210;p3"/>
            <p:cNvSpPr/>
            <p:nvPr/>
          </p:nvSpPr>
          <p:spPr>
            <a:xfrm>
              <a:off x="430499" y="5453085"/>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3"/>
            <p:cNvSpPr/>
            <p:nvPr/>
          </p:nvSpPr>
          <p:spPr>
            <a:xfrm>
              <a:off x="438465" y="5715248"/>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3"/>
            <p:cNvSpPr/>
            <p:nvPr/>
          </p:nvSpPr>
          <p:spPr>
            <a:xfrm rot="10800000">
              <a:off x="430498" y="5983911"/>
              <a:ext cx="162631" cy="140199"/>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 name="TextBox 1">
            <a:extLst>
              <a:ext uri="{FF2B5EF4-FFF2-40B4-BE49-F238E27FC236}">
                <a16:creationId xmlns:a16="http://schemas.microsoft.com/office/drawing/2014/main" id="{848D02FC-7F97-4842-B258-06C096236D99}"/>
              </a:ext>
            </a:extLst>
          </p:cNvPr>
          <p:cNvSpPr txBox="1"/>
          <p:nvPr/>
        </p:nvSpPr>
        <p:spPr>
          <a:xfrm>
            <a:off x="1667213" y="2483882"/>
            <a:ext cx="542357" cy="246221"/>
          </a:xfrm>
          <a:prstGeom prst="rect">
            <a:avLst/>
          </a:prstGeom>
          <a:noFill/>
        </p:spPr>
        <p:txBody>
          <a:bodyPr wrap="square" anchor="ctr">
            <a:spAutoFit/>
          </a:bodyPr>
          <a:lstStyle/>
          <a:p>
            <a:pPr>
              <a:lnSpc>
                <a:spcPct val="100000"/>
              </a:lnSpc>
            </a:pPr>
            <a:r>
              <a:rPr lang="en-US" sz="1000" b="0" dirty="0">
                <a:solidFill>
                  <a:schemeClr val="tx1"/>
                </a:solidFill>
                <a:latin typeface="Century Gothic" panose="020B0502020202020204" pitchFamily="34" charset="0"/>
              </a:rPr>
              <a:t>Task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98"/>
        <p:cNvGrpSpPr/>
        <p:nvPr/>
      </p:nvGrpSpPr>
      <p:grpSpPr>
        <a:xfrm>
          <a:off x="0" y="0"/>
          <a:ext cx="0" cy="0"/>
          <a:chOff x="0" y="0"/>
          <a:chExt cx="0" cy="0"/>
        </a:xfrm>
      </p:grpSpPr>
      <p:pic>
        <p:nvPicPr>
          <p:cNvPr id="99" name="Google Shape;99;p2" descr="Abstract white geometric texture"/>
          <p:cNvPicPr preferRelativeResize="0"/>
          <p:nvPr/>
        </p:nvPicPr>
        <p:blipFill rotWithShape="1">
          <a:blip r:embed="rId4">
            <a:alphaModFix amt="50000"/>
          </a:blip>
          <a:srcRect b="15620"/>
          <a:stretch/>
        </p:blipFill>
        <p:spPr>
          <a:xfrm>
            <a:off x="1" y="1"/>
            <a:ext cx="12192000" cy="6857999"/>
          </a:xfrm>
          <a:prstGeom prst="rect">
            <a:avLst/>
          </a:prstGeom>
          <a:noFill/>
          <a:ln>
            <a:noFill/>
          </a:ln>
        </p:spPr>
      </p:pic>
      <p:grpSp>
        <p:nvGrpSpPr>
          <p:cNvPr id="100" name="Google Shape;100;p2"/>
          <p:cNvGrpSpPr/>
          <p:nvPr/>
        </p:nvGrpSpPr>
        <p:grpSpPr>
          <a:xfrm>
            <a:off x="2291683" y="1069746"/>
            <a:ext cx="7265601" cy="5277891"/>
            <a:chOff x="2291683" y="983468"/>
            <a:chExt cx="7265601" cy="5543941"/>
          </a:xfrm>
        </p:grpSpPr>
        <p:cxnSp>
          <p:nvCxnSpPr>
            <p:cNvPr id="101" name="Google Shape;101;p2"/>
            <p:cNvCxnSpPr/>
            <p:nvPr/>
          </p:nvCxnSpPr>
          <p:spPr>
            <a:xfrm>
              <a:off x="2291683"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2" name="Google Shape;102;p2"/>
            <p:cNvCxnSpPr/>
            <p:nvPr/>
          </p:nvCxnSpPr>
          <p:spPr>
            <a:xfrm>
              <a:off x="410760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3" name="Google Shape;103;p2"/>
            <p:cNvCxnSpPr/>
            <p:nvPr/>
          </p:nvCxnSpPr>
          <p:spPr>
            <a:xfrm>
              <a:off x="5926630"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4" name="Google Shape;104;p2"/>
            <p:cNvCxnSpPr/>
            <p:nvPr/>
          </p:nvCxnSpPr>
          <p:spPr>
            <a:xfrm>
              <a:off x="7733965"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cxnSp>
          <p:nvCxnSpPr>
            <p:cNvPr id="105" name="Google Shape;105;p2"/>
            <p:cNvCxnSpPr/>
            <p:nvPr/>
          </p:nvCxnSpPr>
          <p:spPr>
            <a:xfrm>
              <a:off x="9557284" y="983468"/>
              <a:ext cx="0" cy="5543941"/>
            </a:xfrm>
            <a:prstGeom prst="straightConnector1">
              <a:avLst/>
            </a:prstGeom>
            <a:noFill/>
            <a:ln w="12700" cap="flat" cmpd="sng">
              <a:solidFill>
                <a:srgbClr val="AEAEAE">
                  <a:alpha val="49803"/>
                </a:srgbClr>
              </a:solidFill>
              <a:prstDash val="solid"/>
              <a:miter lim="800000"/>
              <a:headEnd type="none" w="sm" len="sm"/>
              <a:tailEnd type="none" w="sm" len="sm"/>
            </a:ln>
          </p:spPr>
        </p:cxnSp>
      </p:grpSp>
      <p:sp>
        <p:nvSpPr>
          <p:cNvPr id="106" name="Google Shape;106;p2"/>
          <p:cNvSpPr txBox="1"/>
          <p:nvPr/>
        </p:nvSpPr>
        <p:spPr>
          <a:xfrm>
            <a:off x="5760720" y="60276"/>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a:solidFill>
                  <a:srgbClr val="595959"/>
                </a:solidFill>
                <a:latin typeface="Century Gothic"/>
                <a:ea typeface="Century Gothic"/>
                <a:cs typeface="Century Gothic"/>
                <a:sym typeface="Century Gothic"/>
              </a:rPr>
              <a:t>EXAMPLE</a:t>
            </a:r>
            <a:r>
              <a:rPr lang="en-US" sz="1800">
                <a:solidFill>
                  <a:srgbClr val="595959"/>
                </a:solidFill>
                <a:latin typeface="Century Gothic"/>
                <a:ea typeface="Century Gothic"/>
                <a:cs typeface="Century Gothic"/>
                <a:sym typeface="Century Gothic"/>
              </a:rPr>
              <a:t> High-Level Project Plan Template</a:t>
            </a:r>
            <a:endParaRPr/>
          </a:p>
        </p:txBody>
      </p:sp>
      <p:sp>
        <p:nvSpPr>
          <p:cNvPr id="107" name="Google Shape;107;p2"/>
          <p:cNvSpPr/>
          <p:nvPr/>
        </p:nvSpPr>
        <p:spPr>
          <a:xfrm>
            <a:off x="520852" y="1174746"/>
            <a:ext cx="3832538" cy="180159"/>
          </a:xfrm>
          <a:prstGeom prst="roundRect">
            <a:avLst>
              <a:gd name="adj" fmla="val 16667"/>
            </a:avLst>
          </a:prstGeom>
          <a:solidFill>
            <a:srgbClr val="FC997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INITIAL PHASE</a:t>
            </a:r>
            <a:endParaRPr/>
          </a:p>
        </p:txBody>
      </p:sp>
      <p:sp>
        <p:nvSpPr>
          <p:cNvPr id="108" name="Google Shape;108;p2"/>
          <p:cNvSpPr/>
          <p:nvPr/>
        </p:nvSpPr>
        <p:spPr>
          <a:xfrm>
            <a:off x="520852" y="1464363"/>
            <a:ext cx="2963485"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Meet with stakeholders and clearly define a goal of increasing customer access by building a new space.</a:t>
            </a:r>
            <a:endParaRPr/>
          </a:p>
        </p:txBody>
      </p:sp>
      <p:sp>
        <p:nvSpPr>
          <p:cNvPr id="109" name="Google Shape;109;p2"/>
          <p:cNvSpPr/>
          <p:nvPr/>
        </p:nvSpPr>
        <p:spPr>
          <a:xfrm>
            <a:off x="1500712" y="1942140"/>
            <a:ext cx="2243009"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Conduct market analysis to identify potential locations and assess demand.</a:t>
            </a:r>
            <a:endParaRPr/>
          </a:p>
        </p:txBody>
      </p:sp>
      <p:sp>
        <p:nvSpPr>
          <p:cNvPr id="110" name="Google Shape;110;p2"/>
          <p:cNvSpPr/>
          <p:nvPr/>
        </p:nvSpPr>
        <p:spPr>
          <a:xfrm>
            <a:off x="2220323" y="2419917"/>
            <a:ext cx="2159884" cy="368319"/>
          </a:xfrm>
          <a:prstGeom prst="roundRect">
            <a:avLst>
              <a:gd name="adj" fmla="val 16667"/>
            </a:avLst>
          </a:prstGeom>
          <a:solidFill>
            <a:srgbClr val="FCBF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Develop a project charter outlining the objectives, scope, and stakeholders.</a:t>
            </a:r>
            <a:endParaRPr/>
          </a:p>
        </p:txBody>
      </p:sp>
      <p:sp>
        <p:nvSpPr>
          <p:cNvPr id="111" name="Google Shape;111;p2"/>
          <p:cNvSpPr/>
          <p:nvPr/>
        </p:nvSpPr>
        <p:spPr>
          <a:xfrm>
            <a:off x="4353390" y="3187311"/>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Identify suitable sites for the new location.</a:t>
            </a:r>
            <a:endParaRPr/>
          </a:p>
        </p:txBody>
      </p:sp>
      <p:sp>
        <p:nvSpPr>
          <p:cNvPr id="112" name="Google Shape;112;p2"/>
          <p:cNvSpPr/>
          <p:nvPr/>
        </p:nvSpPr>
        <p:spPr>
          <a:xfrm>
            <a:off x="5039971" y="3665088"/>
            <a:ext cx="2614063"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Develop a detailed project plan including timeline, budget, and resource requirements.</a:t>
            </a:r>
            <a:endParaRPr/>
          </a:p>
        </p:txBody>
      </p:sp>
      <p:sp>
        <p:nvSpPr>
          <p:cNvPr id="113" name="Google Shape;113;p2"/>
          <p:cNvSpPr/>
          <p:nvPr/>
        </p:nvSpPr>
        <p:spPr>
          <a:xfrm>
            <a:off x="5546799" y="4142865"/>
            <a:ext cx="2107236" cy="368319"/>
          </a:xfrm>
          <a:prstGeom prst="roundRect">
            <a:avLst>
              <a:gd name="adj" fmla="val 16667"/>
            </a:avLst>
          </a:prstGeom>
          <a:solidFill>
            <a:srgbClr val="8CD8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Obtain necessary permits and approvals.</a:t>
            </a:r>
            <a:endParaRPr/>
          </a:p>
        </p:txBody>
      </p:sp>
      <p:sp>
        <p:nvSpPr>
          <p:cNvPr id="114" name="Google Shape;114;p2"/>
          <p:cNvSpPr/>
          <p:nvPr/>
        </p:nvSpPr>
        <p:spPr>
          <a:xfrm>
            <a:off x="4353390" y="2897694"/>
            <a:ext cx="3337852" cy="180159"/>
          </a:xfrm>
          <a:prstGeom prst="roundRect">
            <a:avLst>
              <a:gd name="adj" fmla="val 16667"/>
            </a:avLst>
          </a:prstGeom>
          <a:solidFill>
            <a:srgbClr val="3A7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PLANNING PHASE</a:t>
            </a:r>
            <a:endParaRPr/>
          </a:p>
        </p:txBody>
      </p:sp>
      <p:sp>
        <p:nvSpPr>
          <p:cNvPr id="115" name="Google Shape;115;p2"/>
          <p:cNvSpPr/>
          <p:nvPr/>
        </p:nvSpPr>
        <p:spPr>
          <a:xfrm>
            <a:off x="520852"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JAN</a:t>
            </a:r>
            <a:endParaRPr/>
          </a:p>
        </p:txBody>
      </p:sp>
      <p:sp>
        <p:nvSpPr>
          <p:cNvPr id="116" name="Google Shape;116;p2"/>
          <p:cNvSpPr/>
          <p:nvPr/>
        </p:nvSpPr>
        <p:spPr>
          <a:xfrm>
            <a:off x="2336784"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FEB</a:t>
            </a:r>
            <a:endParaRPr/>
          </a:p>
        </p:txBody>
      </p:sp>
      <p:sp>
        <p:nvSpPr>
          <p:cNvPr id="117" name="Google Shape;117;p2"/>
          <p:cNvSpPr/>
          <p:nvPr/>
        </p:nvSpPr>
        <p:spPr>
          <a:xfrm>
            <a:off x="4152716"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MAR</a:t>
            </a:r>
            <a:endParaRPr/>
          </a:p>
        </p:txBody>
      </p:sp>
      <p:sp>
        <p:nvSpPr>
          <p:cNvPr id="118" name="Google Shape;118;p2"/>
          <p:cNvSpPr/>
          <p:nvPr/>
        </p:nvSpPr>
        <p:spPr>
          <a:xfrm>
            <a:off x="5968648"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APR</a:t>
            </a:r>
            <a:endParaRPr/>
          </a:p>
        </p:txBody>
      </p:sp>
      <p:sp>
        <p:nvSpPr>
          <p:cNvPr id="119" name="Google Shape;119;p2"/>
          <p:cNvSpPr/>
          <p:nvPr/>
        </p:nvSpPr>
        <p:spPr>
          <a:xfrm>
            <a:off x="7784580"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MAY</a:t>
            </a:r>
            <a:endParaRPr/>
          </a:p>
        </p:txBody>
      </p:sp>
      <p:sp>
        <p:nvSpPr>
          <p:cNvPr id="120" name="Google Shape;120;p2"/>
          <p:cNvSpPr/>
          <p:nvPr/>
        </p:nvSpPr>
        <p:spPr>
          <a:xfrm>
            <a:off x="9600511" y="615149"/>
            <a:ext cx="1722594" cy="368319"/>
          </a:xfrm>
          <a:prstGeom prst="roundRect">
            <a:avLst>
              <a:gd name="adj" fmla="val 16667"/>
            </a:avLst>
          </a:prstGeom>
          <a:solidFill>
            <a:srgbClr val="7474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a:solidFill>
                  <a:schemeClr val="lt1"/>
                </a:solidFill>
                <a:latin typeface="Century Gothic"/>
                <a:ea typeface="Century Gothic"/>
                <a:cs typeface="Century Gothic"/>
                <a:sym typeface="Century Gothic"/>
              </a:rPr>
              <a:t>JUN</a:t>
            </a:r>
            <a:endParaRPr/>
          </a:p>
        </p:txBody>
      </p:sp>
      <p:sp>
        <p:nvSpPr>
          <p:cNvPr id="121" name="Google Shape;121;p2"/>
          <p:cNvSpPr txBox="1"/>
          <p:nvPr/>
        </p:nvSpPr>
        <p:spPr>
          <a:xfrm>
            <a:off x="-6371" y="1521566"/>
            <a:ext cx="55067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22" name="Google Shape;122;p2"/>
          <p:cNvSpPr/>
          <p:nvPr/>
        </p:nvSpPr>
        <p:spPr>
          <a:xfrm>
            <a:off x="7762324" y="4910259"/>
            <a:ext cx="2277505"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Hire contractors and subcontractors for site preparation and construction work.</a:t>
            </a:r>
            <a:endParaRPr/>
          </a:p>
        </p:txBody>
      </p:sp>
      <p:sp>
        <p:nvSpPr>
          <p:cNvPr id="123" name="Google Shape;123;p2"/>
          <p:cNvSpPr/>
          <p:nvPr/>
        </p:nvSpPr>
        <p:spPr>
          <a:xfrm>
            <a:off x="8382778" y="5388036"/>
            <a:ext cx="1972737"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Begin construction activities according to the project schedule.</a:t>
            </a:r>
            <a:endParaRPr/>
          </a:p>
        </p:txBody>
      </p:sp>
      <p:sp>
        <p:nvSpPr>
          <p:cNvPr id="124" name="Google Shape;124;p2"/>
          <p:cNvSpPr/>
          <p:nvPr/>
        </p:nvSpPr>
        <p:spPr>
          <a:xfrm>
            <a:off x="9215869" y="5865818"/>
            <a:ext cx="2107236" cy="368319"/>
          </a:xfrm>
          <a:prstGeom prst="roundRect">
            <a:avLst>
              <a:gd name="adj" fmla="val 16667"/>
            </a:avLst>
          </a:prstGeom>
          <a:solidFill>
            <a:srgbClr val="82CAE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chemeClr val="dk1"/>
                </a:solidFill>
                <a:latin typeface="Century Gothic"/>
                <a:ea typeface="Century Gothic"/>
                <a:cs typeface="Century Gothic"/>
                <a:sym typeface="Century Gothic"/>
              </a:rPr>
              <a:t>Monitor construction progress and address any issues or delays.</a:t>
            </a:r>
            <a:endParaRPr/>
          </a:p>
        </p:txBody>
      </p:sp>
      <p:sp>
        <p:nvSpPr>
          <p:cNvPr id="125" name="Google Shape;125;p2"/>
          <p:cNvSpPr/>
          <p:nvPr/>
        </p:nvSpPr>
        <p:spPr>
          <a:xfrm>
            <a:off x="7798531" y="4620642"/>
            <a:ext cx="3524573" cy="180159"/>
          </a:xfrm>
          <a:prstGeom prst="roundRect">
            <a:avLst>
              <a:gd name="adj" fmla="val 16667"/>
            </a:avLst>
          </a:prstGeom>
          <a:solidFill>
            <a:srgbClr val="0F48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a:solidFill>
                  <a:schemeClr val="lt1"/>
                </a:solidFill>
                <a:latin typeface="Century Gothic"/>
                <a:ea typeface="Century Gothic"/>
                <a:cs typeface="Century Gothic"/>
                <a:sym typeface="Century Gothic"/>
              </a:rPr>
              <a:t>EXECUTION PHASE</a:t>
            </a:r>
            <a:endParaRPr/>
          </a:p>
        </p:txBody>
      </p:sp>
      <p:sp>
        <p:nvSpPr>
          <p:cNvPr id="126" name="Google Shape;126;p2"/>
          <p:cNvSpPr txBox="1"/>
          <p:nvPr/>
        </p:nvSpPr>
        <p:spPr>
          <a:xfrm>
            <a:off x="956202" y="2004720"/>
            <a:ext cx="567918"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28" name="Google Shape;128;p2"/>
          <p:cNvSpPr txBox="1"/>
          <p:nvPr/>
        </p:nvSpPr>
        <p:spPr>
          <a:xfrm>
            <a:off x="3825343" y="3234161"/>
            <a:ext cx="560705"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29" name="Google Shape;129;p2"/>
          <p:cNvSpPr txBox="1"/>
          <p:nvPr/>
        </p:nvSpPr>
        <p:spPr>
          <a:xfrm>
            <a:off x="4482161" y="3717315"/>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30" name="Google Shape;130;p2"/>
          <p:cNvSpPr txBox="1"/>
          <p:nvPr/>
        </p:nvSpPr>
        <p:spPr>
          <a:xfrm>
            <a:off x="4997260" y="4196477"/>
            <a:ext cx="557810"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31" name="Google Shape;131;p2"/>
          <p:cNvSpPr txBox="1"/>
          <p:nvPr/>
        </p:nvSpPr>
        <p:spPr>
          <a:xfrm>
            <a:off x="7201158" y="4969931"/>
            <a:ext cx="56116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1</a:t>
            </a:r>
            <a:endParaRPr/>
          </a:p>
        </p:txBody>
      </p:sp>
      <p:sp>
        <p:nvSpPr>
          <p:cNvPr id="132" name="Google Shape;132;p2"/>
          <p:cNvSpPr txBox="1"/>
          <p:nvPr/>
        </p:nvSpPr>
        <p:spPr>
          <a:xfrm>
            <a:off x="7832109" y="5453085"/>
            <a:ext cx="548887"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2</a:t>
            </a:r>
            <a:endParaRPr/>
          </a:p>
        </p:txBody>
      </p:sp>
      <p:sp>
        <p:nvSpPr>
          <p:cNvPr id="133" name="Google Shape;133;p2"/>
          <p:cNvSpPr txBox="1"/>
          <p:nvPr/>
        </p:nvSpPr>
        <p:spPr>
          <a:xfrm>
            <a:off x="8669684" y="5932247"/>
            <a:ext cx="546186"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a:solidFill>
                  <a:schemeClr val="dk1"/>
                </a:solidFill>
                <a:latin typeface="Century Gothic"/>
                <a:ea typeface="Century Gothic"/>
                <a:cs typeface="Century Gothic"/>
                <a:sym typeface="Century Gothic"/>
              </a:rPr>
              <a:t>Task 3</a:t>
            </a:r>
            <a:endParaRPr/>
          </a:p>
        </p:txBody>
      </p:sp>
      <p:sp>
        <p:nvSpPr>
          <p:cNvPr id="134" name="Google Shape;134;p2"/>
          <p:cNvSpPr txBox="1"/>
          <p:nvPr/>
        </p:nvSpPr>
        <p:spPr>
          <a:xfrm>
            <a:off x="3498629" y="15369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Jan 1-Feb </a:t>
            </a:r>
            <a:r>
              <a:rPr lang="en-US" sz="750" i="1">
                <a:solidFill>
                  <a:schemeClr val="dk1"/>
                </a:solidFill>
                <a:latin typeface="Century Gothic"/>
                <a:ea typeface="Century Gothic"/>
                <a:cs typeface="Century Gothic"/>
                <a:sym typeface="Century Gothic"/>
              </a:rPr>
              <a:t>20</a:t>
            </a:r>
            <a:endParaRPr sz="750" b="0" i="1">
              <a:solidFill>
                <a:schemeClr val="dk1"/>
              </a:solidFill>
              <a:latin typeface="Century Gothic"/>
              <a:ea typeface="Century Gothic"/>
              <a:cs typeface="Century Gothic"/>
              <a:sym typeface="Century Gothic"/>
            </a:endParaRPr>
          </a:p>
        </p:txBody>
      </p:sp>
      <p:sp>
        <p:nvSpPr>
          <p:cNvPr id="135" name="Google Shape;135;p2"/>
          <p:cNvSpPr txBox="1"/>
          <p:nvPr/>
        </p:nvSpPr>
        <p:spPr>
          <a:xfrm>
            <a:off x="3733088" y="20170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Jan 15-Feb 25</a:t>
            </a:r>
            <a:endParaRPr/>
          </a:p>
        </p:txBody>
      </p:sp>
      <p:sp>
        <p:nvSpPr>
          <p:cNvPr id="136" name="Google Shape;136;p2"/>
          <p:cNvSpPr txBox="1"/>
          <p:nvPr/>
        </p:nvSpPr>
        <p:spPr>
          <a:xfrm>
            <a:off x="4362602" y="24970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Jan 31-Mar 5</a:t>
            </a:r>
            <a:endParaRPr/>
          </a:p>
        </p:txBody>
      </p:sp>
      <p:sp>
        <p:nvSpPr>
          <p:cNvPr id="137" name="Google Shape;137;p2"/>
          <p:cNvSpPr txBox="1"/>
          <p:nvPr/>
        </p:nvSpPr>
        <p:spPr>
          <a:xfrm>
            <a:off x="6946187" y="325145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Mar 5-Apr 15</a:t>
            </a:r>
            <a:endParaRPr/>
          </a:p>
        </p:txBody>
      </p:sp>
      <p:sp>
        <p:nvSpPr>
          <p:cNvPr id="138" name="Google Shape;138;p2"/>
          <p:cNvSpPr txBox="1"/>
          <p:nvPr/>
        </p:nvSpPr>
        <p:spPr>
          <a:xfrm>
            <a:off x="7639910" y="373151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Mar 15-Apr 30</a:t>
            </a:r>
            <a:endParaRPr/>
          </a:p>
        </p:txBody>
      </p:sp>
      <p:sp>
        <p:nvSpPr>
          <p:cNvPr id="139" name="Google Shape;139;p2"/>
          <p:cNvSpPr txBox="1"/>
          <p:nvPr/>
        </p:nvSpPr>
        <p:spPr>
          <a:xfrm>
            <a:off x="7639910" y="42115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Mar 25-Apr 30</a:t>
            </a:r>
            <a:endParaRPr/>
          </a:p>
        </p:txBody>
      </p:sp>
      <p:sp>
        <p:nvSpPr>
          <p:cNvPr id="140" name="Google Shape;140;p2"/>
          <p:cNvSpPr txBox="1"/>
          <p:nvPr/>
        </p:nvSpPr>
        <p:spPr>
          <a:xfrm>
            <a:off x="10018564" y="497738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i="1">
                <a:solidFill>
                  <a:schemeClr val="dk1"/>
                </a:solidFill>
                <a:latin typeface="Century Gothic"/>
                <a:ea typeface="Century Gothic"/>
                <a:cs typeface="Century Gothic"/>
                <a:sym typeface="Century Gothic"/>
              </a:rPr>
              <a:t>May 1</a:t>
            </a:r>
            <a:r>
              <a:rPr lang="en-US" sz="750" b="0" i="1">
                <a:solidFill>
                  <a:schemeClr val="dk1"/>
                </a:solidFill>
                <a:latin typeface="Century Gothic"/>
                <a:ea typeface="Century Gothic"/>
                <a:cs typeface="Century Gothic"/>
                <a:sym typeface="Century Gothic"/>
              </a:rPr>
              <a:t>-Jun 10</a:t>
            </a:r>
            <a:endParaRPr/>
          </a:p>
        </p:txBody>
      </p:sp>
      <p:sp>
        <p:nvSpPr>
          <p:cNvPr id="141" name="Google Shape;141;p2"/>
          <p:cNvSpPr txBox="1"/>
          <p:nvPr/>
        </p:nvSpPr>
        <p:spPr>
          <a:xfrm>
            <a:off x="10336572" y="546887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May 10-Jun15</a:t>
            </a:r>
            <a:endParaRPr/>
          </a:p>
        </p:txBody>
      </p:sp>
      <p:sp>
        <p:nvSpPr>
          <p:cNvPr id="142" name="Google Shape;142;p2"/>
          <p:cNvSpPr txBox="1"/>
          <p:nvPr/>
        </p:nvSpPr>
        <p:spPr>
          <a:xfrm>
            <a:off x="11301839" y="5937504"/>
            <a:ext cx="1195231"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750" b="0" i="1">
                <a:solidFill>
                  <a:schemeClr val="dk1"/>
                </a:solidFill>
                <a:latin typeface="Century Gothic"/>
                <a:ea typeface="Century Gothic"/>
                <a:cs typeface="Century Gothic"/>
                <a:sym typeface="Century Gothic"/>
              </a:rPr>
              <a:t>May 25-Jun 30</a:t>
            </a:r>
            <a:endParaRPr/>
          </a:p>
        </p:txBody>
      </p:sp>
      <p:sp>
        <p:nvSpPr>
          <p:cNvPr id="143" name="Google Shape;143;p2"/>
          <p:cNvSpPr/>
          <p:nvPr/>
        </p:nvSpPr>
        <p:spPr>
          <a:xfrm>
            <a:off x="3623354" y="1876815"/>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
          <p:cNvSpPr/>
          <p:nvPr/>
        </p:nvSpPr>
        <p:spPr>
          <a:xfrm>
            <a:off x="6862385" y="3134174"/>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
          <p:cNvSpPr/>
          <p:nvPr/>
        </p:nvSpPr>
        <p:spPr>
          <a:xfrm rot="10800000">
            <a:off x="11213795" y="5827135"/>
            <a:ext cx="162631" cy="140199"/>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2"/>
          <p:cNvSpPr/>
          <p:nvPr/>
        </p:nvSpPr>
        <p:spPr>
          <a:xfrm>
            <a:off x="10247269" y="5337290"/>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2"/>
          <p:cNvSpPr/>
          <p:nvPr/>
        </p:nvSpPr>
        <p:spPr>
          <a:xfrm>
            <a:off x="7542975" y="4074583"/>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8" name="Google Shape;148;p2"/>
          <p:cNvGrpSpPr/>
          <p:nvPr/>
        </p:nvGrpSpPr>
        <p:grpSpPr>
          <a:xfrm>
            <a:off x="522639" y="5207991"/>
            <a:ext cx="1218636" cy="1139646"/>
            <a:chOff x="330762" y="5103205"/>
            <a:chExt cx="1218636" cy="1139646"/>
          </a:xfrm>
        </p:grpSpPr>
        <p:sp>
          <p:nvSpPr>
            <p:cNvPr id="149" name="Google Shape;149;p2"/>
            <p:cNvSpPr/>
            <p:nvPr/>
          </p:nvSpPr>
          <p:spPr>
            <a:xfrm>
              <a:off x="330762" y="5103205"/>
              <a:ext cx="1218636" cy="1139646"/>
            </a:xfrm>
            <a:prstGeom prst="roundRect">
              <a:avLst>
                <a:gd name="adj" fmla="val 5330"/>
              </a:avLst>
            </a:prstGeom>
            <a:noFill/>
            <a:ln w="9525" cap="flat" cmpd="sng">
              <a:solidFill>
                <a:srgbClr val="74747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00" b="1">
                  <a:solidFill>
                    <a:schemeClr val="dk1"/>
                  </a:solidFill>
                  <a:latin typeface="Century Gothic"/>
                  <a:ea typeface="Century Gothic"/>
                  <a:cs typeface="Century Gothic"/>
                  <a:sym typeface="Century Gothic"/>
                </a:rPr>
                <a:t>Legend</a:t>
              </a:r>
              <a:endParaRPr/>
            </a:p>
          </p:txBody>
        </p:sp>
        <p:sp>
          <p:nvSpPr>
            <p:cNvPr id="150" name="Google Shape;150;p2"/>
            <p:cNvSpPr txBox="1"/>
            <p:nvPr/>
          </p:nvSpPr>
          <p:spPr>
            <a:xfrm>
              <a:off x="574957" y="5424249"/>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High Priority</a:t>
              </a:r>
              <a:endParaRPr/>
            </a:p>
          </p:txBody>
        </p:sp>
        <p:sp>
          <p:nvSpPr>
            <p:cNvPr id="151" name="Google Shape;151;p2"/>
            <p:cNvSpPr txBox="1"/>
            <p:nvPr/>
          </p:nvSpPr>
          <p:spPr>
            <a:xfrm>
              <a:off x="574957" y="5679462"/>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Medium Priority</a:t>
              </a:r>
              <a:endParaRPr/>
            </a:p>
          </p:txBody>
        </p:sp>
        <p:sp>
          <p:nvSpPr>
            <p:cNvPr id="152" name="Google Shape;152;p2"/>
            <p:cNvSpPr txBox="1"/>
            <p:nvPr/>
          </p:nvSpPr>
          <p:spPr>
            <a:xfrm>
              <a:off x="574957" y="5946288"/>
              <a:ext cx="945925" cy="21544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800" b="0">
                  <a:solidFill>
                    <a:schemeClr val="dk1"/>
                  </a:solidFill>
                  <a:latin typeface="Century Gothic"/>
                  <a:ea typeface="Century Gothic"/>
                  <a:cs typeface="Century Gothic"/>
                  <a:sym typeface="Century Gothic"/>
                </a:rPr>
                <a:t>Low Priority</a:t>
              </a:r>
              <a:endParaRPr/>
            </a:p>
          </p:txBody>
        </p:sp>
        <p:sp>
          <p:nvSpPr>
            <p:cNvPr id="153" name="Google Shape;153;p2"/>
            <p:cNvSpPr/>
            <p:nvPr/>
          </p:nvSpPr>
          <p:spPr>
            <a:xfrm>
              <a:off x="430499" y="5453085"/>
              <a:ext cx="162631" cy="140199"/>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2"/>
            <p:cNvSpPr/>
            <p:nvPr/>
          </p:nvSpPr>
          <p:spPr>
            <a:xfrm>
              <a:off x="438465" y="5715248"/>
              <a:ext cx="146699" cy="146699"/>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
            <p:cNvSpPr/>
            <p:nvPr/>
          </p:nvSpPr>
          <p:spPr>
            <a:xfrm rot="10800000">
              <a:off x="430498" y="5983911"/>
              <a:ext cx="162631" cy="140199"/>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 name="TextBox 1">
            <a:extLst>
              <a:ext uri="{FF2B5EF4-FFF2-40B4-BE49-F238E27FC236}">
                <a16:creationId xmlns:a16="http://schemas.microsoft.com/office/drawing/2014/main" id="{CC801823-FFDD-3832-8FA0-C2A79D4818A2}"/>
              </a:ext>
            </a:extLst>
          </p:cNvPr>
          <p:cNvSpPr txBox="1"/>
          <p:nvPr/>
        </p:nvSpPr>
        <p:spPr>
          <a:xfrm>
            <a:off x="1667213" y="2483882"/>
            <a:ext cx="542357" cy="246221"/>
          </a:xfrm>
          <a:prstGeom prst="rect">
            <a:avLst/>
          </a:prstGeom>
          <a:noFill/>
        </p:spPr>
        <p:txBody>
          <a:bodyPr wrap="square" anchor="ctr">
            <a:spAutoFit/>
          </a:bodyPr>
          <a:lstStyle/>
          <a:p>
            <a:pPr>
              <a:lnSpc>
                <a:spcPct val="100000"/>
              </a:lnSpc>
            </a:pPr>
            <a:r>
              <a:rPr lang="en-US" sz="1000" b="0" dirty="0">
                <a:solidFill>
                  <a:schemeClr val="tx1"/>
                </a:solidFill>
                <a:latin typeface="Century Gothic" panose="020B0502020202020204" pitchFamily="34" charset="0"/>
              </a:rPr>
              <a:t>Task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graphicFrame>
        <p:nvGraphicFramePr>
          <p:cNvPr id="218" name="Google Shape;218;p4"/>
          <p:cNvGraphicFramePr/>
          <p:nvPr>
            <p:extLst>
              <p:ext uri="{D42A27DB-BD31-4B8C-83A1-F6EECF244321}">
                <p14:modId xmlns:p14="http://schemas.microsoft.com/office/powerpoint/2010/main" val="444444540"/>
              </p:ext>
            </p:extLst>
          </p:nvPr>
        </p:nvGraphicFramePr>
        <p:xfrm>
          <a:off x="787790" y="1050352"/>
          <a:ext cx="10227225" cy="2468350"/>
        </p:xfrm>
        <a:graphic>
          <a:graphicData uri="http://schemas.openxmlformats.org/drawingml/2006/table">
            <a:tbl>
              <a:tblPr firstRow="1" firstCol="1" bandRow="1">
                <a:noFill/>
                <a:tableStyleId>{5138616E-FB6B-4DF9-833A-6286874A6285}</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439</Words>
  <Application>Microsoft Macintosh PowerPoint</Application>
  <PresentationFormat>Widescreen</PresentationFormat>
  <Paragraphs>92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Play</vt:lpstr>
      <vt:lpstr>Century Gothic</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Allison Okonczak</cp:lastModifiedBy>
  <cp:revision>6</cp:revision>
  <dcterms:created xsi:type="dcterms:W3CDTF">2021-07-07T23:54:57Z</dcterms:created>
  <dcterms:modified xsi:type="dcterms:W3CDTF">2024-05-22T20:44:07Z</dcterms:modified>
</cp:coreProperties>
</file>