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5" r:id="rId4"/>
    <p:sldId id="356"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ABEBFF"/>
    <a:srgbClr val="EBD9B6"/>
    <a:srgbClr val="DCF8EB"/>
    <a:srgbClr val="CBD6B5"/>
    <a:srgbClr val="9CA58C"/>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5AD29-198B-4991-87AA-1CFD6AEADB45}" v="3" dt="2024-05-12T22:51:21.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0B5AD29-198B-4991-87AA-1CFD6AEADB45}"/>
    <pc:docChg chg="undo custSel modSld">
      <pc:chgData name="Bess Dunlevy" userId="dd4b9a8537dbe9d0" providerId="LiveId" clId="{C0B5AD29-198B-4991-87AA-1CFD6AEADB45}" dt="2024-05-12T22:51:25.561" v="40" actId="1076"/>
      <pc:docMkLst>
        <pc:docMk/>
      </pc:docMkLst>
      <pc:sldChg chg="addSp modSp mod">
        <pc:chgData name="Bess Dunlevy" userId="dd4b9a8537dbe9d0" providerId="LiveId" clId="{C0B5AD29-198B-4991-87AA-1CFD6AEADB45}" dt="2024-05-12T22:51:25.561" v="40" actId="1076"/>
        <pc:sldMkLst>
          <pc:docMk/>
          <pc:sldMk cId="1508588292" sldId="342"/>
        </pc:sldMkLst>
        <pc:spChg chg="mod">
          <ac:chgData name="Bess Dunlevy" userId="dd4b9a8537dbe9d0" providerId="LiveId" clId="{C0B5AD29-198B-4991-87AA-1CFD6AEADB45}" dt="2024-05-12T22:50:40.445" v="30" actId="1076"/>
          <ac:spMkLst>
            <pc:docMk/>
            <pc:sldMk cId="1508588292" sldId="342"/>
            <ac:spMk id="3" creationId="{CCE5609F-248C-E29C-8326-A62510B5A371}"/>
          </ac:spMkLst>
        </pc:spChg>
        <pc:picChg chg="mod">
          <ac:chgData name="Bess Dunlevy" userId="dd4b9a8537dbe9d0" providerId="LiveId" clId="{C0B5AD29-198B-4991-87AA-1CFD6AEADB45}" dt="2024-05-12T22:51:25.561" v="40" actId="1076"/>
          <ac:picMkLst>
            <pc:docMk/>
            <pc:sldMk cId="1508588292" sldId="342"/>
            <ac:picMk id="4" creationId="{4AEB8225-3AA8-AF48-AD51-3F5F53316D6B}"/>
          </ac:picMkLst>
        </pc:picChg>
        <pc:picChg chg="add mod ord modCrop">
          <ac:chgData name="Bess Dunlevy" userId="dd4b9a8537dbe9d0" providerId="LiveId" clId="{C0B5AD29-198B-4991-87AA-1CFD6AEADB45}" dt="2024-05-12T22:50:53.737" v="36" actId="1076"/>
          <ac:picMkLst>
            <pc:docMk/>
            <pc:sldMk cId="1508588292" sldId="342"/>
            <ac:picMk id="5" creationId="{EE55AC17-717F-DA81-BD80-AEC1E4124771}"/>
          </ac:picMkLst>
        </pc:picChg>
        <pc:picChg chg="add mod ord modCrop">
          <ac:chgData name="Bess Dunlevy" userId="dd4b9a8537dbe9d0" providerId="LiveId" clId="{C0B5AD29-198B-4991-87AA-1CFD6AEADB45}" dt="2024-05-12T22:50:59.456" v="37" actId="1076"/>
          <ac:picMkLst>
            <pc:docMk/>
            <pc:sldMk cId="1508588292" sldId="342"/>
            <ac:picMk id="7" creationId="{FB0E2F9C-FE7A-815E-CA56-24C7D047C62E}"/>
          </ac:picMkLst>
        </pc:picChg>
        <pc:picChg chg="add mod modCrop">
          <ac:chgData name="Bess Dunlevy" userId="dd4b9a8537dbe9d0" providerId="LiveId" clId="{C0B5AD29-198B-4991-87AA-1CFD6AEADB45}" dt="2024-05-12T22:50:51.328" v="35" actId="1076"/>
          <ac:picMkLst>
            <pc:docMk/>
            <pc:sldMk cId="1508588292" sldId="342"/>
            <ac:picMk id="9" creationId="{992F1A6F-AD5E-B8EE-6F58-9F66819EB9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3&amp;utm_source=template-powerpoint&amp;utm_medium=content&amp;utm_campaign=Annual+Strategic+Plan-powerpoint-12073&amp;lpa=Annual+Strategic+Plan+powerpoint+12073"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760958" y="317165"/>
            <a:ext cx="3157503" cy="62801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Annual Strategic Plan Template</a:t>
            </a:r>
          </a:p>
        </p:txBody>
      </p:sp>
      <p:sp>
        <p:nvSpPr>
          <p:cNvPr id="3" name="TextBox 2">
            <a:extLst>
              <a:ext uri="{FF2B5EF4-FFF2-40B4-BE49-F238E27FC236}">
                <a16:creationId xmlns:a16="http://schemas.microsoft.com/office/drawing/2014/main" id="{CCE5609F-248C-E29C-8326-A62510B5A371}"/>
              </a:ext>
            </a:extLst>
          </p:cNvPr>
          <p:cNvSpPr txBox="1"/>
          <p:nvPr/>
        </p:nvSpPr>
        <p:spPr>
          <a:xfrm>
            <a:off x="469556" y="5583657"/>
            <a:ext cx="11252887" cy="1107996"/>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Streamline your annual strategic plan presentation into a concise PowerPoint format using one to three slides. This template helps you structure your presentation to deliver clear, actionable information.</a:t>
            </a:r>
            <a:endParaRPr lang="en-US" sz="2200" dirty="0">
              <a:solidFill>
                <a:schemeClr val="tx1">
                  <a:lumMod val="65000"/>
                  <a:lumOff val="35000"/>
                </a:schemeClr>
              </a:solidFill>
              <a:latin typeface="Century Gothic" panose="020B0502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992F1A6F-AD5E-B8EE-6F58-9F66819EB90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4538" y="945177"/>
            <a:ext cx="6798823" cy="2662496"/>
          </a:xfrm>
          <a:prstGeom prst="rect">
            <a:avLst/>
          </a:prstGeom>
          <a:effectLst>
            <a:outerShdw blurRad="50800" dist="38100" dir="5400000" algn="t" rotWithShape="0">
              <a:prstClr val="black">
                <a:alpha val="40000"/>
              </a:prstClr>
            </a:outerShdw>
          </a:effectLst>
        </p:spPr>
      </p:pic>
      <p:pic>
        <p:nvPicPr>
          <p:cNvPr id="7" name="Picture 6" descr="A screenshot of a computer&#10;&#10;Description automatically generated">
            <a:extLst>
              <a:ext uri="{FF2B5EF4-FFF2-40B4-BE49-F238E27FC236}">
                <a16:creationId xmlns:a16="http://schemas.microsoft.com/office/drawing/2014/main" id="{FB0E2F9C-FE7A-815E-CA56-24C7D047C62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7638" y="3275483"/>
            <a:ext cx="7121323" cy="2154657"/>
          </a:xfrm>
          <a:prstGeom prst="rect">
            <a:avLst/>
          </a:prstGeom>
          <a:effectLst>
            <a:outerShdw blurRad="50800" dist="38100" dir="5400000" algn="t" rotWithShape="0">
              <a:prstClr val="black">
                <a:alpha val="40000"/>
              </a:prstClr>
            </a:outerShdw>
          </a:effectLst>
        </p:spPr>
      </p:pic>
      <p:pic>
        <p:nvPicPr>
          <p:cNvPr id="5" name="Picture 4" descr="A diagram of a strategic plan&#10;&#10;Description automatically generated">
            <a:extLst>
              <a:ext uri="{FF2B5EF4-FFF2-40B4-BE49-F238E27FC236}">
                <a16:creationId xmlns:a16="http://schemas.microsoft.com/office/drawing/2014/main" id="{EE55AC17-717F-DA81-BD80-AEC1E412477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095999" y="1869633"/>
            <a:ext cx="5822462" cy="224314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Ivory linen background">
            <a:extLst>
              <a:ext uri="{FF2B5EF4-FFF2-40B4-BE49-F238E27FC236}">
                <a16:creationId xmlns:a16="http://schemas.microsoft.com/office/drawing/2014/main" id="{FD5C654E-3FF7-DF1E-DB7F-CDE863734BEB}"/>
              </a:ext>
            </a:extLst>
          </p:cNvPr>
          <p:cNvPicPr>
            <a:picLocks noChangeAspect="1"/>
          </p:cNvPicPr>
          <p:nvPr/>
        </p:nvPicPr>
        <p:blipFill>
          <a:blip r:embed="rId2">
            <a:grayscl/>
            <a:alphaModFix amt="71000"/>
          </a:blip>
          <a:stretch>
            <a:fillRect/>
          </a:stretch>
        </p:blipFill>
        <p:spPr>
          <a:xfrm>
            <a:off x="-20594" y="0"/>
            <a:ext cx="12212594" cy="6858000"/>
          </a:xfrm>
          <a:prstGeom prst="rect">
            <a:avLst/>
          </a:prstGeom>
        </p:spPr>
      </p:pic>
      <p:sp>
        <p:nvSpPr>
          <p:cNvPr id="4" name="Rectangle 3">
            <a:extLst>
              <a:ext uri="{FF2B5EF4-FFF2-40B4-BE49-F238E27FC236}">
                <a16:creationId xmlns:a16="http://schemas.microsoft.com/office/drawing/2014/main" id="{EFEF0EEE-83CB-7CA6-6137-10A422404101}"/>
              </a:ext>
            </a:extLst>
          </p:cNvPr>
          <p:cNvSpPr/>
          <p:nvPr/>
        </p:nvSpPr>
        <p:spPr>
          <a:xfrm>
            <a:off x="-20594" y="6534834"/>
            <a:ext cx="796670" cy="32316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66571" y="6534834"/>
            <a:ext cx="11325429" cy="3231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866571" y="6566265"/>
            <a:ext cx="11268349" cy="261610"/>
          </a:xfrm>
          <a:prstGeom prst="rect">
            <a:avLst/>
          </a:prstGeom>
          <a:noFill/>
        </p:spPr>
        <p:txBody>
          <a:bodyPr wrap="square" rtlCol="0">
            <a:spAutoFit/>
          </a:bodyPr>
          <a:lstStyle/>
          <a:p>
            <a:pPr algn="r"/>
            <a:r>
              <a:rPr lang="en-US" sz="1100" b="1" spc="500" dirty="0">
                <a:solidFill>
                  <a:schemeClr val="tx1">
                    <a:lumMod val="65000"/>
                    <a:lumOff val="35000"/>
                  </a:schemeClr>
                </a:solidFill>
                <a:latin typeface="Century Gothic" panose="020B0502020202020204" pitchFamily="34" charset="0"/>
              </a:rPr>
              <a:t>1. EXECUTIVE SUMMARY FOR 20XX</a:t>
            </a:r>
          </a:p>
        </p:txBody>
      </p:sp>
      <p:sp>
        <p:nvSpPr>
          <p:cNvPr id="9" name="Oval 8">
            <a:extLst>
              <a:ext uri="{FF2B5EF4-FFF2-40B4-BE49-F238E27FC236}">
                <a16:creationId xmlns:a16="http://schemas.microsoft.com/office/drawing/2014/main" id="{AE43C595-7C9C-F185-E87E-122DA05E50D9}"/>
              </a:ext>
            </a:extLst>
          </p:cNvPr>
          <p:cNvSpPr/>
          <p:nvPr/>
        </p:nvSpPr>
        <p:spPr>
          <a:xfrm>
            <a:off x="155881" y="642548"/>
            <a:ext cx="963827" cy="963827"/>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E1E3F4B-BFFD-7242-84F8-158D4ED59D55}"/>
              </a:ext>
            </a:extLst>
          </p:cNvPr>
          <p:cNvSpPr/>
          <p:nvPr/>
        </p:nvSpPr>
        <p:spPr>
          <a:xfrm>
            <a:off x="98854" y="598500"/>
            <a:ext cx="963827" cy="963827"/>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cribble with solid fill">
            <a:extLst>
              <a:ext uri="{FF2B5EF4-FFF2-40B4-BE49-F238E27FC236}">
                <a16:creationId xmlns:a16="http://schemas.microsoft.com/office/drawing/2014/main" id="{4DF06540-48BB-9CEE-2FD6-1C6E0BD5D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044" y="729045"/>
            <a:ext cx="766119" cy="766119"/>
          </a:xfrm>
          <a:prstGeom prst="rect">
            <a:avLst/>
          </a:prstGeom>
        </p:spPr>
      </p:pic>
      <p:sp>
        <p:nvSpPr>
          <p:cNvPr id="14" name="TextBox 13">
            <a:extLst>
              <a:ext uri="{FF2B5EF4-FFF2-40B4-BE49-F238E27FC236}">
                <a16:creationId xmlns:a16="http://schemas.microsoft.com/office/drawing/2014/main" id="{AB67B401-CC40-B1C6-971A-45C1D5EEE366}"/>
              </a:ext>
            </a:extLst>
          </p:cNvPr>
          <p:cNvSpPr txBox="1"/>
          <p:nvPr/>
        </p:nvSpPr>
        <p:spPr>
          <a:xfrm>
            <a:off x="188832" y="167613"/>
            <a:ext cx="11830171" cy="430887"/>
          </a:xfrm>
          <a:prstGeom prst="rect">
            <a:avLst/>
          </a:prstGeom>
          <a:noFill/>
        </p:spPr>
        <p:txBody>
          <a:bodyPr wrap="square">
            <a:spAutoFit/>
          </a:bodyPr>
          <a:lstStyle/>
          <a:p>
            <a:pPr algn="ctr"/>
            <a:r>
              <a:rPr lang="en-US" sz="2200" b="0" i="0" u="none" strike="noStrike" dirty="0">
                <a:solidFill>
                  <a:schemeClr val="tx1">
                    <a:lumMod val="65000"/>
                    <a:lumOff val="35000"/>
                  </a:schemeClr>
                </a:solidFill>
                <a:effectLst/>
                <a:latin typeface="Century Gothic" panose="020B0502020202020204" pitchFamily="34" charset="0"/>
              </a:rPr>
              <a:t>Annual Strategic Plan Executive Summary for 20XX</a:t>
            </a:r>
            <a:endParaRPr lang="en-US" sz="2200" dirty="0">
              <a:solidFill>
                <a:schemeClr val="tx1">
                  <a:lumMod val="65000"/>
                  <a:lumOff val="35000"/>
                </a:schemeClr>
              </a:solidFill>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ED37179C-E70B-CA72-5AF0-4E772C136B13}"/>
              </a:ext>
            </a:extLst>
          </p:cNvPr>
          <p:cNvCxnSpPr>
            <a:cxnSpLocks/>
          </p:cNvCxnSpPr>
          <p:nvPr/>
        </p:nvCxnSpPr>
        <p:spPr>
          <a:xfrm>
            <a:off x="1507524" y="704334"/>
            <a:ext cx="1051148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03C8C1-8CF5-9F11-6EBC-4554FAD1D704}"/>
              </a:ext>
            </a:extLst>
          </p:cNvPr>
          <p:cNvSpPr txBox="1"/>
          <p:nvPr/>
        </p:nvSpPr>
        <p:spPr>
          <a:xfrm>
            <a:off x="1507524" y="810169"/>
            <a:ext cx="10511481" cy="646331"/>
          </a:xfrm>
          <a:prstGeom prst="rect">
            <a:avLst/>
          </a:prstGeom>
          <a:noFill/>
        </p:spPr>
        <p:txBody>
          <a:bodyPr wrap="square">
            <a:spAutoFit/>
          </a:bodyPr>
          <a:lstStyle/>
          <a:p>
            <a:pPr algn="just"/>
            <a:r>
              <a:rPr lang="en-US" sz="1200" b="0" i="0" u="none" strike="noStrike" dirty="0">
                <a:solidFill>
                  <a:schemeClr val="tx1">
                    <a:lumMod val="65000"/>
                    <a:lumOff val="35000"/>
                  </a:schemeClr>
                </a:solidFill>
                <a:effectLst/>
                <a:latin typeface="Century Gothic" panose="020B0502020202020204" pitchFamily="34" charset="0"/>
              </a:rPr>
              <a:t>Begin with an executive summary that provides high-level insights into your strategic priorities, focusing on the 'why' behind your annual goals and their impact on your overall strategic vision. Outline the core objectives and goals for the year, highlight key strategies that will drive the business forward, and provide a succinct overview of targeted financial performance and critical initiatives.</a:t>
            </a:r>
            <a:endParaRPr lang="en-US" dirty="0">
              <a:solidFill>
                <a:schemeClr val="tx1">
                  <a:lumMod val="65000"/>
                  <a:lumOff val="35000"/>
                </a:schemeClr>
              </a:solidFill>
            </a:endParaRPr>
          </a:p>
        </p:txBody>
      </p:sp>
      <p:cxnSp>
        <p:nvCxnSpPr>
          <p:cNvPr id="19" name="Straight Connector 18">
            <a:extLst>
              <a:ext uri="{FF2B5EF4-FFF2-40B4-BE49-F238E27FC236}">
                <a16:creationId xmlns:a16="http://schemas.microsoft.com/office/drawing/2014/main" id="{75FD3C64-68BE-9287-6C5B-ED5671FA5D49}"/>
              </a:ext>
            </a:extLst>
          </p:cNvPr>
          <p:cNvCxnSpPr>
            <a:cxnSpLocks/>
          </p:cNvCxnSpPr>
          <p:nvPr/>
        </p:nvCxnSpPr>
        <p:spPr>
          <a:xfrm>
            <a:off x="1585784" y="1618735"/>
            <a:ext cx="1043322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4BF731E-1F02-5EA7-45EA-E3E9F8A8C90F}"/>
              </a:ext>
            </a:extLst>
          </p:cNvPr>
          <p:cNvSpPr/>
          <p:nvPr/>
        </p:nvSpPr>
        <p:spPr>
          <a:xfrm>
            <a:off x="794385" y="2032709"/>
            <a:ext cx="3253946" cy="345974"/>
          </a:xfrm>
          <a:prstGeom prst="rect">
            <a:avLst/>
          </a:prstGeom>
          <a:pattFill prst="wdDnDiag">
            <a:fgClr>
              <a:schemeClr val="accent6">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CORE OBJECTIVES</a:t>
            </a:r>
          </a:p>
        </p:txBody>
      </p:sp>
      <p:sp>
        <p:nvSpPr>
          <p:cNvPr id="27" name="Rectangle 26">
            <a:extLst>
              <a:ext uri="{FF2B5EF4-FFF2-40B4-BE49-F238E27FC236}">
                <a16:creationId xmlns:a16="http://schemas.microsoft.com/office/drawing/2014/main" id="{B56E9B87-2CE3-F1B3-CED2-F6DCF112D863}"/>
              </a:ext>
            </a:extLst>
          </p:cNvPr>
          <p:cNvSpPr/>
          <p:nvPr/>
        </p:nvSpPr>
        <p:spPr>
          <a:xfrm>
            <a:off x="794385" y="2032710"/>
            <a:ext cx="216561" cy="34597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89973C1-9E72-CA76-38AA-5FA08050AB21}"/>
              </a:ext>
            </a:extLst>
          </p:cNvPr>
          <p:cNvSpPr txBox="1"/>
          <p:nvPr/>
        </p:nvSpPr>
        <p:spPr>
          <a:xfrm>
            <a:off x="866570" y="2477432"/>
            <a:ext cx="3181761"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
        <p:nvSpPr>
          <p:cNvPr id="29" name="Rectangle 28">
            <a:extLst>
              <a:ext uri="{FF2B5EF4-FFF2-40B4-BE49-F238E27FC236}">
                <a16:creationId xmlns:a16="http://schemas.microsoft.com/office/drawing/2014/main" id="{1323CF3B-5E4E-75B5-84DB-71646D7E34C8}"/>
              </a:ext>
            </a:extLst>
          </p:cNvPr>
          <p:cNvSpPr/>
          <p:nvPr/>
        </p:nvSpPr>
        <p:spPr>
          <a:xfrm>
            <a:off x="4685588" y="2032709"/>
            <a:ext cx="3253946" cy="345974"/>
          </a:xfrm>
          <a:prstGeom prst="rect">
            <a:avLst/>
          </a:prstGeom>
          <a:pattFill prst="wdDnDiag">
            <a:fgClr>
              <a:schemeClr val="accent5">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GOALS FOR 20XX</a:t>
            </a:r>
          </a:p>
        </p:txBody>
      </p:sp>
      <p:sp>
        <p:nvSpPr>
          <p:cNvPr id="30" name="Rectangle 29">
            <a:extLst>
              <a:ext uri="{FF2B5EF4-FFF2-40B4-BE49-F238E27FC236}">
                <a16:creationId xmlns:a16="http://schemas.microsoft.com/office/drawing/2014/main" id="{132B48E2-638D-C71A-A4C1-0838DD3EF401}"/>
              </a:ext>
            </a:extLst>
          </p:cNvPr>
          <p:cNvSpPr/>
          <p:nvPr/>
        </p:nvSpPr>
        <p:spPr>
          <a:xfrm>
            <a:off x="4678529" y="2032710"/>
            <a:ext cx="216561" cy="34597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BCF2B69-52C7-8443-6D60-E289495C5A91}"/>
              </a:ext>
            </a:extLst>
          </p:cNvPr>
          <p:cNvSpPr txBox="1"/>
          <p:nvPr/>
        </p:nvSpPr>
        <p:spPr>
          <a:xfrm>
            <a:off x="4685588" y="2477432"/>
            <a:ext cx="3253947"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
        <p:nvSpPr>
          <p:cNvPr id="32" name="Rectangle 31">
            <a:extLst>
              <a:ext uri="{FF2B5EF4-FFF2-40B4-BE49-F238E27FC236}">
                <a16:creationId xmlns:a16="http://schemas.microsoft.com/office/drawing/2014/main" id="{C6508C8A-9E5F-CD07-3A64-8680417C7CB9}"/>
              </a:ext>
            </a:extLst>
          </p:cNvPr>
          <p:cNvSpPr/>
          <p:nvPr/>
        </p:nvSpPr>
        <p:spPr>
          <a:xfrm>
            <a:off x="8580908" y="2050284"/>
            <a:ext cx="3253946" cy="345974"/>
          </a:xfrm>
          <a:prstGeom prst="rect">
            <a:avLst/>
          </a:prstGeom>
          <a:pattFill prst="wdDnDiag">
            <a:fgClr>
              <a:schemeClr val="accent4">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KEY STRATEGIES</a:t>
            </a:r>
          </a:p>
        </p:txBody>
      </p:sp>
      <p:sp>
        <p:nvSpPr>
          <p:cNvPr id="33" name="Rectangle 32">
            <a:extLst>
              <a:ext uri="{FF2B5EF4-FFF2-40B4-BE49-F238E27FC236}">
                <a16:creationId xmlns:a16="http://schemas.microsoft.com/office/drawing/2014/main" id="{E5D316FB-C38D-B357-90FD-739DE7A2F56D}"/>
              </a:ext>
            </a:extLst>
          </p:cNvPr>
          <p:cNvSpPr/>
          <p:nvPr/>
        </p:nvSpPr>
        <p:spPr>
          <a:xfrm>
            <a:off x="8573849" y="2050285"/>
            <a:ext cx="216561" cy="34597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85C8375-E835-E794-BB83-8CA87FC5C018}"/>
              </a:ext>
            </a:extLst>
          </p:cNvPr>
          <p:cNvSpPr txBox="1"/>
          <p:nvPr/>
        </p:nvSpPr>
        <p:spPr>
          <a:xfrm>
            <a:off x="8573849" y="2495007"/>
            <a:ext cx="3261006"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
        <p:nvSpPr>
          <p:cNvPr id="38" name="Rectangle 37">
            <a:extLst>
              <a:ext uri="{FF2B5EF4-FFF2-40B4-BE49-F238E27FC236}">
                <a16:creationId xmlns:a16="http://schemas.microsoft.com/office/drawing/2014/main" id="{36DA2918-8880-2339-B0DD-6AE34901A149}"/>
              </a:ext>
            </a:extLst>
          </p:cNvPr>
          <p:cNvSpPr/>
          <p:nvPr/>
        </p:nvSpPr>
        <p:spPr>
          <a:xfrm>
            <a:off x="873630" y="4316192"/>
            <a:ext cx="3253946" cy="345974"/>
          </a:xfrm>
          <a:prstGeom prst="rect">
            <a:avLst/>
          </a:prstGeom>
          <a:pattFill prst="wdDnDiag">
            <a:fgClr>
              <a:schemeClr val="accent6">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FINANCIAL TARGETS</a:t>
            </a:r>
          </a:p>
        </p:txBody>
      </p:sp>
      <p:sp>
        <p:nvSpPr>
          <p:cNvPr id="39" name="Rectangle 38">
            <a:extLst>
              <a:ext uri="{FF2B5EF4-FFF2-40B4-BE49-F238E27FC236}">
                <a16:creationId xmlns:a16="http://schemas.microsoft.com/office/drawing/2014/main" id="{AE94A1AB-2693-ECD2-2080-C7017F026DB6}"/>
              </a:ext>
            </a:extLst>
          </p:cNvPr>
          <p:cNvSpPr/>
          <p:nvPr/>
        </p:nvSpPr>
        <p:spPr>
          <a:xfrm>
            <a:off x="866571" y="4316193"/>
            <a:ext cx="216561" cy="34597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609354ED-960D-675E-4018-8E8CB19A3069}"/>
              </a:ext>
            </a:extLst>
          </p:cNvPr>
          <p:cNvSpPr txBox="1"/>
          <p:nvPr/>
        </p:nvSpPr>
        <p:spPr>
          <a:xfrm>
            <a:off x="873630" y="4760915"/>
            <a:ext cx="3253947"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
        <p:nvSpPr>
          <p:cNvPr id="41" name="Rectangle 40">
            <a:extLst>
              <a:ext uri="{FF2B5EF4-FFF2-40B4-BE49-F238E27FC236}">
                <a16:creationId xmlns:a16="http://schemas.microsoft.com/office/drawing/2014/main" id="{66A4E83D-5A4D-90F2-ED6B-444A6466B46B}"/>
              </a:ext>
            </a:extLst>
          </p:cNvPr>
          <p:cNvSpPr/>
          <p:nvPr/>
        </p:nvSpPr>
        <p:spPr>
          <a:xfrm>
            <a:off x="4764833" y="4316192"/>
            <a:ext cx="3253946" cy="345974"/>
          </a:xfrm>
          <a:prstGeom prst="rect">
            <a:avLst/>
          </a:prstGeom>
          <a:pattFill prst="wdDnDiag">
            <a:fgClr>
              <a:schemeClr val="accent5">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CRITICAL INITIATIVES</a:t>
            </a:r>
          </a:p>
        </p:txBody>
      </p:sp>
      <p:sp>
        <p:nvSpPr>
          <p:cNvPr id="42" name="Rectangle 41">
            <a:extLst>
              <a:ext uri="{FF2B5EF4-FFF2-40B4-BE49-F238E27FC236}">
                <a16:creationId xmlns:a16="http://schemas.microsoft.com/office/drawing/2014/main" id="{6DF54679-9A2E-3797-B026-2F7B2197AF4D}"/>
              </a:ext>
            </a:extLst>
          </p:cNvPr>
          <p:cNvSpPr/>
          <p:nvPr/>
        </p:nvSpPr>
        <p:spPr>
          <a:xfrm>
            <a:off x="4757774" y="4316192"/>
            <a:ext cx="216561" cy="3459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97D7523-1C1B-0F43-B6A3-14C4C51E31E9}"/>
              </a:ext>
            </a:extLst>
          </p:cNvPr>
          <p:cNvSpPr txBox="1"/>
          <p:nvPr/>
        </p:nvSpPr>
        <p:spPr>
          <a:xfrm>
            <a:off x="4764833" y="4760915"/>
            <a:ext cx="3253947"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
        <p:nvSpPr>
          <p:cNvPr id="44" name="Rectangle 43">
            <a:extLst>
              <a:ext uri="{FF2B5EF4-FFF2-40B4-BE49-F238E27FC236}">
                <a16:creationId xmlns:a16="http://schemas.microsoft.com/office/drawing/2014/main" id="{A80D209A-962F-B71C-E83E-E88AF618BD99}"/>
              </a:ext>
            </a:extLst>
          </p:cNvPr>
          <p:cNvSpPr/>
          <p:nvPr/>
        </p:nvSpPr>
        <p:spPr>
          <a:xfrm>
            <a:off x="8660153" y="4333767"/>
            <a:ext cx="3253946" cy="345974"/>
          </a:xfrm>
          <a:prstGeom prst="rect">
            <a:avLst/>
          </a:prstGeom>
          <a:pattFill prst="wdDnDiag">
            <a:fgClr>
              <a:schemeClr val="accent4">
                <a:lumMod val="20000"/>
                <a:lumOff val="80000"/>
              </a:schemeClr>
            </a:fgClr>
            <a:bgClr>
              <a:schemeClr val="bg1"/>
            </a:bgClr>
          </a:patt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VISION FOR 20XX</a:t>
            </a:r>
          </a:p>
        </p:txBody>
      </p:sp>
      <p:sp>
        <p:nvSpPr>
          <p:cNvPr id="45" name="Rectangle 44">
            <a:extLst>
              <a:ext uri="{FF2B5EF4-FFF2-40B4-BE49-F238E27FC236}">
                <a16:creationId xmlns:a16="http://schemas.microsoft.com/office/drawing/2014/main" id="{0C69EA62-9C05-53B6-28E6-0CBDFCF8D99D}"/>
              </a:ext>
            </a:extLst>
          </p:cNvPr>
          <p:cNvSpPr/>
          <p:nvPr/>
        </p:nvSpPr>
        <p:spPr>
          <a:xfrm>
            <a:off x="8653094" y="4333768"/>
            <a:ext cx="216561" cy="34597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0461DFE2-9F8B-026F-4FED-9BC547E240E2}"/>
              </a:ext>
            </a:extLst>
          </p:cNvPr>
          <p:cNvSpPr txBox="1"/>
          <p:nvPr/>
        </p:nvSpPr>
        <p:spPr>
          <a:xfrm>
            <a:off x="8660153" y="4778490"/>
            <a:ext cx="3253947" cy="461665"/>
          </a:xfrm>
          <a:prstGeom prst="rect">
            <a:avLst/>
          </a:prstGeom>
          <a:noFill/>
        </p:spPr>
        <p:txBody>
          <a:bodyPr wrap="square">
            <a:spAutoFit/>
          </a:bodyPr>
          <a:lstStyle/>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lgn="jus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endParaRPr lang="en-US" dirty="0">
              <a:solidFill>
                <a:schemeClr val="tx1">
                  <a:lumMod val="65000"/>
                  <a:lumOff val="35000"/>
                </a:schemeClr>
              </a:solidFill>
            </a:endParaRPr>
          </a:p>
        </p:txBody>
      </p:sp>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844962-7CBC-8036-B1D7-0F1B1ED6E30E}"/>
              </a:ext>
            </a:extLst>
          </p:cNvPr>
          <p:cNvSpPr/>
          <p:nvPr/>
        </p:nvSpPr>
        <p:spPr>
          <a:xfrm>
            <a:off x="188832" y="4162345"/>
            <a:ext cx="4208852" cy="1797357"/>
          </a:xfrm>
          <a:prstGeom prst="rect">
            <a:avLst/>
          </a:prstGeom>
          <a:solidFill>
            <a:schemeClr val="accent6">
              <a:lumMod val="20000"/>
              <a:lumOff val="8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4C420D9-D877-7985-C357-681C867F926E}"/>
              </a:ext>
            </a:extLst>
          </p:cNvPr>
          <p:cNvGrpSpPr/>
          <p:nvPr/>
        </p:nvGrpSpPr>
        <p:grpSpPr>
          <a:xfrm rot="10800000">
            <a:off x="2128474" y="4069093"/>
            <a:ext cx="3580939" cy="646328"/>
            <a:chOff x="98854" y="1780971"/>
            <a:chExt cx="3580939" cy="646328"/>
          </a:xfrm>
        </p:grpSpPr>
        <p:sp>
          <p:nvSpPr>
            <p:cNvPr id="22" name="Arrow: Pentagon 21">
              <a:extLst>
                <a:ext uri="{FF2B5EF4-FFF2-40B4-BE49-F238E27FC236}">
                  <a16:creationId xmlns:a16="http://schemas.microsoft.com/office/drawing/2014/main" id="{BF6EA6FB-42B2-A9CA-E8A3-F8EB797E5F82}"/>
                </a:ext>
              </a:extLst>
            </p:cNvPr>
            <p:cNvSpPr/>
            <p:nvPr/>
          </p:nvSpPr>
          <p:spPr>
            <a:xfrm>
              <a:off x="98854" y="1780971"/>
              <a:ext cx="3580939" cy="646328"/>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Chevron 23">
              <a:extLst>
                <a:ext uri="{FF2B5EF4-FFF2-40B4-BE49-F238E27FC236}">
                  <a16:creationId xmlns:a16="http://schemas.microsoft.com/office/drawing/2014/main" id="{A24092A5-A651-B367-942E-998BA046EEBD}"/>
                </a:ext>
              </a:extLst>
            </p:cNvPr>
            <p:cNvSpPr/>
            <p:nvPr/>
          </p:nvSpPr>
          <p:spPr>
            <a:xfrm>
              <a:off x="3074312" y="1886806"/>
              <a:ext cx="457455" cy="447241"/>
            </a:xfrm>
            <a:prstGeom prst="chevr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ectangle 5">
            <a:extLst>
              <a:ext uri="{FF2B5EF4-FFF2-40B4-BE49-F238E27FC236}">
                <a16:creationId xmlns:a16="http://schemas.microsoft.com/office/drawing/2014/main" id="{BA94DD58-74BD-1760-707A-57E4D619BE4E}"/>
              </a:ext>
            </a:extLst>
          </p:cNvPr>
          <p:cNvSpPr/>
          <p:nvPr/>
        </p:nvSpPr>
        <p:spPr>
          <a:xfrm>
            <a:off x="210525" y="2168250"/>
            <a:ext cx="4187159" cy="1685982"/>
          </a:xfrm>
          <a:prstGeom prst="rect">
            <a:avLst/>
          </a:prstGeom>
          <a:solidFill>
            <a:srgbClr val="ABEBFF"/>
          </a:solidFill>
          <a:ln w="38100">
            <a:solidFill>
              <a:srgbClr val="0098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FEF0EEE-83CB-7CA6-6137-10A422404101}"/>
              </a:ext>
            </a:extLst>
          </p:cNvPr>
          <p:cNvSpPr/>
          <p:nvPr/>
        </p:nvSpPr>
        <p:spPr>
          <a:xfrm>
            <a:off x="-20594" y="6534834"/>
            <a:ext cx="796670" cy="32316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66571" y="6534834"/>
            <a:ext cx="11325429" cy="3231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119708" y="6566265"/>
            <a:ext cx="11015212" cy="261610"/>
          </a:xfrm>
          <a:prstGeom prst="rect">
            <a:avLst/>
          </a:prstGeom>
          <a:noFill/>
        </p:spPr>
        <p:txBody>
          <a:bodyPr wrap="square" rtlCol="0">
            <a:spAutoFit/>
          </a:bodyPr>
          <a:lstStyle/>
          <a:p>
            <a:pPr algn="r"/>
            <a:r>
              <a:rPr lang="en-US" sz="1100" b="1" spc="500" dirty="0">
                <a:solidFill>
                  <a:schemeClr val="tx1">
                    <a:lumMod val="65000"/>
                    <a:lumOff val="35000"/>
                  </a:schemeClr>
                </a:solidFill>
                <a:latin typeface="Century Gothic" panose="020B0502020202020204" pitchFamily="34" charset="0"/>
              </a:rPr>
              <a:t>2. KEY OBJECTIVES AND INITIATIVES FOR 20XX</a:t>
            </a:r>
          </a:p>
        </p:txBody>
      </p:sp>
      <p:sp>
        <p:nvSpPr>
          <p:cNvPr id="14" name="TextBox 13">
            <a:extLst>
              <a:ext uri="{FF2B5EF4-FFF2-40B4-BE49-F238E27FC236}">
                <a16:creationId xmlns:a16="http://schemas.microsoft.com/office/drawing/2014/main" id="{AB67B401-CC40-B1C6-971A-45C1D5EEE366}"/>
              </a:ext>
            </a:extLst>
          </p:cNvPr>
          <p:cNvSpPr txBox="1"/>
          <p:nvPr/>
        </p:nvSpPr>
        <p:spPr>
          <a:xfrm>
            <a:off x="188832" y="167613"/>
            <a:ext cx="11830171" cy="430887"/>
          </a:xfrm>
          <a:prstGeom prst="rect">
            <a:avLst/>
          </a:prstGeom>
          <a:noFill/>
        </p:spPr>
        <p:txBody>
          <a:bodyPr wrap="square">
            <a:spAutoFit/>
          </a:bodyPr>
          <a:lstStyle/>
          <a:p>
            <a:pPr algn="ctr"/>
            <a:r>
              <a:rPr lang="en-US" sz="2200" b="0" i="0" u="none" strike="noStrike" dirty="0">
                <a:solidFill>
                  <a:schemeClr val="tx1">
                    <a:lumMod val="65000"/>
                    <a:lumOff val="35000"/>
                  </a:schemeClr>
                </a:solidFill>
                <a:effectLst/>
                <a:latin typeface="Century Gothic" panose="020B0502020202020204" pitchFamily="34" charset="0"/>
              </a:rPr>
              <a:t>Key Objectives and Initiatives (Optional)</a:t>
            </a:r>
            <a:endParaRPr lang="en-US" sz="2200" dirty="0">
              <a:solidFill>
                <a:schemeClr val="tx1">
                  <a:lumMod val="65000"/>
                  <a:lumOff val="3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AA03C8C1-8CF5-9F11-6EBC-4554FAD1D704}"/>
              </a:ext>
            </a:extLst>
          </p:cNvPr>
          <p:cNvSpPr txBox="1"/>
          <p:nvPr/>
        </p:nvSpPr>
        <p:spPr>
          <a:xfrm>
            <a:off x="210526" y="810169"/>
            <a:ext cx="11808480" cy="461665"/>
          </a:xfrm>
          <a:prstGeom prst="rect">
            <a:avLst/>
          </a:prstGeom>
          <a:noFill/>
        </p:spPr>
        <p:txBody>
          <a:bodyPr wrap="square">
            <a:spAutoFit/>
          </a:bodyPr>
          <a:lstStyle/>
          <a:p>
            <a:pPr algn="just"/>
            <a:r>
              <a:rPr lang="en-US" sz="1200" b="0" i="0" u="none" strike="noStrike" dirty="0">
                <a:solidFill>
                  <a:schemeClr val="tx1">
                    <a:lumMod val="65000"/>
                    <a:lumOff val="35000"/>
                  </a:schemeClr>
                </a:solidFill>
                <a:effectLst/>
                <a:latin typeface="Century Gothic" panose="020B0502020202020204" pitchFamily="34" charset="0"/>
              </a:rPr>
              <a:t>Detail the specific objectives for the year, aligning them with your overarching strategic plan. For each goal, link actionable steps and assign responsibilities. Use bullet points for clarity in outlining objectives and initiatives, ensuring that each is specific and measurable.</a:t>
            </a:r>
            <a:endParaRPr lang="en-US"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3118E97C-3A60-DC6E-5A7A-8DB51BB13A39}"/>
              </a:ext>
            </a:extLst>
          </p:cNvPr>
          <p:cNvGrpSpPr/>
          <p:nvPr/>
        </p:nvGrpSpPr>
        <p:grpSpPr>
          <a:xfrm rot="10800000">
            <a:off x="2217079" y="2074997"/>
            <a:ext cx="3580939" cy="646328"/>
            <a:chOff x="98854" y="1780971"/>
            <a:chExt cx="3580939" cy="646328"/>
          </a:xfrm>
        </p:grpSpPr>
        <p:sp>
          <p:nvSpPr>
            <p:cNvPr id="2" name="Arrow: Pentagon 1">
              <a:extLst>
                <a:ext uri="{FF2B5EF4-FFF2-40B4-BE49-F238E27FC236}">
                  <a16:creationId xmlns:a16="http://schemas.microsoft.com/office/drawing/2014/main" id="{D71A8845-69AD-48CA-A1B6-7D68465547CF}"/>
                </a:ext>
              </a:extLst>
            </p:cNvPr>
            <p:cNvSpPr/>
            <p:nvPr/>
          </p:nvSpPr>
          <p:spPr>
            <a:xfrm>
              <a:off x="98854" y="1780971"/>
              <a:ext cx="3580939" cy="646328"/>
            </a:xfrm>
            <a:prstGeom prst="homePlate">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Chevron 2">
              <a:extLst>
                <a:ext uri="{FF2B5EF4-FFF2-40B4-BE49-F238E27FC236}">
                  <a16:creationId xmlns:a16="http://schemas.microsoft.com/office/drawing/2014/main" id="{F21F0D36-A9F2-6A9D-78D4-328B57D108C9}"/>
                </a:ext>
              </a:extLst>
            </p:cNvPr>
            <p:cNvSpPr/>
            <p:nvPr/>
          </p:nvSpPr>
          <p:spPr>
            <a:xfrm>
              <a:off x="3074312" y="1886806"/>
              <a:ext cx="457455" cy="447241"/>
            </a:xfrm>
            <a:prstGeom prst="chevr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TextBox 7">
            <a:extLst>
              <a:ext uri="{FF2B5EF4-FFF2-40B4-BE49-F238E27FC236}">
                <a16:creationId xmlns:a16="http://schemas.microsoft.com/office/drawing/2014/main" id="{6BD61300-669B-3D38-0407-2EA1A230894A}"/>
              </a:ext>
            </a:extLst>
          </p:cNvPr>
          <p:cNvSpPr txBox="1"/>
          <p:nvPr/>
        </p:nvSpPr>
        <p:spPr>
          <a:xfrm>
            <a:off x="2822560" y="2259966"/>
            <a:ext cx="2220229" cy="276999"/>
          </a:xfrm>
          <a:prstGeom prst="rect">
            <a:avLst/>
          </a:prstGeom>
          <a:noFill/>
        </p:spPr>
        <p:txBody>
          <a:bodyPr wrap="square">
            <a:spAutoFit/>
          </a:bodyPr>
          <a:lstStyle/>
          <a:p>
            <a:r>
              <a:rPr lang="en-US" sz="1200" b="1" i="0" u="none" strike="noStrike" dirty="0">
                <a:solidFill>
                  <a:schemeClr val="bg1"/>
                </a:solidFill>
                <a:effectLst/>
                <a:latin typeface="Century Gothic" panose="020B0502020202020204" pitchFamily="34" charset="0"/>
              </a:rPr>
              <a:t>Strategic Goal</a:t>
            </a:r>
            <a:endParaRPr lang="en-US" sz="12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97E7A86A-E4A5-CC32-A810-BC9ED3D1A751}"/>
              </a:ext>
            </a:extLst>
          </p:cNvPr>
          <p:cNvSpPr txBox="1"/>
          <p:nvPr/>
        </p:nvSpPr>
        <p:spPr>
          <a:xfrm>
            <a:off x="220045" y="2898034"/>
            <a:ext cx="4187158" cy="600164"/>
          </a:xfrm>
          <a:prstGeom prst="rect">
            <a:avLst/>
          </a:prstGeom>
          <a:noFill/>
        </p:spPr>
        <p:txBody>
          <a:bodyPr wrap="square">
            <a:spAutoFit/>
          </a:bodyPr>
          <a:lstStyle/>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endParaRPr lang="en-US" sz="1100" dirty="0">
              <a:solidFill>
                <a:schemeClr val="tx1">
                  <a:lumMod val="65000"/>
                  <a:lumOff val="35000"/>
                </a:schemeClr>
              </a:solidFill>
            </a:endParaRPr>
          </a:p>
        </p:txBody>
      </p:sp>
      <p:sp>
        <p:nvSpPr>
          <p:cNvPr id="26" name="TextBox 25">
            <a:extLst>
              <a:ext uri="{FF2B5EF4-FFF2-40B4-BE49-F238E27FC236}">
                <a16:creationId xmlns:a16="http://schemas.microsoft.com/office/drawing/2014/main" id="{DBA6D669-2642-2CEF-909A-CCCE8053186E}"/>
              </a:ext>
            </a:extLst>
          </p:cNvPr>
          <p:cNvSpPr txBox="1"/>
          <p:nvPr/>
        </p:nvSpPr>
        <p:spPr>
          <a:xfrm>
            <a:off x="210526" y="5019925"/>
            <a:ext cx="4208852" cy="600164"/>
          </a:xfrm>
          <a:prstGeom prst="rect">
            <a:avLst/>
          </a:prstGeom>
          <a:noFill/>
        </p:spPr>
        <p:txBody>
          <a:bodyPr wrap="square">
            <a:spAutoFit/>
          </a:bodyPr>
          <a:lstStyle/>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endParaRPr lang="en-US" sz="1100" dirty="0">
              <a:solidFill>
                <a:schemeClr val="tx1">
                  <a:lumMod val="65000"/>
                  <a:lumOff val="35000"/>
                </a:schemeClr>
              </a:solidFill>
            </a:endParaRPr>
          </a:p>
        </p:txBody>
      </p:sp>
      <p:sp>
        <p:nvSpPr>
          <p:cNvPr id="47" name="Rectangle 46">
            <a:extLst>
              <a:ext uri="{FF2B5EF4-FFF2-40B4-BE49-F238E27FC236}">
                <a16:creationId xmlns:a16="http://schemas.microsoft.com/office/drawing/2014/main" id="{5A30F1F6-714C-997A-70E4-77D6CE6FD13A}"/>
              </a:ext>
            </a:extLst>
          </p:cNvPr>
          <p:cNvSpPr/>
          <p:nvPr/>
        </p:nvSpPr>
        <p:spPr>
          <a:xfrm>
            <a:off x="8086219" y="2126595"/>
            <a:ext cx="3895256" cy="1759022"/>
          </a:xfrm>
          <a:prstGeom prst="rect">
            <a:avLst/>
          </a:prstGeom>
          <a:solidFill>
            <a:schemeClr val="tx2">
              <a:lumMod val="20000"/>
              <a:lumOff val="80000"/>
            </a:schemeClr>
          </a:solid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23FF279-83FB-5D0D-BCA3-FB500B540E6C}"/>
              </a:ext>
            </a:extLst>
          </p:cNvPr>
          <p:cNvGrpSpPr/>
          <p:nvPr/>
        </p:nvGrpSpPr>
        <p:grpSpPr>
          <a:xfrm>
            <a:off x="6618165" y="2020759"/>
            <a:ext cx="3580939" cy="646328"/>
            <a:chOff x="98854" y="1780971"/>
            <a:chExt cx="3580939" cy="646328"/>
          </a:xfrm>
        </p:grpSpPr>
        <p:sp>
          <p:nvSpPr>
            <p:cNvPr id="36" name="Arrow: Pentagon 35">
              <a:extLst>
                <a:ext uri="{FF2B5EF4-FFF2-40B4-BE49-F238E27FC236}">
                  <a16:creationId xmlns:a16="http://schemas.microsoft.com/office/drawing/2014/main" id="{2398A88A-030E-0B9A-0856-9B28AD83CFB4}"/>
                </a:ext>
              </a:extLst>
            </p:cNvPr>
            <p:cNvSpPr/>
            <p:nvPr/>
          </p:nvSpPr>
          <p:spPr>
            <a:xfrm>
              <a:off x="98854" y="1780971"/>
              <a:ext cx="3580939" cy="646328"/>
            </a:xfrm>
            <a:prstGeom prst="homePlat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4E72A527-F100-9A39-E57C-65DFD95BCB68}"/>
                </a:ext>
              </a:extLst>
            </p:cNvPr>
            <p:cNvSpPr/>
            <p:nvPr/>
          </p:nvSpPr>
          <p:spPr>
            <a:xfrm>
              <a:off x="3074312" y="1886806"/>
              <a:ext cx="457455" cy="447241"/>
            </a:xfrm>
            <a:prstGeom prst="chevr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8" name="TextBox 47">
            <a:extLst>
              <a:ext uri="{FF2B5EF4-FFF2-40B4-BE49-F238E27FC236}">
                <a16:creationId xmlns:a16="http://schemas.microsoft.com/office/drawing/2014/main" id="{109FCD31-5E69-52F3-C830-D5ED7F254BBF}"/>
              </a:ext>
            </a:extLst>
          </p:cNvPr>
          <p:cNvSpPr txBox="1"/>
          <p:nvPr/>
        </p:nvSpPr>
        <p:spPr>
          <a:xfrm>
            <a:off x="7869276" y="2212500"/>
            <a:ext cx="2220229" cy="276999"/>
          </a:xfrm>
          <a:prstGeom prst="rect">
            <a:avLst/>
          </a:prstGeom>
          <a:noFill/>
        </p:spPr>
        <p:txBody>
          <a:bodyPr wrap="square">
            <a:spAutoFit/>
          </a:bodyPr>
          <a:lstStyle/>
          <a:p>
            <a:r>
              <a:rPr lang="en-US" sz="1200" b="1" i="0" u="none" strike="noStrike" dirty="0">
                <a:solidFill>
                  <a:schemeClr val="bg1"/>
                </a:solidFill>
                <a:effectLst/>
                <a:latin typeface="Century Gothic" panose="020B0502020202020204" pitchFamily="34" charset="0"/>
              </a:rPr>
              <a:t>Strategic Goal</a:t>
            </a:r>
            <a:endParaRPr lang="en-US" sz="1200" b="1" dirty="0">
              <a:solidFill>
                <a:schemeClr val="bg1"/>
              </a:solidFill>
              <a:latin typeface="Century Gothic" panose="020B0502020202020204" pitchFamily="34" charset="0"/>
            </a:endParaRPr>
          </a:p>
        </p:txBody>
      </p:sp>
      <p:sp>
        <p:nvSpPr>
          <p:cNvPr id="49" name="TextBox 48">
            <a:extLst>
              <a:ext uri="{FF2B5EF4-FFF2-40B4-BE49-F238E27FC236}">
                <a16:creationId xmlns:a16="http://schemas.microsoft.com/office/drawing/2014/main" id="{A9BCBDC9-3E6C-373A-F04E-685CDE3653E7}"/>
              </a:ext>
            </a:extLst>
          </p:cNvPr>
          <p:cNvSpPr txBox="1"/>
          <p:nvPr/>
        </p:nvSpPr>
        <p:spPr>
          <a:xfrm>
            <a:off x="8204475" y="2818767"/>
            <a:ext cx="3767479" cy="600164"/>
          </a:xfrm>
          <a:prstGeom prst="rect">
            <a:avLst/>
          </a:prstGeom>
          <a:noFill/>
        </p:spPr>
        <p:txBody>
          <a:bodyPr wrap="square">
            <a:spAutoFit/>
          </a:bodyPr>
          <a:lstStyle/>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endParaRPr lang="en-US" sz="1100" dirty="0">
              <a:solidFill>
                <a:schemeClr val="tx1">
                  <a:lumMod val="65000"/>
                  <a:lumOff val="35000"/>
                </a:schemeClr>
              </a:solidFill>
            </a:endParaRPr>
          </a:p>
        </p:txBody>
      </p:sp>
      <p:sp>
        <p:nvSpPr>
          <p:cNvPr id="51" name="TextBox 50">
            <a:extLst>
              <a:ext uri="{FF2B5EF4-FFF2-40B4-BE49-F238E27FC236}">
                <a16:creationId xmlns:a16="http://schemas.microsoft.com/office/drawing/2014/main" id="{862D878A-6363-1EDF-9FC9-23B86E94B747}"/>
              </a:ext>
            </a:extLst>
          </p:cNvPr>
          <p:cNvSpPr txBox="1"/>
          <p:nvPr/>
        </p:nvSpPr>
        <p:spPr>
          <a:xfrm>
            <a:off x="2733955" y="4247006"/>
            <a:ext cx="2220229" cy="276999"/>
          </a:xfrm>
          <a:prstGeom prst="rect">
            <a:avLst/>
          </a:prstGeom>
          <a:noFill/>
        </p:spPr>
        <p:txBody>
          <a:bodyPr wrap="square">
            <a:spAutoFit/>
          </a:bodyPr>
          <a:lstStyle/>
          <a:p>
            <a:r>
              <a:rPr lang="en-US" sz="1200" b="1" i="0" u="none" strike="noStrike" dirty="0">
                <a:solidFill>
                  <a:schemeClr val="bg1"/>
                </a:solidFill>
                <a:effectLst/>
                <a:latin typeface="Century Gothic" panose="020B0502020202020204" pitchFamily="34" charset="0"/>
              </a:rPr>
              <a:t>Strategic Goal</a:t>
            </a:r>
            <a:endParaRPr lang="en-US" sz="1200" b="1" dirty="0">
              <a:solidFill>
                <a:schemeClr val="bg1"/>
              </a:solidFill>
              <a:latin typeface="Century Gothic" panose="020B0502020202020204" pitchFamily="34" charset="0"/>
            </a:endParaRPr>
          </a:p>
        </p:txBody>
      </p:sp>
      <p:sp>
        <p:nvSpPr>
          <p:cNvPr id="52" name="Rectangle 51">
            <a:extLst>
              <a:ext uri="{FF2B5EF4-FFF2-40B4-BE49-F238E27FC236}">
                <a16:creationId xmlns:a16="http://schemas.microsoft.com/office/drawing/2014/main" id="{A574212E-D642-2074-C29F-3FCA370DACDC}"/>
              </a:ext>
            </a:extLst>
          </p:cNvPr>
          <p:cNvSpPr/>
          <p:nvPr/>
        </p:nvSpPr>
        <p:spPr>
          <a:xfrm>
            <a:off x="8093577" y="4162947"/>
            <a:ext cx="3895256" cy="1759022"/>
          </a:xfrm>
          <a:prstGeom prst="rect">
            <a:avLst/>
          </a:prstGeom>
          <a:solidFill>
            <a:schemeClr val="accent5">
              <a:lumMod val="20000"/>
              <a:lumOff val="80000"/>
            </a:schemeClr>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6C1491EB-8C22-03C4-83DA-ECD8988697E8}"/>
              </a:ext>
            </a:extLst>
          </p:cNvPr>
          <p:cNvGrpSpPr/>
          <p:nvPr/>
        </p:nvGrpSpPr>
        <p:grpSpPr>
          <a:xfrm>
            <a:off x="6625523" y="4070083"/>
            <a:ext cx="3580939" cy="646328"/>
            <a:chOff x="98854" y="1780971"/>
            <a:chExt cx="3580939" cy="646328"/>
          </a:xfrm>
        </p:grpSpPr>
        <p:sp>
          <p:nvSpPr>
            <p:cNvPr id="54" name="Arrow: Pentagon 53">
              <a:extLst>
                <a:ext uri="{FF2B5EF4-FFF2-40B4-BE49-F238E27FC236}">
                  <a16:creationId xmlns:a16="http://schemas.microsoft.com/office/drawing/2014/main" id="{9E837F37-74FB-0228-ED16-88F70ABBC1A6}"/>
                </a:ext>
              </a:extLst>
            </p:cNvPr>
            <p:cNvSpPr/>
            <p:nvPr/>
          </p:nvSpPr>
          <p:spPr>
            <a:xfrm>
              <a:off x="98854" y="1780971"/>
              <a:ext cx="3580939" cy="646328"/>
            </a:xfrm>
            <a:prstGeom prst="homePlat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Arrow: Chevron 54">
              <a:extLst>
                <a:ext uri="{FF2B5EF4-FFF2-40B4-BE49-F238E27FC236}">
                  <a16:creationId xmlns:a16="http://schemas.microsoft.com/office/drawing/2014/main" id="{D8D30664-11BA-63C7-C5D6-93BC01370977}"/>
                </a:ext>
              </a:extLst>
            </p:cNvPr>
            <p:cNvSpPr/>
            <p:nvPr/>
          </p:nvSpPr>
          <p:spPr>
            <a:xfrm>
              <a:off x="3074312" y="1886806"/>
              <a:ext cx="457455" cy="447241"/>
            </a:xfrm>
            <a:prstGeom prst="chevr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6" name="TextBox 55">
            <a:extLst>
              <a:ext uri="{FF2B5EF4-FFF2-40B4-BE49-F238E27FC236}">
                <a16:creationId xmlns:a16="http://schemas.microsoft.com/office/drawing/2014/main" id="{24BE2C4E-C06E-CEE0-6C16-48295A340A35}"/>
              </a:ext>
            </a:extLst>
          </p:cNvPr>
          <p:cNvSpPr txBox="1"/>
          <p:nvPr/>
        </p:nvSpPr>
        <p:spPr>
          <a:xfrm>
            <a:off x="7876634" y="4212362"/>
            <a:ext cx="2220229" cy="276999"/>
          </a:xfrm>
          <a:prstGeom prst="rect">
            <a:avLst/>
          </a:prstGeom>
          <a:noFill/>
        </p:spPr>
        <p:txBody>
          <a:bodyPr wrap="square">
            <a:spAutoFit/>
          </a:bodyPr>
          <a:lstStyle/>
          <a:p>
            <a:r>
              <a:rPr lang="en-US" sz="1200" b="1" i="0" u="none" strike="noStrike" dirty="0">
                <a:solidFill>
                  <a:schemeClr val="bg1"/>
                </a:solidFill>
                <a:effectLst/>
                <a:latin typeface="Century Gothic" panose="020B0502020202020204" pitchFamily="34" charset="0"/>
              </a:rPr>
              <a:t>Strategic Goal</a:t>
            </a:r>
            <a:endParaRPr lang="en-US" sz="1200" b="1" dirty="0">
              <a:solidFill>
                <a:schemeClr val="bg1"/>
              </a:solidFill>
              <a:latin typeface="Century Gothic" panose="020B0502020202020204" pitchFamily="34" charset="0"/>
            </a:endParaRPr>
          </a:p>
        </p:txBody>
      </p:sp>
      <p:sp>
        <p:nvSpPr>
          <p:cNvPr id="57" name="TextBox 56">
            <a:extLst>
              <a:ext uri="{FF2B5EF4-FFF2-40B4-BE49-F238E27FC236}">
                <a16:creationId xmlns:a16="http://schemas.microsoft.com/office/drawing/2014/main" id="{6661558B-F01D-5B74-8680-08CD1F01AB59}"/>
              </a:ext>
            </a:extLst>
          </p:cNvPr>
          <p:cNvSpPr txBox="1"/>
          <p:nvPr/>
        </p:nvSpPr>
        <p:spPr>
          <a:xfrm>
            <a:off x="8204476" y="4832154"/>
            <a:ext cx="3767478" cy="600164"/>
          </a:xfrm>
          <a:prstGeom prst="rect">
            <a:avLst/>
          </a:prstGeom>
          <a:noFill/>
        </p:spPr>
        <p:txBody>
          <a:bodyPr wrap="square">
            <a:spAutoFit/>
          </a:bodyPr>
          <a:lstStyle/>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p>
          <a:p>
            <a:pPr marL="171450" indent="-171450" algn="just">
              <a:buFont typeface="Arial" panose="020B0604020202020204" pitchFamily="34" charset="0"/>
              <a:buChar char="•"/>
            </a:pPr>
            <a:r>
              <a:rPr lang="en-US" sz="1100" dirty="0">
                <a:solidFill>
                  <a:schemeClr val="tx1">
                    <a:lumMod val="65000"/>
                    <a:lumOff val="35000"/>
                  </a:schemeClr>
                </a:solidFill>
                <a:latin typeface="Century Gothic" panose="020B0502020202020204" pitchFamily="34" charset="0"/>
              </a:rPr>
              <a:t>Action</a:t>
            </a:r>
            <a:endParaRPr lang="en-US" sz="1100" dirty="0">
              <a:solidFill>
                <a:schemeClr val="tx1">
                  <a:lumMod val="65000"/>
                  <a:lumOff val="35000"/>
                </a:schemeClr>
              </a:solidFill>
            </a:endParaRPr>
          </a:p>
        </p:txBody>
      </p:sp>
      <p:sp>
        <p:nvSpPr>
          <p:cNvPr id="11" name="Flowchart: Alternate Process 10">
            <a:extLst>
              <a:ext uri="{FF2B5EF4-FFF2-40B4-BE49-F238E27FC236}">
                <a16:creationId xmlns:a16="http://schemas.microsoft.com/office/drawing/2014/main" id="{E327D9F9-84D0-EC32-BF29-94A87E69126B}"/>
              </a:ext>
            </a:extLst>
          </p:cNvPr>
          <p:cNvSpPr/>
          <p:nvPr/>
        </p:nvSpPr>
        <p:spPr>
          <a:xfrm>
            <a:off x="4680881" y="1899135"/>
            <a:ext cx="3122141" cy="4390767"/>
          </a:xfrm>
          <a:prstGeom prst="flowChartAlternateProcess">
            <a:avLst/>
          </a:prstGeom>
          <a:pattFill prst="wdDnDiag">
            <a:fgClr>
              <a:schemeClr val="bg1">
                <a:lumMod val="95000"/>
              </a:schemeClr>
            </a:fgClr>
            <a:bgClr>
              <a:schemeClr val="bg1"/>
            </a:bgClr>
          </a:pattFill>
          <a:ln w="38100">
            <a:solidFill>
              <a:schemeClr val="tx1">
                <a:lumMod val="65000"/>
                <a:lumOff val="35000"/>
              </a:schemeClr>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lumMod val="65000"/>
                    <a:lumOff val="35000"/>
                  </a:schemeClr>
                </a:solidFill>
                <a:latin typeface="Century Gothic" panose="020B0502020202020204" pitchFamily="34" charset="0"/>
              </a:rPr>
              <a:t>ANNUAL</a:t>
            </a:r>
            <a:r>
              <a:rPr lang="en-US" sz="2500" dirty="0">
                <a:solidFill>
                  <a:schemeClr val="tx1">
                    <a:lumMod val="65000"/>
                    <a:lumOff val="35000"/>
                  </a:schemeClr>
                </a:solidFill>
                <a:latin typeface="Century Gothic" panose="020B0502020202020204" pitchFamily="34" charset="0"/>
              </a:rPr>
              <a:t> STRATEGIC PLAN</a:t>
            </a:r>
          </a:p>
        </p:txBody>
      </p:sp>
    </p:spTree>
    <p:extLst>
      <p:ext uri="{BB962C8B-B14F-4D97-AF65-F5344CB8AC3E}">
        <p14:creationId xmlns:p14="http://schemas.microsoft.com/office/powerpoint/2010/main" val="8873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1B3AD3-9404-13EA-A2BE-04CBD2B2168A}"/>
              </a:ext>
            </a:extLst>
          </p:cNvPr>
          <p:cNvSpPr/>
          <p:nvPr/>
        </p:nvSpPr>
        <p:spPr>
          <a:xfrm rot="5400000">
            <a:off x="5716351" y="-3220185"/>
            <a:ext cx="726679" cy="118706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64B42E3E-C7BB-7736-E2EB-290327E64C74}"/>
              </a:ext>
            </a:extLst>
          </p:cNvPr>
          <p:cNvGrpSpPr/>
          <p:nvPr/>
        </p:nvGrpSpPr>
        <p:grpSpPr>
          <a:xfrm>
            <a:off x="3228240" y="2522012"/>
            <a:ext cx="8672614" cy="83402"/>
            <a:chOff x="3228240" y="2193416"/>
            <a:chExt cx="8672614" cy="83402"/>
          </a:xfrm>
        </p:grpSpPr>
        <p:cxnSp>
          <p:nvCxnSpPr>
            <p:cNvPr id="49" name="Straight Connector 48">
              <a:extLst>
                <a:ext uri="{FF2B5EF4-FFF2-40B4-BE49-F238E27FC236}">
                  <a16:creationId xmlns:a16="http://schemas.microsoft.com/office/drawing/2014/main" id="{20958B65-D802-EDD2-0DFB-39D0814E40D3}"/>
                </a:ext>
              </a:extLst>
            </p:cNvPr>
            <p:cNvCxnSpPr>
              <a:cxnSpLocks/>
            </p:cNvCxnSpPr>
            <p:nvPr/>
          </p:nvCxnSpPr>
          <p:spPr>
            <a:xfrm>
              <a:off x="3298849" y="2241571"/>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84E8BE92-4A0B-CB45-FC18-FE616689B3C5}"/>
                </a:ext>
              </a:extLst>
            </p:cNvPr>
            <p:cNvSpPr/>
            <p:nvPr/>
          </p:nvSpPr>
          <p:spPr>
            <a:xfrm>
              <a:off x="3228240" y="2196893"/>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E89A49BD-8A01-2393-54B2-E5C2BD484C03}"/>
                </a:ext>
              </a:extLst>
            </p:cNvPr>
            <p:cNvSpPr/>
            <p:nvPr/>
          </p:nvSpPr>
          <p:spPr>
            <a:xfrm>
              <a:off x="11820929" y="2193416"/>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F9F40CE9-D988-8107-38C4-092E8BDE399E}"/>
              </a:ext>
            </a:extLst>
          </p:cNvPr>
          <p:cNvGrpSpPr/>
          <p:nvPr/>
        </p:nvGrpSpPr>
        <p:grpSpPr>
          <a:xfrm>
            <a:off x="3231711" y="2827691"/>
            <a:ext cx="8676087" cy="79925"/>
            <a:chOff x="3231711" y="2499095"/>
            <a:chExt cx="8676087" cy="79925"/>
          </a:xfrm>
        </p:grpSpPr>
        <p:cxnSp>
          <p:nvCxnSpPr>
            <p:cNvPr id="32" name="Straight Connector 31">
              <a:extLst>
                <a:ext uri="{FF2B5EF4-FFF2-40B4-BE49-F238E27FC236}">
                  <a16:creationId xmlns:a16="http://schemas.microsoft.com/office/drawing/2014/main" id="{54937751-14AD-D52E-F93E-72FEDDA20603}"/>
                </a:ext>
              </a:extLst>
            </p:cNvPr>
            <p:cNvCxnSpPr>
              <a:cxnSpLocks/>
            </p:cNvCxnSpPr>
            <p:nvPr/>
          </p:nvCxnSpPr>
          <p:spPr>
            <a:xfrm>
              <a:off x="3320118" y="253636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B7A9D674-68C7-43E5-EFB4-B8E51F61FEEF}"/>
                </a:ext>
              </a:extLst>
            </p:cNvPr>
            <p:cNvSpPr/>
            <p:nvPr/>
          </p:nvSpPr>
          <p:spPr>
            <a:xfrm>
              <a:off x="3231711"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0E0237F1-676C-9370-3D41-8D9AB592CA28}"/>
                </a:ext>
              </a:extLst>
            </p:cNvPr>
            <p:cNvSpPr/>
            <p:nvPr/>
          </p:nvSpPr>
          <p:spPr>
            <a:xfrm>
              <a:off x="11827873"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223BCFB9-6F2A-D9EE-C0A0-C691947E7A7F}"/>
              </a:ext>
            </a:extLst>
          </p:cNvPr>
          <p:cNvSpPr/>
          <p:nvPr/>
        </p:nvSpPr>
        <p:spPr>
          <a:xfrm rot="5400000">
            <a:off x="4895412" y="-1505305"/>
            <a:ext cx="2382937" cy="118566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3AA3E36A-117E-3C60-3019-9BBAF442D3F7}"/>
              </a:ext>
            </a:extLst>
          </p:cNvPr>
          <p:cNvGrpSpPr/>
          <p:nvPr/>
        </p:nvGrpSpPr>
        <p:grpSpPr>
          <a:xfrm>
            <a:off x="3225691" y="3538193"/>
            <a:ext cx="8675163" cy="84391"/>
            <a:chOff x="3225690" y="3144915"/>
            <a:chExt cx="8675163" cy="84391"/>
          </a:xfrm>
        </p:grpSpPr>
        <p:cxnSp>
          <p:nvCxnSpPr>
            <p:cNvPr id="50" name="Straight Connector 49">
              <a:extLst>
                <a:ext uri="{FF2B5EF4-FFF2-40B4-BE49-F238E27FC236}">
                  <a16:creationId xmlns:a16="http://schemas.microsoft.com/office/drawing/2014/main" id="{3E4C061E-20D0-58E0-562D-4B2675C50D89}"/>
                </a:ext>
              </a:extLst>
            </p:cNvPr>
            <p:cNvCxnSpPr>
              <a:cxnSpLocks/>
            </p:cNvCxnSpPr>
            <p:nvPr/>
          </p:nvCxnSpPr>
          <p:spPr>
            <a:xfrm>
              <a:off x="3298849" y="3189344"/>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7879407F-28F1-9A60-8C4A-94F74FBA08FB}"/>
                </a:ext>
              </a:extLst>
            </p:cNvPr>
            <p:cNvSpPr/>
            <p:nvPr/>
          </p:nvSpPr>
          <p:spPr>
            <a:xfrm>
              <a:off x="3225690" y="314938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25A6DB58-176C-8822-82EF-7FF4EF15BE31}"/>
                </a:ext>
              </a:extLst>
            </p:cNvPr>
            <p:cNvSpPr/>
            <p:nvPr/>
          </p:nvSpPr>
          <p:spPr>
            <a:xfrm>
              <a:off x="11820928" y="314491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DEED0CB4-F1E8-904C-20F4-BD8E79050732}"/>
              </a:ext>
            </a:extLst>
          </p:cNvPr>
          <p:cNvGrpSpPr/>
          <p:nvPr/>
        </p:nvGrpSpPr>
        <p:grpSpPr>
          <a:xfrm>
            <a:off x="3225691" y="4049905"/>
            <a:ext cx="8682107" cy="82353"/>
            <a:chOff x="3225690" y="3656627"/>
            <a:chExt cx="8682107" cy="82353"/>
          </a:xfrm>
        </p:grpSpPr>
        <p:cxnSp>
          <p:nvCxnSpPr>
            <p:cNvPr id="52" name="Straight Connector 51">
              <a:extLst>
                <a:ext uri="{FF2B5EF4-FFF2-40B4-BE49-F238E27FC236}">
                  <a16:creationId xmlns:a16="http://schemas.microsoft.com/office/drawing/2014/main" id="{EC31E785-58D7-688F-9B52-C44B59DD44C3}"/>
                </a:ext>
              </a:extLst>
            </p:cNvPr>
            <p:cNvCxnSpPr>
              <a:cxnSpLocks/>
            </p:cNvCxnSpPr>
            <p:nvPr/>
          </p:nvCxnSpPr>
          <p:spPr>
            <a:xfrm>
              <a:off x="3299917" y="369659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3A80B3B0-58B1-9920-FF40-D4E33C56BB0F}"/>
                </a:ext>
              </a:extLst>
            </p:cNvPr>
            <p:cNvSpPr/>
            <p:nvPr/>
          </p:nvSpPr>
          <p:spPr>
            <a:xfrm>
              <a:off x="3225690" y="365905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1733A829-704A-795E-B2AA-474DF870BC47}"/>
                </a:ext>
              </a:extLst>
            </p:cNvPr>
            <p:cNvSpPr/>
            <p:nvPr/>
          </p:nvSpPr>
          <p:spPr>
            <a:xfrm>
              <a:off x="11827872" y="365662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CB05D5EB-CCE2-FBE5-AEDC-8322F52522EB}"/>
              </a:ext>
            </a:extLst>
          </p:cNvPr>
          <p:cNvGrpSpPr/>
          <p:nvPr/>
        </p:nvGrpSpPr>
        <p:grpSpPr>
          <a:xfrm>
            <a:off x="3228241" y="4590060"/>
            <a:ext cx="8679556" cy="86934"/>
            <a:chOff x="3228240" y="4196782"/>
            <a:chExt cx="8679556" cy="86934"/>
          </a:xfrm>
        </p:grpSpPr>
        <p:cxnSp>
          <p:nvCxnSpPr>
            <p:cNvPr id="51" name="Straight Connector 50">
              <a:extLst>
                <a:ext uri="{FF2B5EF4-FFF2-40B4-BE49-F238E27FC236}">
                  <a16:creationId xmlns:a16="http://schemas.microsoft.com/office/drawing/2014/main" id="{103B61FB-C3E4-D79F-B422-F4D9983DB274}"/>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E2683851-04D7-7715-43DD-452863E199CA}"/>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65CC327E-962D-F2F5-153F-1FE246C054A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A589C1F4-F6AA-CABC-1F03-A6DBF164537D}"/>
              </a:ext>
            </a:extLst>
          </p:cNvPr>
          <p:cNvGrpSpPr/>
          <p:nvPr/>
        </p:nvGrpSpPr>
        <p:grpSpPr>
          <a:xfrm>
            <a:off x="3228440" y="5163017"/>
            <a:ext cx="8672413" cy="82633"/>
            <a:chOff x="3228439" y="4769739"/>
            <a:chExt cx="8672413" cy="82633"/>
          </a:xfrm>
        </p:grpSpPr>
        <p:cxnSp>
          <p:nvCxnSpPr>
            <p:cNvPr id="53" name="Straight Connector 52">
              <a:extLst>
                <a:ext uri="{FF2B5EF4-FFF2-40B4-BE49-F238E27FC236}">
                  <a16:creationId xmlns:a16="http://schemas.microsoft.com/office/drawing/2014/main" id="{B66932D5-22E8-BAFF-7E85-794C10F8577E}"/>
                </a:ext>
              </a:extLst>
            </p:cNvPr>
            <p:cNvCxnSpPr>
              <a:cxnSpLocks/>
            </p:cNvCxnSpPr>
            <p:nvPr/>
          </p:nvCxnSpPr>
          <p:spPr>
            <a:xfrm>
              <a:off x="3299917" y="480455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C543B018-0F1E-8300-39EF-B3335F4E7650}"/>
                </a:ext>
              </a:extLst>
            </p:cNvPr>
            <p:cNvSpPr/>
            <p:nvPr/>
          </p:nvSpPr>
          <p:spPr>
            <a:xfrm>
              <a:off x="3228439" y="477244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62E81AA7-477A-F8B4-1B80-ACCC49C18CA9}"/>
                </a:ext>
              </a:extLst>
            </p:cNvPr>
            <p:cNvSpPr/>
            <p:nvPr/>
          </p:nvSpPr>
          <p:spPr>
            <a:xfrm>
              <a:off x="11820927" y="4769739"/>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6C4AFCF3-BC2F-8567-8768-3C387F59B999}"/>
              </a:ext>
            </a:extLst>
          </p:cNvPr>
          <p:cNvSpPr/>
          <p:nvPr/>
        </p:nvSpPr>
        <p:spPr>
          <a:xfrm rot="5400000">
            <a:off x="5620756" y="-4151897"/>
            <a:ext cx="935345" cy="11853667"/>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54D938-5DF9-A3D3-BE11-ED937ADDCE30}"/>
              </a:ext>
            </a:extLst>
          </p:cNvPr>
          <p:cNvSpPr txBox="1"/>
          <p:nvPr/>
        </p:nvSpPr>
        <p:spPr>
          <a:xfrm rot="16200000">
            <a:off x="-32570" y="1636436"/>
            <a:ext cx="863517"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PHASES</a:t>
            </a:r>
          </a:p>
        </p:txBody>
      </p:sp>
      <p:sp>
        <p:nvSpPr>
          <p:cNvPr id="14" name="TextBox 13">
            <a:extLst>
              <a:ext uri="{FF2B5EF4-FFF2-40B4-BE49-F238E27FC236}">
                <a16:creationId xmlns:a16="http://schemas.microsoft.com/office/drawing/2014/main" id="{613EEC0E-5F03-994E-B17A-BCA20247DD0C}"/>
              </a:ext>
            </a:extLst>
          </p:cNvPr>
          <p:cNvSpPr txBox="1"/>
          <p:nvPr/>
        </p:nvSpPr>
        <p:spPr>
          <a:xfrm>
            <a:off x="837914" y="2408222"/>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MARKET SHARE</a:t>
            </a:r>
          </a:p>
        </p:txBody>
      </p:sp>
      <p:cxnSp>
        <p:nvCxnSpPr>
          <p:cNvPr id="11" name="Straight Connector 10">
            <a:extLst>
              <a:ext uri="{FF2B5EF4-FFF2-40B4-BE49-F238E27FC236}">
                <a16:creationId xmlns:a16="http://schemas.microsoft.com/office/drawing/2014/main" id="{50344E58-0A45-CD49-5DFD-9FC87C70D228}"/>
              </a:ext>
            </a:extLst>
          </p:cNvPr>
          <p:cNvCxnSpPr/>
          <p:nvPr/>
        </p:nvCxnSpPr>
        <p:spPr>
          <a:xfrm>
            <a:off x="713232" y="899405"/>
            <a:ext cx="0" cy="5940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FFA65A-2820-03F0-59D7-24767FF2973E}"/>
              </a:ext>
            </a:extLst>
          </p:cNvPr>
          <p:cNvSpPr txBox="1"/>
          <p:nvPr/>
        </p:nvSpPr>
        <p:spPr>
          <a:xfrm rot="16200000">
            <a:off x="88938" y="2577500"/>
            <a:ext cx="675018"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KPI</a:t>
            </a:r>
          </a:p>
        </p:txBody>
      </p:sp>
      <p:sp>
        <p:nvSpPr>
          <p:cNvPr id="19" name="TextBox 18">
            <a:extLst>
              <a:ext uri="{FF2B5EF4-FFF2-40B4-BE49-F238E27FC236}">
                <a16:creationId xmlns:a16="http://schemas.microsoft.com/office/drawing/2014/main" id="{9E4673F7-D272-DEF6-A9D1-FB14A01BD669}"/>
              </a:ext>
            </a:extLst>
          </p:cNvPr>
          <p:cNvSpPr txBox="1"/>
          <p:nvPr/>
        </p:nvSpPr>
        <p:spPr>
          <a:xfrm rot="16200000">
            <a:off x="-757240" y="4300356"/>
            <a:ext cx="241458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PROJECTS AND INITIATIVES</a:t>
            </a:r>
          </a:p>
        </p:txBody>
      </p:sp>
      <p:sp>
        <p:nvSpPr>
          <p:cNvPr id="21" name="TextBox 20">
            <a:extLst>
              <a:ext uri="{FF2B5EF4-FFF2-40B4-BE49-F238E27FC236}">
                <a16:creationId xmlns:a16="http://schemas.microsoft.com/office/drawing/2014/main" id="{3C5837CA-8630-6CF5-8084-E279E27D7ED2}"/>
              </a:ext>
            </a:extLst>
          </p:cNvPr>
          <p:cNvSpPr txBox="1"/>
          <p:nvPr/>
        </p:nvSpPr>
        <p:spPr>
          <a:xfrm>
            <a:off x="816645" y="2731130"/>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REVENUE</a:t>
            </a:r>
          </a:p>
        </p:txBody>
      </p:sp>
      <p:sp>
        <p:nvSpPr>
          <p:cNvPr id="22" name="TextBox 21">
            <a:extLst>
              <a:ext uri="{FF2B5EF4-FFF2-40B4-BE49-F238E27FC236}">
                <a16:creationId xmlns:a16="http://schemas.microsoft.com/office/drawing/2014/main" id="{7641289B-9BE4-4557-9BB1-C2048A6DEDDC}"/>
              </a:ext>
            </a:extLst>
          </p:cNvPr>
          <p:cNvSpPr txBox="1"/>
          <p:nvPr/>
        </p:nvSpPr>
        <p:spPr>
          <a:xfrm>
            <a:off x="796444" y="1340948"/>
            <a:ext cx="2503473"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STATUS</a:t>
            </a:r>
          </a:p>
        </p:txBody>
      </p:sp>
      <p:sp>
        <p:nvSpPr>
          <p:cNvPr id="28" name="TextBox 27">
            <a:extLst>
              <a:ext uri="{FF2B5EF4-FFF2-40B4-BE49-F238E27FC236}">
                <a16:creationId xmlns:a16="http://schemas.microsoft.com/office/drawing/2014/main" id="{DD7405F0-3AD4-FD55-0DEC-F18E332922DB}"/>
              </a:ext>
            </a:extLst>
          </p:cNvPr>
          <p:cNvSpPr txBox="1"/>
          <p:nvPr/>
        </p:nvSpPr>
        <p:spPr>
          <a:xfrm>
            <a:off x="816645" y="1648725"/>
            <a:ext cx="2297391"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the current state …</a:t>
            </a:r>
            <a:endParaRPr lang="en-US" sz="900" dirty="0"/>
          </a:p>
        </p:txBody>
      </p:sp>
      <p:sp>
        <p:nvSpPr>
          <p:cNvPr id="33" name="TextBox 32">
            <a:extLst>
              <a:ext uri="{FF2B5EF4-FFF2-40B4-BE49-F238E27FC236}">
                <a16:creationId xmlns:a16="http://schemas.microsoft.com/office/drawing/2014/main" id="{BED8DDF1-0ECD-E222-F18D-A573AA727D16}"/>
              </a:ext>
            </a:extLst>
          </p:cNvPr>
          <p:cNvSpPr txBox="1"/>
          <p:nvPr/>
        </p:nvSpPr>
        <p:spPr>
          <a:xfrm>
            <a:off x="736837" y="3360192"/>
            <a:ext cx="2356999"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1:</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4" name="TextBox 33">
            <a:extLst>
              <a:ext uri="{FF2B5EF4-FFF2-40B4-BE49-F238E27FC236}">
                <a16:creationId xmlns:a16="http://schemas.microsoft.com/office/drawing/2014/main" id="{FA83D094-BFC4-ECC5-E32A-84571982E038}"/>
              </a:ext>
            </a:extLst>
          </p:cNvPr>
          <p:cNvSpPr txBox="1"/>
          <p:nvPr/>
        </p:nvSpPr>
        <p:spPr>
          <a:xfrm>
            <a:off x="764097" y="3904317"/>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2:</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5" name="TextBox 34">
            <a:extLst>
              <a:ext uri="{FF2B5EF4-FFF2-40B4-BE49-F238E27FC236}">
                <a16:creationId xmlns:a16="http://schemas.microsoft.com/office/drawing/2014/main" id="{52F7BD19-C0B2-BB1E-BD42-59BA3B6557D0}"/>
              </a:ext>
            </a:extLst>
          </p:cNvPr>
          <p:cNvSpPr txBox="1"/>
          <p:nvPr/>
        </p:nvSpPr>
        <p:spPr>
          <a:xfrm>
            <a:off x="764097" y="4463905"/>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3:</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6" name="TextBox 35">
            <a:extLst>
              <a:ext uri="{FF2B5EF4-FFF2-40B4-BE49-F238E27FC236}">
                <a16:creationId xmlns:a16="http://schemas.microsoft.com/office/drawing/2014/main" id="{A56C907C-3D39-84AE-AE63-B0592060EED7}"/>
              </a:ext>
            </a:extLst>
          </p:cNvPr>
          <p:cNvSpPr txBox="1"/>
          <p:nvPr/>
        </p:nvSpPr>
        <p:spPr>
          <a:xfrm>
            <a:off x="764097" y="4978351"/>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4:</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grpSp>
        <p:nvGrpSpPr>
          <p:cNvPr id="146" name="Group 145">
            <a:extLst>
              <a:ext uri="{FF2B5EF4-FFF2-40B4-BE49-F238E27FC236}">
                <a16:creationId xmlns:a16="http://schemas.microsoft.com/office/drawing/2014/main" id="{8B839933-93AB-7267-3BCE-D59170667966}"/>
              </a:ext>
            </a:extLst>
          </p:cNvPr>
          <p:cNvGrpSpPr/>
          <p:nvPr/>
        </p:nvGrpSpPr>
        <p:grpSpPr>
          <a:xfrm>
            <a:off x="3436321" y="2404157"/>
            <a:ext cx="437587" cy="318952"/>
            <a:chOff x="3436321" y="2075561"/>
            <a:chExt cx="437587" cy="318952"/>
          </a:xfrm>
        </p:grpSpPr>
        <p:sp>
          <p:nvSpPr>
            <p:cNvPr id="45" name="Oval 44">
              <a:extLst>
                <a:ext uri="{FF2B5EF4-FFF2-40B4-BE49-F238E27FC236}">
                  <a16:creationId xmlns:a16="http://schemas.microsoft.com/office/drawing/2014/main" id="{EDC4B86D-6472-147A-96AF-47115A2959AD}"/>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DC842B-B02C-D6BB-5754-E0B9D6EF9010}"/>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aphicFrame>
        <p:nvGraphicFramePr>
          <p:cNvPr id="47" name="Table 46">
            <a:extLst>
              <a:ext uri="{FF2B5EF4-FFF2-40B4-BE49-F238E27FC236}">
                <a16:creationId xmlns:a16="http://schemas.microsoft.com/office/drawing/2014/main" id="{D27CB9EF-A392-E757-BB7B-836128E7F1F9}"/>
              </a:ext>
            </a:extLst>
          </p:cNvPr>
          <p:cNvGraphicFramePr>
            <a:graphicFrameLocks noGrp="1"/>
          </p:cNvGraphicFramePr>
          <p:nvPr>
            <p:extLst>
              <p:ext uri="{D42A27DB-BD31-4B8C-83A1-F6EECF244321}">
                <p14:modId xmlns:p14="http://schemas.microsoft.com/office/powerpoint/2010/main" val="860290946"/>
              </p:ext>
            </p:extLst>
          </p:nvPr>
        </p:nvGraphicFramePr>
        <p:xfrm>
          <a:off x="3056705" y="997606"/>
          <a:ext cx="8811648" cy="213360"/>
        </p:xfrm>
        <a:graphic>
          <a:graphicData uri="http://schemas.openxmlformats.org/drawingml/2006/table">
            <a:tbl>
              <a:tblPr firstRow="1" bandRow="1">
                <a:tableStyleId>{5C22544A-7EE6-4342-B048-85BDC9FD1C3A}</a:tableStyleId>
              </a:tblPr>
              <a:tblGrid>
                <a:gridCol w="734304">
                  <a:extLst>
                    <a:ext uri="{9D8B030D-6E8A-4147-A177-3AD203B41FA5}">
                      <a16:colId xmlns:a16="http://schemas.microsoft.com/office/drawing/2014/main" val="4033256049"/>
                    </a:ext>
                  </a:extLst>
                </a:gridCol>
                <a:gridCol w="734304">
                  <a:extLst>
                    <a:ext uri="{9D8B030D-6E8A-4147-A177-3AD203B41FA5}">
                      <a16:colId xmlns:a16="http://schemas.microsoft.com/office/drawing/2014/main" val="42690186"/>
                    </a:ext>
                  </a:extLst>
                </a:gridCol>
                <a:gridCol w="734304">
                  <a:extLst>
                    <a:ext uri="{9D8B030D-6E8A-4147-A177-3AD203B41FA5}">
                      <a16:colId xmlns:a16="http://schemas.microsoft.com/office/drawing/2014/main" val="4245611336"/>
                    </a:ext>
                  </a:extLst>
                </a:gridCol>
                <a:gridCol w="734304">
                  <a:extLst>
                    <a:ext uri="{9D8B030D-6E8A-4147-A177-3AD203B41FA5}">
                      <a16:colId xmlns:a16="http://schemas.microsoft.com/office/drawing/2014/main" val="2039036339"/>
                    </a:ext>
                  </a:extLst>
                </a:gridCol>
                <a:gridCol w="734304">
                  <a:extLst>
                    <a:ext uri="{9D8B030D-6E8A-4147-A177-3AD203B41FA5}">
                      <a16:colId xmlns:a16="http://schemas.microsoft.com/office/drawing/2014/main" val="3319631085"/>
                    </a:ext>
                  </a:extLst>
                </a:gridCol>
                <a:gridCol w="734304">
                  <a:extLst>
                    <a:ext uri="{9D8B030D-6E8A-4147-A177-3AD203B41FA5}">
                      <a16:colId xmlns:a16="http://schemas.microsoft.com/office/drawing/2014/main" val="1616335640"/>
                    </a:ext>
                  </a:extLst>
                </a:gridCol>
                <a:gridCol w="734304">
                  <a:extLst>
                    <a:ext uri="{9D8B030D-6E8A-4147-A177-3AD203B41FA5}">
                      <a16:colId xmlns:a16="http://schemas.microsoft.com/office/drawing/2014/main" val="3281768157"/>
                    </a:ext>
                  </a:extLst>
                </a:gridCol>
                <a:gridCol w="734304">
                  <a:extLst>
                    <a:ext uri="{9D8B030D-6E8A-4147-A177-3AD203B41FA5}">
                      <a16:colId xmlns:a16="http://schemas.microsoft.com/office/drawing/2014/main" val="1111049411"/>
                    </a:ext>
                  </a:extLst>
                </a:gridCol>
                <a:gridCol w="734304">
                  <a:extLst>
                    <a:ext uri="{9D8B030D-6E8A-4147-A177-3AD203B41FA5}">
                      <a16:colId xmlns:a16="http://schemas.microsoft.com/office/drawing/2014/main" val="3923451172"/>
                    </a:ext>
                  </a:extLst>
                </a:gridCol>
                <a:gridCol w="734304">
                  <a:extLst>
                    <a:ext uri="{9D8B030D-6E8A-4147-A177-3AD203B41FA5}">
                      <a16:colId xmlns:a16="http://schemas.microsoft.com/office/drawing/2014/main" val="1712338321"/>
                    </a:ext>
                  </a:extLst>
                </a:gridCol>
                <a:gridCol w="734304">
                  <a:extLst>
                    <a:ext uri="{9D8B030D-6E8A-4147-A177-3AD203B41FA5}">
                      <a16:colId xmlns:a16="http://schemas.microsoft.com/office/drawing/2014/main" val="784382309"/>
                    </a:ext>
                  </a:extLst>
                </a:gridCol>
                <a:gridCol w="734304">
                  <a:extLst>
                    <a:ext uri="{9D8B030D-6E8A-4147-A177-3AD203B41FA5}">
                      <a16:colId xmlns:a16="http://schemas.microsoft.com/office/drawing/2014/main" val="1771464074"/>
                    </a:ext>
                  </a:extLst>
                </a:gridCol>
              </a:tblGrid>
              <a:tr h="151850">
                <a:tc>
                  <a:txBody>
                    <a:bodyPr/>
                    <a:lstStyle/>
                    <a:p>
                      <a:pPr algn="ctr"/>
                      <a:r>
                        <a:rPr lang="en-US" sz="800" dirty="0">
                          <a:solidFill>
                            <a:schemeClr val="tx1">
                              <a:lumMod val="65000"/>
                              <a:lumOff val="35000"/>
                            </a:schemeClr>
                          </a:solidFill>
                          <a:latin typeface="Century Gothic" panose="020B0502020202020204" pitchFamily="34" charset="0"/>
                        </a:rPr>
                        <a:t>JAN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FEB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APR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AUG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SEP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OCT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NOV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DEC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376522"/>
                  </a:ext>
                </a:extLst>
              </a:tr>
            </a:tbl>
          </a:graphicData>
        </a:graphic>
      </p:graphicFrame>
      <p:grpSp>
        <p:nvGrpSpPr>
          <p:cNvPr id="150" name="Group 149">
            <a:extLst>
              <a:ext uri="{FF2B5EF4-FFF2-40B4-BE49-F238E27FC236}">
                <a16:creationId xmlns:a16="http://schemas.microsoft.com/office/drawing/2014/main" id="{661B30A0-FFE9-F11D-D73E-623CFD2E7F38}"/>
              </a:ext>
            </a:extLst>
          </p:cNvPr>
          <p:cNvGrpSpPr/>
          <p:nvPr/>
        </p:nvGrpSpPr>
        <p:grpSpPr>
          <a:xfrm>
            <a:off x="3436320" y="2723109"/>
            <a:ext cx="437587" cy="318952"/>
            <a:chOff x="3436320" y="2394513"/>
            <a:chExt cx="437587" cy="318952"/>
          </a:xfrm>
        </p:grpSpPr>
        <p:sp>
          <p:nvSpPr>
            <p:cNvPr id="60" name="Oval 59">
              <a:extLst>
                <a:ext uri="{FF2B5EF4-FFF2-40B4-BE49-F238E27FC236}">
                  <a16:creationId xmlns:a16="http://schemas.microsoft.com/office/drawing/2014/main" id="{D445726A-B457-D40A-F679-5646B4456DF7}"/>
                </a:ext>
              </a:extLst>
            </p:cNvPr>
            <p:cNvSpPr/>
            <p:nvPr/>
          </p:nvSpPr>
          <p:spPr>
            <a:xfrm>
              <a:off x="3495639" y="2394513"/>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4503B6A-2E73-1F46-6544-965A5DAA7784}"/>
                </a:ext>
              </a:extLst>
            </p:cNvPr>
            <p:cNvSpPr txBox="1"/>
            <p:nvPr/>
          </p:nvSpPr>
          <p:spPr>
            <a:xfrm>
              <a:off x="3436320" y="2446267"/>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sp>
        <p:nvSpPr>
          <p:cNvPr id="68" name="Google Shape;103;p2">
            <a:extLst>
              <a:ext uri="{FF2B5EF4-FFF2-40B4-BE49-F238E27FC236}">
                <a16:creationId xmlns:a16="http://schemas.microsoft.com/office/drawing/2014/main" id="{0502C7E0-DB15-C1A1-836F-909BFC5D79B5}"/>
              </a:ext>
            </a:extLst>
          </p:cNvPr>
          <p:cNvSpPr/>
          <p:nvPr/>
        </p:nvSpPr>
        <p:spPr>
          <a:xfrm>
            <a:off x="3926936" y="6016138"/>
            <a:ext cx="457200" cy="274320"/>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69" name="Google Shape;104;p2">
            <a:extLst>
              <a:ext uri="{FF2B5EF4-FFF2-40B4-BE49-F238E27FC236}">
                <a16:creationId xmlns:a16="http://schemas.microsoft.com/office/drawing/2014/main" id="{AED26B40-4CBF-AEC0-1455-F3C1D212CBC8}"/>
              </a:ext>
            </a:extLst>
          </p:cNvPr>
          <p:cNvSpPr/>
          <p:nvPr/>
        </p:nvSpPr>
        <p:spPr>
          <a:xfrm>
            <a:off x="191778" y="5990098"/>
            <a:ext cx="457200" cy="274320"/>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0" name="Google Shape;105;p2">
            <a:extLst>
              <a:ext uri="{FF2B5EF4-FFF2-40B4-BE49-F238E27FC236}">
                <a16:creationId xmlns:a16="http://schemas.microsoft.com/office/drawing/2014/main" id="{3F8B70D1-E298-8A35-BA95-0046990ECCE9}"/>
              </a:ext>
            </a:extLst>
          </p:cNvPr>
          <p:cNvSpPr/>
          <p:nvPr/>
        </p:nvSpPr>
        <p:spPr>
          <a:xfrm>
            <a:off x="5875945" y="6024569"/>
            <a:ext cx="457200" cy="274320"/>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1" name="Google Shape;106;p2">
            <a:extLst>
              <a:ext uri="{FF2B5EF4-FFF2-40B4-BE49-F238E27FC236}">
                <a16:creationId xmlns:a16="http://schemas.microsoft.com/office/drawing/2014/main" id="{5E84475A-8C5A-675C-22FE-4F531331C047}"/>
              </a:ext>
            </a:extLst>
          </p:cNvPr>
          <p:cNvSpPr/>
          <p:nvPr/>
        </p:nvSpPr>
        <p:spPr>
          <a:xfrm>
            <a:off x="7812854" y="6024569"/>
            <a:ext cx="457200" cy="27432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2" name="Google Shape;107;p2">
            <a:extLst>
              <a:ext uri="{FF2B5EF4-FFF2-40B4-BE49-F238E27FC236}">
                <a16:creationId xmlns:a16="http://schemas.microsoft.com/office/drawing/2014/main" id="{71FF341B-1345-BBA1-C76E-0A5A3CE89AE0}"/>
              </a:ext>
            </a:extLst>
          </p:cNvPr>
          <p:cNvSpPr/>
          <p:nvPr/>
        </p:nvSpPr>
        <p:spPr>
          <a:xfrm>
            <a:off x="2139616" y="5995041"/>
            <a:ext cx="457200" cy="274320"/>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5" name="Google Shape;110;p2">
            <a:extLst>
              <a:ext uri="{FF2B5EF4-FFF2-40B4-BE49-F238E27FC236}">
                <a16:creationId xmlns:a16="http://schemas.microsoft.com/office/drawing/2014/main" id="{62AE9183-588F-3F69-CDFA-5CB1129B69CC}"/>
              </a:ext>
            </a:extLst>
          </p:cNvPr>
          <p:cNvSpPr txBox="1"/>
          <p:nvPr/>
        </p:nvSpPr>
        <p:spPr>
          <a:xfrm>
            <a:off x="4523107" y="6028888"/>
            <a:ext cx="113306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76" name="Google Shape;111;p2">
            <a:extLst>
              <a:ext uri="{FF2B5EF4-FFF2-40B4-BE49-F238E27FC236}">
                <a16:creationId xmlns:a16="http://schemas.microsoft.com/office/drawing/2014/main" id="{EB2A859C-8F95-FFFC-AEAE-5BE7F957C27D}"/>
              </a:ext>
            </a:extLst>
          </p:cNvPr>
          <p:cNvSpPr txBox="1"/>
          <p:nvPr/>
        </p:nvSpPr>
        <p:spPr>
          <a:xfrm>
            <a:off x="654632" y="5995715"/>
            <a:ext cx="1531368"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dirty="0"/>
          </a:p>
        </p:txBody>
      </p:sp>
      <p:sp>
        <p:nvSpPr>
          <p:cNvPr id="77" name="Google Shape;112;p2">
            <a:extLst>
              <a:ext uri="{FF2B5EF4-FFF2-40B4-BE49-F238E27FC236}">
                <a16:creationId xmlns:a16="http://schemas.microsoft.com/office/drawing/2014/main" id="{38ABEAFB-F688-2D19-0A7B-40BB8B830484}"/>
              </a:ext>
            </a:extLst>
          </p:cNvPr>
          <p:cNvSpPr txBox="1"/>
          <p:nvPr/>
        </p:nvSpPr>
        <p:spPr>
          <a:xfrm>
            <a:off x="6506466" y="6040647"/>
            <a:ext cx="113306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78" name="Google Shape;113;p2">
            <a:extLst>
              <a:ext uri="{FF2B5EF4-FFF2-40B4-BE49-F238E27FC236}">
                <a16:creationId xmlns:a16="http://schemas.microsoft.com/office/drawing/2014/main" id="{33E64217-C25C-83EE-D3E1-C165415554FB}"/>
              </a:ext>
            </a:extLst>
          </p:cNvPr>
          <p:cNvSpPr txBox="1"/>
          <p:nvPr/>
        </p:nvSpPr>
        <p:spPr>
          <a:xfrm>
            <a:off x="2681049" y="5995715"/>
            <a:ext cx="1133067" cy="261570"/>
          </a:xfrm>
          <a:prstGeom prst="rect">
            <a:avLst/>
          </a:prstGeom>
          <a:noFill/>
          <a:ln>
            <a:noFill/>
          </a:ln>
        </p:spPr>
        <p:txBody>
          <a:bodyPr spcFirstLastPara="1" wrap="square" lIns="91425" tIns="45700" rIns="91425" bIns="45700" anchor="t" anchorCtr="0">
            <a:spAutoFit/>
          </a:bodyPr>
          <a:lstStyle/>
          <a:p>
            <a:r>
              <a:rPr lang="en-US" sz="1100" dirty="0">
                <a:solidFill>
                  <a:schemeClr val="dk1"/>
                </a:solidFill>
                <a:latin typeface="Century Gothic"/>
                <a:ea typeface="Century Gothic"/>
                <a:cs typeface="Century Gothic"/>
                <a:sym typeface="Century Gothic"/>
              </a:rPr>
              <a:t>TASK OWNER</a:t>
            </a:r>
            <a:endParaRPr lang="en-US" sz="1100" dirty="0"/>
          </a:p>
        </p:txBody>
      </p:sp>
      <p:sp>
        <p:nvSpPr>
          <p:cNvPr id="79" name="Google Shape;114;p2">
            <a:extLst>
              <a:ext uri="{FF2B5EF4-FFF2-40B4-BE49-F238E27FC236}">
                <a16:creationId xmlns:a16="http://schemas.microsoft.com/office/drawing/2014/main" id="{AE9F1251-60F9-C9CB-45AE-7B8595F3DDC3}"/>
              </a:ext>
            </a:extLst>
          </p:cNvPr>
          <p:cNvSpPr txBox="1"/>
          <p:nvPr/>
        </p:nvSpPr>
        <p:spPr>
          <a:xfrm>
            <a:off x="8367534" y="6029175"/>
            <a:ext cx="109401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82" name="Google Shape;129;p2">
            <a:extLst>
              <a:ext uri="{FF2B5EF4-FFF2-40B4-BE49-F238E27FC236}">
                <a16:creationId xmlns:a16="http://schemas.microsoft.com/office/drawing/2014/main" id="{B950F28C-39FF-F522-F3E5-CE205EB989DE}"/>
              </a:ext>
            </a:extLst>
          </p:cNvPr>
          <p:cNvSpPr/>
          <p:nvPr/>
        </p:nvSpPr>
        <p:spPr>
          <a:xfrm>
            <a:off x="3397388" y="3431746"/>
            <a:ext cx="874653"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83" name="Google Shape;130;p2">
            <a:extLst>
              <a:ext uri="{FF2B5EF4-FFF2-40B4-BE49-F238E27FC236}">
                <a16:creationId xmlns:a16="http://schemas.microsoft.com/office/drawing/2014/main" id="{CD6A2713-AFA5-61C3-A861-608701EA2DB1}"/>
              </a:ext>
            </a:extLst>
          </p:cNvPr>
          <p:cNvSpPr/>
          <p:nvPr/>
        </p:nvSpPr>
        <p:spPr>
          <a:xfrm>
            <a:off x="4449335" y="3431746"/>
            <a:ext cx="974100"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5" name="Google Shape;132;p2">
            <a:extLst>
              <a:ext uri="{FF2B5EF4-FFF2-40B4-BE49-F238E27FC236}">
                <a16:creationId xmlns:a16="http://schemas.microsoft.com/office/drawing/2014/main" id="{3E53703F-5D8D-AD98-F41D-8A4E51351BBE}"/>
              </a:ext>
            </a:extLst>
          </p:cNvPr>
          <p:cNvSpPr/>
          <p:nvPr/>
        </p:nvSpPr>
        <p:spPr>
          <a:xfrm>
            <a:off x="3412656" y="3942519"/>
            <a:ext cx="874653"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6" name="Google Shape;133;p2">
            <a:extLst>
              <a:ext uri="{FF2B5EF4-FFF2-40B4-BE49-F238E27FC236}">
                <a16:creationId xmlns:a16="http://schemas.microsoft.com/office/drawing/2014/main" id="{7431AF2A-E7E0-04D3-23BC-5AEBC410EC5C}"/>
              </a:ext>
            </a:extLst>
          </p:cNvPr>
          <p:cNvSpPr/>
          <p:nvPr/>
        </p:nvSpPr>
        <p:spPr>
          <a:xfrm>
            <a:off x="3443490" y="4479639"/>
            <a:ext cx="2441489"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9" name="TextBox 88">
            <a:extLst>
              <a:ext uri="{FF2B5EF4-FFF2-40B4-BE49-F238E27FC236}">
                <a16:creationId xmlns:a16="http://schemas.microsoft.com/office/drawing/2014/main" id="{DB184543-415A-134D-2123-50EE8BAE239E}"/>
              </a:ext>
            </a:extLst>
          </p:cNvPr>
          <p:cNvSpPr txBox="1"/>
          <p:nvPr/>
        </p:nvSpPr>
        <p:spPr>
          <a:xfrm>
            <a:off x="9581009" y="1331617"/>
            <a:ext cx="2434002"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TARGET</a:t>
            </a:r>
          </a:p>
        </p:txBody>
      </p:sp>
      <p:sp>
        <p:nvSpPr>
          <p:cNvPr id="90" name="TextBox 89">
            <a:extLst>
              <a:ext uri="{FF2B5EF4-FFF2-40B4-BE49-F238E27FC236}">
                <a16:creationId xmlns:a16="http://schemas.microsoft.com/office/drawing/2014/main" id="{AC2D8C23-888F-2ECD-71FA-68A235E8A34A}"/>
              </a:ext>
            </a:extLst>
          </p:cNvPr>
          <p:cNvSpPr txBox="1"/>
          <p:nvPr/>
        </p:nvSpPr>
        <p:spPr>
          <a:xfrm>
            <a:off x="9582855" y="1687025"/>
            <a:ext cx="2238074"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final target …</a:t>
            </a:r>
            <a:endParaRPr lang="en-US" sz="900" dirty="0"/>
          </a:p>
        </p:txBody>
      </p:sp>
      <p:sp>
        <p:nvSpPr>
          <p:cNvPr id="92" name="Google Shape;131;p2">
            <a:extLst>
              <a:ext uri="{FF2B5EF4-FFF2-40B4-BE49-F238E27FC236}">
                <a16:creationId xmlns:a16="http://schemas.microsoft.com/office/drawing/2014/main" id="{A6F2E330-9A7C-DFF1-B32F-A4D346664EF2}"/>
              </a:ext>
            </a:extLst>
          </p:cNvPr>
          <p:cNvSpPr/>
          <p:nvPr/>
        </p:nvSpPr>
        <p:spPr>
          <a:xfrm>
            <a:off x="4441249" y="3949647"/>
            <a:ext cx="974100"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grpSp>
        <p:nvGrpSpPr>
          <p:cNvPr id="122" name="Google Shape;193;p15">
            <a:extLst>
              <a:ext uri="{FF2B5EF4-FFF2-40B4-BE49-F238E27FC236}">
                <a16:creationId xmlns:a16="http://schemas.microsoft.com/office/drawing/2014/main" id="{6C683107-5EFD-36C9-FECD-BD61384A2A6C}"/>
              </a:ext>
            </a:extLst>
          </p:cNvPr>
          <p:cNvGrpSpPr/>
          <p:nvPr/>
        </p:nvGrpSpPr>
        <p:grpSpPr>
          <a:xfrm>
            <a:off x="2950801" y="1340948"/>
            <a:ext cx="1646414" cy="828410"/>
            <a:chOff x="4065" y="0"/>
            <a:chExt cx="2078733" cy="828410"/>
          </a:xfrm>
        </p:grpSpPr>
        <p:sp>
          <p:nvSpPr>
            <p:cNvPr id="123" name="Google Shape;194;p15">
              <a:extLst>
                <a:ext uri="{FF2B5EF4-FFF2-40B4-BE49-F238E27FC236}">
                  <a16:creationId xmlns:a16="http://schemas.microsoft.com/office/drawing/2014/main" id="{A44BD0A1-2362-8E21-E47A-669D327B1A29}"/>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95;p15">
              <a:extLst>
                <a:ext uri="{FF2B5EF4-FFF2-40B4-BE49-F238E27FC236}">
                  <a16:creationId xmlns:a16="http://schemas.microsoft.com/office/drawing/2014/main" id="{1D19B6C7-FD33-A240-3C4D-EB5B2407AB6F}"/>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97;p15">
              <a:extLst>
                <a:ext uri="{FF2B5EF4-FFF2-40B4-BE49-F238E27FC236}">
                  <a16:creationId xmlns:a16="http://schemas.microsoft.com/office/drawing/2014/main" id="{06E61C8C-2FE1-CF05-936E-41CE924800FA}"/>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99;p15">
              <a:extLst>
                <a:ext uri="{FF2B5EF4-FFF2-40B4-BE49-F238E27FC236}">
                  <a16:creationId xmlns:a16="http://schemas.microsoft.com/office/drawing/2014/main" id="{0514DE4B-3522-B962-B0D9-62C47421B146}"/>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00;p15">
              <a:extLst>
                <a:ext uri="{FF2B5EF4-FFF2-40B4-BE49-F238E27FC236}">
                  <a16:creationId xmlns:a16="http://schemas.microsoft.com/office/drawing/2014/main" id="{411110A7-0D00-DD89-04C8-D1C958E0E396}"/>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1: Title</a:t>
              </a:r>
              <a:endParaRPr dirty="0">
                <a:solidFill>
                  <a:schemeClr val="tx1">
                    <a:lumMod val="65000"/>
                    <a:lumOff val="35000"/>
                  </a:schemeClr>
                </a:solidFill>
              </a:endParaRPr>
            </a:p>
          </p:txBody>
        </p:sp>
      </p:grpSp>
      <p:grpSp>
        <p:nvGrpSpPr>
          <p:cNvPr id="130" name="Google Shape;193;p15">
            <a:extLst>
              <a:ext uri="{FF2B5EF4-FFF2-40B4-BE49-F238E27FC236}">
                <a16:creationId xmlns:a16="http://schemas.microsoft.com/office/drawing/2014/main" id="{A09BFFC6-87D3-92A1-4241-7B2141A10526}"/>
              </a:ext>
            </a:extLst>
          </p:cNvPr>
          <p:cNvGrpSpPr/>
          <p:nvPr/>
        </p:nvGrpSpPr>
        <p:grpSpPr>
          <a:xfrm>
            <a:off x="4753990" y="1348533"/>
            <a:ext cx="1646414" cy="828410"/>
            <a:chOff x="4065" y="0"/>
            <a:chExt cx="2078733" cy="828410"/>
          </a:xfrm>
        </p:grpSpPr>
        <p:sp>
          <p:nvSpPr>
            <p:cNvPr id="131" name="Google Shape;194;p15">
              <a:extLst>
                <a:ext uri="{FF2B5EF4-FFF2-40B4-BE49-F238E27FC236}">
                  <a16:creationId xmlns:a16="http://schemas.microsoft.com/office/drawing/2014/main" id="{285EEB0F-0B9D-91E5-7AC5-04427CA9C1FA}"/>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95;p15">
              <a:extLst>
                <a:ext uri="{FF2B5EF4-FFF2-40B4-BE49-F238E27FC236}">
                  <a16:creationId xmlns:a16="http://schemas.microsoft.com/office/drawing/2014/main" id="{ADB28C94-433A-1AFF-49C6-0B44DC332F48}"/>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97;p15">
              <a:extLst>
                <a:ext uri="{FF2B5EF4-FFF2-40B4-BE49-F238E27FC236}">
                  <a16:creationId xmlns:a16="http://schemas.microsoft.com/office/drawing/2014/main" id="{D7C4924A-EBAB-CF51-920E-5A3223AB9571}"/>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99;p15">
              <a:extLst>
                <a:ext uri="{FF2B5EF4-FFF2-40B4-BE49-F238E27FC236}">
                  <a16:creationId xmlns:a16="http://schemas.microsoft.com/office/drawing/2014/main" id="{200D2A40-21F3-6CE4-1E31-5BDADFE10325}"/>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00;p15">
              <a:extLst>
                <a:ext uri="{FF2B5EF4-FFF2-40B4-BE49-F238E27FC236}">
                  <a16:creationId xmlns:a16="http://schemas.microsoft.com/office/drawing/2014/main" id="{FF24BE3A-4DE0-A459-6D66-5460BC633651}"/>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2: Title</a:t>
              </a:r>
              <a:endParaRPr dirty="0">
                <a:solidFill>
                  <a:schemeClr val="tx1">
                    <a:lumMod val="65000"/>
                    <a:lumOff val="35000"/>
                  </a:schemeClr>
                </a:solidFill>
              </a:endParaRPr>
            </a:p>
          </p:txBody>
        </p:sp>
      </p:grpSp>
      <p:grpSp>
        <p:nvGrpSpPr>
          <p:cNvPr id="136" name="Google Shape;193;p15">
            <a:extLst>
              <a:ext uri="{FF2B5EF4-FFF2-40B4-BE49-F238E27FC236}">
                <a16:creationId xmlns:a16="http://schemas.microsoft.com/office/drawing/2014/main" id="{34382447-A008-F2DB-5E16-7DC7F0477CA9}"/>
              </a:ext>
            </a:extLst>
          </p:cNvPr>
          <p:cNvGrpSpPr/>
          <p:nvPr/>
        </p:nvGrpSpPr>
        <p:grpSpPr>
          <a:xfrm>
            <a:off x="6554735" y="1356226"/>
            <a:ext cx="1646414" cy="828410"/>
            <a:chOff x="4065" y="0"/>
            <a:chExt cx="2078733" cy="828410"/>
          </a:xfrm>
        </p:grpSpPr>
        <p:sp>
          <p:nvSpPr>
            <p:cNvPr id="137" name="Google Shape;194;p15">
              <a:extLst>
                <a:ext uri="{FF2B5EF4-FFF2-40B4-BE49-F238E27FC236}">
                  <a16:creationId xmlns:a16="http://schemas.microsoft.com/office/drawing/2014/main" id="{D187C845-117B-6595-DFCD-77A4AD9C65B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95;p15">
              <a:extLst>
                <a:ext uri="{FF2B5EF4-FFF2-40B4-BE49-F238E27FC236}">
                  <a16:creationId xmlns:a16="http://schemas.microsoft.com/office/drawing/2014/main" id="{80CBBC20-CFA0-FE49-404C-8666DD688B0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97;p15">
              <a:extLst>
                <a:ext uri="{FF2B5EF4-FFF2-40B4-BE49-F238E27FC236}">
                  <a16:creationId xmlns:a16="http://schemas.microsoft.com/office/drawing/2014/main" id="{A6326C6C-78B9-FF96-A6E8-723369CDF89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99;p15">
              <a:extLst>
                <a:ext uri="{FF2B5EF4-FFF2-40B4-BE49-F238E27FC236}">
                  <a16:creationId xmlns:a16="http://schemas.microsoft.com/office/drawing/2014/main" id="{11B10A2E-3691-3307-443A-4FA2865AF83C}"/>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00;p15">
              <a:extLst>
                <a:ext uri="{FF2B5EF4-FFF2-40B4-BE49-F238E27FC236}">
                  <a16:creationId xmlns:a16="http://schemas.microsoft.com/office/drawing/2014/main" id="{9293716B-6A0E-44F5-9E37-3F4D107AF2CE}"/>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3: Title</a:t>
              </a:r>
              <a:endParaRPr dirty="0">
                <a:solidFill>
                  <a:schemeClr val="tx1">
                    <a:lumMod val="65000"/>
                    <a:lumOff val="35000"/>
                  </a:schemeClr>
                </a:solidFill>
              </a:endParaRPr>
            </a:p>
          </p:txBody>
        </p:sp>
      </p:grpSp>
      <p:sp>
        <p:nvSpPr>
          <p:cNvPr id="3" name="Rectangle 2">
            <a:extLst>
              <a:ext uri="{FF2B5EF4-FFF2-40B4-BE49-F238E27FC236}">
                <a16:creationId xmlns:a16="http://schemas.microsoft.com/office/drawing/2014/main" id="{48E75428-F26A-7398-EE66-23B518FE9867}"/>
              </a:ext>
            </a:extLst>
          </p:cNvPr>
          <p:cNvSpPr/>
          <p:nvPr/>
        </p:nvSpPr>
        <p:spPr>
          <a:xfrm>
            <a:off x="-20594" y="6534834"/>
            <a:ext cx="796670" cy="32316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8585A2-550F-7DED-BD97-B4ED12F2FA2B}"/>
              </a:ext>
            </a:extLst>
          </p:cNvPr>
          <p:cNvSpPr/>
          <p:nvPr/>
        </p:nvSpPr>
        <p:spPr>
          <a:xfrm>
            <a:off x="866571" y="6534834"/>
            <a:ext cx="11325429" cy="3231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97D9799-5E2F-EDDC-9872-173DD70E440A}"/>
              </a:ext>
            </a:extLst>
          </p:cNvPr>
          <p:cNvSpPr txBox="1"/>
          <p:nvPr/>
        </p:nvSpPr>
        <p:spPr>
          <a:xfrm>
            <a:off x="1119708" y="6566265"/>
            <a:ext cx="11015212" cy="261610"/>
          </a:xfrm>
          <a:prstGeom prst="rect">
            <a:avLst/>
          </a:prstGeom>
          <a:noFill/>
        </p:spPr>
        <p:txBody>
          <a:bodyPr wrap="square" rtlCol="0">
            <a:spAutoFit/>
          </a:bodyPr>
          <a:lstStyle/>
          <a:p>
            <a:pPr algn="r"/>
            <a:r>
              <a:rPr lang="en-US" sz="1100" b="1" spc="500" dirty="0">
                <a:solidFill>
                  <a:schemeClr val="tx1">
                    <a:lumMod val="65000"/>
                    <a:lumOff val="35000"/>
                  </a:schemeClr>
                </a:solidFill>
                <a:latin typeface="Century Gothic" panose="020B0502020202020204" pitchFamily="34" charset="0"/>
              </a:rPr>
              <a:t>3. IMPLEMENTATION ROADMAP FOR 20XX</a:t>
            </a:r>
          </a:p>
        </p:txBody>
      </p:sp>
      <p:sp>
        <p:nvSpPr>
          <p:cNvPr id="10" name="TextBox 9">
            <a:extLst>
              <a:ext uri="{FF2B5EF4-FFF2-40B4-BE49-F238E27FC236}">
                <a16:creationId xmlns:a16="http://schemas.microsoft.com/office/drawing/2014/main" id="{DE832B41-63F8-9ACE-B95B-DE59CCBC5D6F}"/>
              </a:ext>
            </a:extLst>
          </p:cNvPr>
          <p:cNvSpPr txBox="1"/>
          <p:nvPr/>
        </p:nvSpPr>
        <p:spPr>
          <a:xfrm>
            <a:off x="191778" y="232343"/>
            <a:ext cx="3890009" cy="430887"/>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Implementation Roadmap</a:t>
            </a:r>
            <a:endParaRPr lang="en-US" sz="2200" dirty="0">
              <a:solidFill>
                <a:schemeClr val="tx1">
                  <a:lumMod val="65000"/>
                  <a:lumOff val="3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4C90B8B4-ECF6-8198-484C-6FEEC8D38F1C}"/>
              </a:ext>
            </a:extLst>
          </p:cNvPr>
          <p:cNvSpPr txBox="1"/>
          <p:nvPr/>
        </p:nvSpPr>
        <p:spPr>
          <a:xfrm>
            <a:off x="4091465" y="137560"/>
            <a:ext cx="7844332" cy="646331"/>
          </a:xfrm>
          <a:prstGeom prst="rect">
            <a:avLst/>
          </a:prstGeom>
          <a:noFill/>
        </p:spPr>
        <p:txBody>
          <a:bodyPr wrap="square">
            <a:spAutoFit/>
          </a:bodyPr>
          <a:lstStyle/>
          <a:p>
            <a:pPr algn="just"/>
            <a:r>
              <a:rPr lang="en-US" sz="1200" b="0" i="0" u="none" strike="noStrike" dirty="0">
                <a:solidFill>
                  <a:schemeClr val="tx1">
                    <a:lumMod val="65000"/>
                    <a:lumOff val="35000"/>
                  </a:schemeClr>
                </a:solidFill>
                <a:effectLst/>
                <a:latin typeface="Century Gothic" panose="020B0502020202020204" pitchFamily="34" charset="0"/>
              </a:rPr>
              <a:t>Present a timeline of major milestones and deliverables for the year, outlining key performance indicators (KPIs) to measure progress towards each objective. Highlight critical dependencies and risks. This roadmap is a dynamic visual tool. Keep it regularly updated to reflect changes and progress.</a:t>
            </a:r>
            <a:endParaRPr lang="en-US"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BD8CF0C7-2FD4-DC39-AB4F-58F7F8C00D8D}"/>
              </a:ext>
            </a:extLst>
          </p:cNvPr>
          <p:cNvGrpSpPr/>
          <p:nvPr/>
        </p:nvGrpSpPr>
        <p:grpSpPr>
          <a:xfrm>
            <a:off x="5230318" y="3883846"/>
            <a:ext cx="1563297" cy="274320"/>
            <a:chOff x="6794355" y="1840094"/>
            <a:chExt cx="1563297" cy="274320"/>
          </a:xfrm>
        </p:grpSpPr>
        <p:sp>
          <p:nvSpPr>
            <p:cNvPr id="16" name="Arrow: Pentagon 15">
              <a:extLst>
                <a:ext uri="{FF2B5EF4-FFF2-40B4-BE49-F238E27FC236}">
                  <a16:creationId xmlns:a16="http://schemas.microsoft.com/office/drawing/2014/main" id="{E60C6510-C526-6D9B-4919-197BA4C3436D}"/>
                </a:ext>
              </a:extLst>
            </p:cNvPr>
            <p:cNvSpPr/>
            <p:nvPr/>
          </p:nvSpPr>
          <p:spPr>
            <a:xfrm>
              <a:off x="6931514" y="1840094"/>
              <a:ext cx="1426138"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Milestone MM/DD</a:t>
              </a:r>
            </a:p>
          </p:txBody>
        </p:sp>
        <p:sp>
          <p:nvSpPr>
            <p:cNvPr id="18" name="Diamond 17">
              <a:extLst>
                <a:ext uri="{FF2B5EF4-FFF2-40B4-BE49-F238E27FC236}">
                  <a16:creationId xmlns:a16="http://schemas.microsoft.com/office/drawing/2014/main" id="{B4A4FA4A-0F96-38CF-9F4D-CBA8F403F217}"/>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6D04800-FA05-E5D4-95AE-200828A09BD0}"/>
              </a:ext>
            </a:extLst>
          </p:cNvPr>
          <p:cNvGrpSpPr/>
          <p:nvPr/>
        </p:nvGrpSpPr>
        <p:grpSpPr>
          <a:xfrm>
            <a:off x="9716317" y="6033599"/>
            <a:ext cx="1563297" cy="274320"/>
            <a:chOff x="6794355" y="1840094"/>
            <a:chExt cx="1563297" cy="274320"/>
          </a:xfrm>
        </p:grpSpPr>
        <p:sp>
          <p:nvSpPr>
            <p:cNvPr id="24" name="Arrow: Pentagon 23">
              <a:extLst>
                <a:ext uri="{FF2B5EF4-FFF2-40B4-BE49-F238E27FC236}">
                  <a16:creationId xmlns:a16="http://schemas.microsoft.com/office/drawing/2014/main" id="{DAFFC913-8058-DA15-E0E9-9B34FFB59C55}"/>
                </a:ext>
              </a:extLst>
            </p:cNvPr>
            <p:cNvSpPr/>
            <p:nvPr/>
          </p:nvSpPr>
          <p:spPr>
            <a:xfrm>
              <a:off x="6931514" y="1840094"/>
              <a:ext cx="1426138"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Milestone MM/DD</a:t>
              </a:r>
            </a:p>
          </p:txBody>
        </p:sp>
        <p:sp>
          <p:nvSpPr>
            <p:cNvPr id="25" name="Diamond 24">
              <a:extLst>
                <a:ext uri="{FF2B5EF4-FFF2-40B4-BE49-F238E27FC236}">
                  <a16:creationId xmlns:a16="http://schemas.microsoft.com/office/drawing/2014/main" id="{09E8B08F-38C8-7FDF-5C0F-C744753FCBC5}"/>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888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1191</TotalTime>
  <Words>466</Words>
  <Application>Microsoft Macintosh PowerPoint</Application>
  <PresentationFormat>Widescreen</PresentationFormat>
  <Paragraphs>96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50</cp:revision>
  <dcterms:created xsi:type="dcterms:W3CDTF">2022-05-22T18:55:25Z</dcterms:created>
  <dcterms:modified xsi:type="dcterms:W3CDTF">2024-05-31T10:45:48Z</dcterms:modified>
</cp:coreProperties>
</file>