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sldIdLst>
    <p:sldId id="408" r:id="rId2"/>
    <p:sldId id="409" r:id="rId3"/>
    <p:sldId id="411" r:id="rId4"/>
    <p:sldId id="412"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08C"/>
    <a:srgbClr val="6C7575"/>
    <a:srgbClr val="434949"/>
    <a:srgbClr val="929E9D"/>
    <a:srgbClr val="84A6A6"/>
    <a:srgbClr val="DA7F1B"/>
    <a:srgbClr val="C05313"/>
    <a:srgbClr val="CFE0E2"/>
    <a:srgbClr val="A9D3D1"/>
    <a:srgbClr val="E4F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6058"/>
  </p:normalViewPr>
  <p:slideViewPr>
    <p:cSldViewPr snapToGrid="0" snapToObjects="1">
      <p:cViewPr varScale="1">
        <p:scale>
          <a:sx n="128" d="100"/>
          <a:sy n="128" d="100"/>
        </p:scale>
        <p:origin x="3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037&amp;utm_source=template-powerpoint&amp;utm_medium=content&amp;utm_campaign=Balanced+Scorecard+Check+Mark-powerpoint-12037&amp;lpa=Balanced+Scorecard+Check+Mark+powerpoint+120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bg2">
                <a:lumMod val="90000"/>
              </a:scheme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lumMod val="75000"/>
                  <a:alpha val="0"/>
                </a:schemeClr>
              </a:gs>
              <a:gs pos="57000">
                <a:schemeClr val="bg1"/>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Balanced Scorecard Check Mark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5009448"/>
          </a:xfrm>
          <a:prstGeom prst="rect">
            <a:avLst/>
          </a:prstGeom>
          <a:noFill/>
        </p:spPr>
        <p:txBody>
          <a:bodyPr wrap="square" rtlCol="0">
            <a:spAutoFit/>
          </a:bodyPr>
          <a:lstStyle/>
          <a:p>
            <a:pPr algn="l" rtl="0">
              <a:lnSpc>
                <a:spcPct val="150000"/>
              </a:lnSpc>
              <a:spcBef>
                <a:spcPts val="0"/>
              </a:spcBef>
              <a:spcAft>
                <a:spcPts val="1200"/>
              </a:spcAft>
            </a:pPr>
            <a:r>
              <a:rPr lang="en-US" sz="1300" b="1" i="0" u="none" strike="noStrike" dirty="0">
                <a:solidFill>
                  <a:srgbClr val="000000"/>
                </a:solidFill>
                <a:effectLst/>
                <a:latin typeface="Century Gothic" panose="020B0502020202020204" pitchFamily="34" charset="0"/>
              </a:rPr>
              <a:t>When to Use This Template</a:t>
            </a:r>
            <a:r>
              <a:rPr lang="en-US" sz="1300" i="0" u="none" strike="noStrike" dirty="0">
                <a:solidFill>
                  <a:srgbClr val="000000"/>
                </a:solidFill>
                <a:effectLst/>
                <a:latin typeface="Century Gothic" panose="020B0502020202020204" pitchFamily="34" charset="0"/>
              </a:rPr>
              <a:t>: Present a simplified status report of strategic objectives across different functional areas. Use this template for management reviews, team meetings, and any situation where a quick visual update is required. The template is designed to help you communicate the status of each area (i.e., whether it’s meeting objectives, hitting targets, and performing well or poorly) in a snapshot format.</a:t>
            </a:r>
          </a:p>
          <a:p>
            <a:pPr algn="l" rtl="0">
              <a:lnSpc>
                <a:spcPct val="150000"/>
              </a:lnSpc>
              <a:spcBef>
                <a:spcPts val="0"/>
              </a:spcBef>
              <a:spcAft>
                <a:spcPts val="1200"/>
              </a:spcAft>
            </a:pPr>
            <a:r>
              <a:rPr lang="en-US" sz="1300" b="1" i="0" u="none" strike="noStrike" dirty="0">
                <a:solidFill>
                  <a:srgbClr val="000000"/>
                </a:solidFill>
                <a:effectLst/>
                <a:latin typeface="Century Gothic" panose="020B0502020202020204" pitchFamily="34" charset="0"/>
              </a:rPr>
              <a:t>Notable Template Features</a:t>
            </a:r>
            <a:r>
              <a:rPr lang="en-US" sz="1300" i="0" u="none" strike="noStrike" dirty="0">
                <a:solidFill>
                  <a:srgbClr val="000000"/>
                </a:solidFill>
                <a:effectLst/>
                <a:latin typeface="Century Gothic" panose="020B0502020202020204" pitchFamily="34" charset="0"/>
              </a:rPr>
              <a:t>: Each category in this balanced scorecard template is divided into rows for objectives, targets, and status, with check marks indicating whether each criterion has been met. The color-coded system provides an instant visual cue to viewers, allowing for easy interpretation of the organization's performance in key strategic areas.</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45513" y="1871830"/>
            <a:ext cx="6842788" cy="384606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8905461" y="148368"/>
            <a:ext cx="3113910" cy="61934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1000">
              <a:schemeClr val="bg2"/>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5567381" y="-4172890"/>
            <a:ext cx="1371600" cy="11877644"/>
          </a:xfrm>
          <a:prstGeom prst="round2SameRect">
            <a:avLst>
              <a:gd name="adj1" fmla="val 10417"/>
              <a:gd name="adj2" fmla="val 0"/>
            </a:avLst>
          </a:prstGeom>
          <a:gradFill>
            <a:gsLst>
              <a:gs pos="32000">
                <a:srgbClr val="434949">
                  <a:alpha val="92941"/>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Same Side Corner Rectangle 219">
            <a:extLst>
              <a:ext uri="{FF2B5EF4-FFF2-40B4-BE49-F238E27FC236}">
                <a16:creationId xmlns:a16="http://schemas.microsoft.com/office/drawing/2014/main" id="{130DD54F-DCBE-33BA-11C3-737088528DF7}"/>
              </a:ext>
            </a:extLst>
          </p:cNvPr>
          <p:cNvSpPr/>
          <p:nvPr/>
        </p:nvSpPr>
        <p:spPr>
          <a:xfrm rot="16200000">
            <a:off x="5567381" y="-2405526"/>
            <a:ext cx="1371600" cy="11877644"/>
          </a:xfrm>
          <a:prstGeom prst="round2SameRect">
            <a:avLst>
              <a:gd name="adj1" fmla="val 7738"/>
              <a:gd name="adj2" fmla="val 0"/>
            </a:avLst>
          </a:prstGeom>
          <a:gradFill>
            <a:gsLst>
              <a:gs pos="32000">
                <a:srgbClr val="434949">
                  <a:alpha val="92941"/>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Same Side Corner Rectangle 220">
            <a:extLst>
              <a:ext uri="{FF2B5EF4-FFF2-40B4-BE49-F238E27FC236}">
                <a16:creationId xmlns:a16="http://schemas.microsoft.com/office/drawing/2014/main" id="{AEDC5505-094C-E89D-6293-421F1D14E946}"/>
              </a:ext>
            </a:extLst>
          </p:cNvPr>
          <p:cNvSpPr/>
          <p:nvPr/>
        </p:nvSpPr>
        <p:spPr>
          <a:xfrm rot="16200000">
            <a:off x="5567381" y="-638162"/>
            <a:ext cx="1371600" cy="11877643"/>
          </a:xfrm>
          <a:prstGeom prst="round2SameRect">
            <a:avLst>
              <a:gd name="adj1" fmla="val 6846"/>
              <a:gd name="adj2" fmla="val 0"/>
            </a:avLst>
          </a:prstGeom>
          <a:gradFill>
            <a:gsLst>
              <a:gs pos="32000">
                <a:srgbClr val="434949">
                  <a:alpha val="92941"/>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7EA52E3-B606-71ED-37CE-C7108EC4648E}"/>
              </a:ext>
            </a:extLst>
          </p:cNvPr>
          <p:cNvSpPr/>
          <p:nvPr/>
        </p:nvSpPr>
        <p:spPr>
          <a:xfrm>
            <a:off x="0" y="6404232"/>
            <a:ext cx="12192000" cy="453768"/>
          </a:xfrm>
          <a:prstGeom prst="rect">
            <a:avLst/>
          </a:prstGeom>
          <a:gradFill>
            <a:gsLst>
              <a:gs pos="90000">
                <a:schemeClr val="bg1">
                  <a:alpha val="18000"/>
                </a:schemeClr>
              </a:gs>
              <a:gs pos="37000">
                <a:schemeClr val="bg1">
                  <a:alpha val="69086"/>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A3D8699-9301-9DA8-7A18-713D04F0A9CC}"/>
              </a:ext>
            </a:extLst>
          </p:cNvPr>
          <p:cNvSpPr txBox="1"/>
          <p:nvPr/>
        </p:nvSpPr>
        <p:spPr>
          <a:xfrm>
            <a:off x="7035265" y="6473683"/>
            <a:ext cx="2194560" cy="369332"/>
          </a:xfrm>
          <a:prstGeom prst="rect">
            <a:avLst/>
          </a:prstGeom>
          <a:noFill/>
        </p:spPr>
        <p:txBody>
          <a:bodyPr wrap="square" rtlCol="0">
            <a:spAutoFit/>
          </a:bodyPr>
          <a:lstStyle/>
          <a:p>
            <a:r>
              <a:rPr lang="en-US" dirty="0">
                <a:solidFill>
                  <a:schemeClr val="tx1">
                    <a:lumMod val="65000"/>
                    <a:lumOff val="35000"/>
                  </a:schemeClr>
                </a:solidFill>
                <a:latin typeface="Courier" pitchFamily="2" charset="0"/>
              </a:rPr>
              <a:t>criterion met:</a:t>
            </a:r>
          </a:p>
        </p:txBody>
      </p:sp>
      <p:sp>
        <p:nvSpPr>
          <p:cNvPr id="53" name="Round Same Side Corner Rectangle 52">
            <a:extLst>
              <a:ext uri="{FF2B5EF4-FFF2-40B4-BE49-F238E27FC236}">
                <a16:creationId xmlns:a16="http://schemas.microsoft.com/office/drawing/2014/main" id="{79F120E2-5754-3408-A13D-D3C998ACD194}"/>
              </a:ext>
            </a:extLst>
          </p:cNvPr>
          <p:cNvSpPr/>
          <p:nvPr/>
        </p:nvSpPr>
        <p:spPr>
          <a:xfrm>
            <a:off x="2325479" y="322894"/>
            <a:ext cx="2194560" cy="54864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FINANCIAL</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4766732" y="322894"/>
            <a:ext cx="2194560" cy="54864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INTERNAL</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649238" y="322894"/>
            <a:ext cx="2194560" cy="54864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LEARNING</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7207985" y="322894"/>
            <a:ext cx="2194560" cy="54864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CUSTOMER</a:t>
            </a:r>
          </a:p>
        </p:txBody>
      </p:sp>
      <p:sp>
        <p:nvSpPr>
          <p:cNvPr id="5" name="TextBox 4">
            <a:extLst>
              <a:ext uri="{FF2B5EF4-FFF2-40B4-BE49-F238E27FC236}">
                <a16:creationId xmlns:a16="http://schemas.microsoft.com/office/drawing/2014/main" id="{C2E24CF9-D82F-6A00-AF86-A720BAD2C11F}"/>
              </a:ext>
            </a:extLst>
          </p:cNvPr>
          <p:cNvSpPr txBox="1"/>
          <p:nvPr/>
        </p:nvSpPr>
        <p:spPr>
          <a:xfrm>
            <a:off x="9527318" y="6456610"/>
            <a:ext cx="2194560" cy="369332"/>
          </a:xfrm>
          <a:prstGeom prst="rect">
            <a:avLst/>
          </a:prstGeom>
          <a:noFill/>
        </p:spPr>
        <p:txBody>
          <a:bodyPr wrap="square" rtlCol="0">
            <a:spAutoFit/>
          </a:bodyPr>
          <a:lstStyle/>
          <a:p>
            <a:r>
              <a:rPr lang="en-US" dirty="0">
                <a:solidFill>
                  <a:schemeClr val="tx1">
                    <a:lumMod val="65000"/>
                    <a:lumOff val="35000"/>
                  </a:schemeClr>
                </a:solidFill>
                <a:latin typeface="Courier" pitchFamily="2" charset="0"/>
              </a:rPr>
              <a:t>| not yet met:</a:t>
            </a:r>
          </a:p>
        </p:txBody>
      </p:sp>
      <p:grpSp>
        <p:nvGrpSpPr>
          <p:cNvPr id="6" name="Group 5">
            <a:extLst>
              <a:ext uri="{FF2B5EF4-FFF2-40B4-BE49-F238E27FC236}">
                <a16:creationId xmlns:a16="http://schemas.microsoft.com/office/drawing/2014/main" id="{2DE1F086-6F4F-3A3B-68C2-D29DE9FBD091}"/>
              </a:ext>
            </a:extLst>
          </p:cNvPr>
          <p:cNvGrpSpPr/>
          <p:nvPr/>
        </p:nvGrpSpPr>
        <p:grpSpPr>
          <a:xfrm>
            <a:off x="11610583" y="6471045"/>
            <a:ext cx="346355" cy="369332"/>
            <a:chOff x="5649277" y="2701291"/>
            <a:chExt cx="1364932" cy="1455483"/>
          </a:xfrm>
        </p:grpSpPr>
        <p:sp>
          <p:nvSpPr>
            <p:cNvPr id="7" name="Freeform 6">
              <a:extLst>
                <a:ext uri="{FF2B5EF4-FFF2-40B4-BE49-F238E27FC236}">
                  <a16:creationId xmlns:a16="http://schemas.microsoft.com/office/drawing/2014/main" id="{92F08BB9-2191-126A-4BBD-852D18C7717F}"/>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solidFill>
              <a:srgbClr val="231F20"/>
            </a:solidFill>
            <a:ln w="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99B750-4BD2-15AE-6B16-D32106987A0C}"/>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231F20">
                <a:alpha val="35000"/>
              </a:srgbClr>
            </a:solid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AB4522A-E0A8-3345-092E-5902375A43FF}"/>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231F20"/>
            </a:solidFill>
            <a:ln w="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E1D02603-98FF-EEF6-FA3F-E56C8B15A195}"/>
              </a:ext>
            </a:extLst>
          </p:cNvPr>
          <p:cNvGrpSpPr/>
          <p:nvPr/>
        </p:nvGrpSpPr>
        <p:grpSpPr>
          <a:xfrm>
            <a:off x="9154949" y="6424552"/>
            <a:ext cx="369831" cy="379607"/>
            <a:chOff x="3461385" y="2571198"/>
            <a:chExt cx="1457452" cy="1495978"/>
          </a:xfrm>
        </p:grpSpPr>
        <p:sp>
          <p:nvSpPr>
            <p:cNvPr id="11" name="Freeform 10">
              <a:extLst>
                <a:ext uri="{FF2B5EF4-FFF2-40B4-BE49-F238E27FC236}">
                  <a16:creationId xmlns:a16="http://schemas.microsoft.com/office/drawing/2014/main" id="{B5CF69BC-880D-4093-B413-A9A9FCAFC795}"/>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231F20"/>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0BFCFAC-59F1-2B64-9EA0-DC6608B4F86B}"/>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231F20">
                <a:alpha val="35000"/>
              </a:srgbClr>
            </a:solidFill>
            <a:ln w="0" cap="flat">
              <a:noFill/>
              <a:prstDash val="solid"/>
              <a:miter/>
            </a:ln>
          </p:spPr>
          <p:txBody>
            <a:bodyPr rtlCol="0" anchor="ctr"/>
            <a:lstStyle/>
            <a:p>
              <a:endParaRPr lang="en-US"/>
            </a:p>
          </p:txBody>
        </p:sp>
      </p:grpSp>
      <p:sp>
        <p:nvSpPr>
          <p:cNvPr id="14" name="Rounded Rectangle 13">
            <a:extLst>
              <a:ext uri="{FF2B5EF4-FFF2-40B4-BE49-F238E27FC236}">
                <a16:creationId xmlns:a16="http://schemas.microsoft.com/office/drawing/2014/main" id="{F59CDD7A-1D7F-2324-F78C-973BF9DCAF2D}"/>
              </a:ext>
            </a:extLst>
          </p:cNvPr>
          <p:cNvSpPr/>
          <p:nvPr/>
        </p:nvSpPr>
        <p:spPr>
          <a:xfrm>
            <a:off x="2325479" y="97440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DD7DFF6-BE27-8C1E-3FCB-0D4686B1EFB1}"/>
              </a:ext>
            </a:extLst>
          </p:cNvPr>
          <p:cNvSpPr/>
          <p:nvPr/>
        </p:nvSpPr>
        <p:spPr>
          <a:xfrm>
            <a:off x="2325479" y="274177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8F42E7DF-8ACB-9EE3-8004-672BB95195F9}"/>
              </a:ext>
            </a:extLst>
          </p:cNvPr>
          <p:cNvSpPr/>
          <p:nvPr/>
        </p:nvSpPr>
        <p:spPr>
          <a:xfrm>
            <a:off x="2325479" y="45091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F8FDD952-9971-A911-934D-921A40423B37}"/>
              </a:ext>
            </a:extLst>
          </p:cNvPr>
          <p:cNvSpPr/>
          <p:nvPr/>
        </p:nvSpPr>
        <p:spPr>
          <a:xfrm>
            <a:off x="4766732" y="98297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46EB17C-2D08-5D99-0C6B-CE629E414288}"/>
              </a:ext>
            </a:extLst>
          </p:cNvPr>
          <p:cNvSpPr/>
          <p:nvPr/>
        </p:nvSpPr>
        <p:spPr>
          <a:xfrm>
            <a:off x="4766732" y="275034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5883485-7542-3649-79E1-0CF4ACD510B1}"/>
              </a:ext>
            </a:extLst>
          </p:cNvPr>
          <p:cNvSpPr/>
          <p:nvPr/>
        </p:nvSpPr>
        <p:spPr>
          <a:xfrm>
            <a:off x="4766732" y="451770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34F927E-D464-956B-0B38-2678E2B4CC69}"/>
              </a:ext>
            </a:extLst>
          </p:cNvPr>
          <p:cNvSpPr/>
          <p:nvPr/>
        </p:nvSpPr>
        <p:spPr>
          <a:xfrm>
            <a:off x="7207985" y="96583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6B02FAD5-F53B-3432-9A53-F6A06D78B511}"/>
              </a:ext>
            </a:extLst>
          </p:cNvPr>
          <p:cNvSpPr/>
          <p:nvPr/>
        </p:nvSpPr>
        <p:spPr>
          <a:xfrm>
            <a:off x="7207985" y="273320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99B16DE9-09CF-4F73-0B78-8C261274AAC7}"/>
              </a:ext>
            </a:extLst>
          </p:cNvPr>
          <p:cNvSpPr/>
          <p:nvPr/>
        </p:nvSpPr>
        <p:spPr>
          <a:xfrm>
            <a:off x="7207985" y="450056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FC12E81-7DB4-180B-9A38-C8ECEF84BFF8}"/>
              </a:ext>
            </a:extLst>
          </p:cNvPr>
          <p:cNvSpPr/>
          <p:nvPr/>
        </p:nvSpPr>
        <p:spPr>
          <a:xfrm>
            <a:off x="9649238" y="97440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562FF034-8155-EE8E-EC8D-B77F8191A8C8}"/>
              </a:ext>
            </a:extLst>
          </p:cNvPr>
          <p:cNvSpPr/>
          <p:nvPr/>
        </p:nvSpPr>
        <p:spPr>
          <a:xfrm>
            <a:off x="9649238" y="274177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CE783E82-E23F-9609-B551-EA63F5B29705}"/>
              </a:ext>
            </a:extLst>
          </p:cNvPr>
          <p:cNvSpPr/>
          <p:nvPr/>
        </p:nvSpPr>
        <p:spPr>
          <a:xfrm>
            <a:off x="9649238" y="45091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C5443A6-CCC8-0049-7E76-A1ACBEC529FD}"/>
              </a:ext>
            </a:extLst>
          </p:cNvPr>
          <p:cNvGrpSpPr/>
          <p:nvPr/>
        </p:nvGrpSpPr>
        <p:grpSpPr>
          <a:xfrm>
            <a:off x="2840929" y="1139653"/>
            <a:ext cx="1163660" cy="1194419"/>
            <a:chOff x="3461385" y="2571198"/>
            <a:chExt cx="1457452" cy="1495978"/>
          </a:xfrm>
          <a:solidFill>
            <a:srgbClr val="84A6A6"/>
          </a:solidFill>
        </p:grpSpPr>
        <p:sp>
          <p:nvSpPr>
            <p:cNvPr id="45" name="Freeform 44">
              <a:extLst>
                <a:ext uri="{FF2B5EF4-FFF2-40B4-BE49-F238E27FC236}">
                  <a16:creationId xmlns:a16="http://schemas.microsoft.com/office/drawing/2014/main" id="{DD99A0E6-7FA1-1F78-DD73-D39C1FB8D92E}"/>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84A6A6"/>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A935DBE-0DE6-37F9-82EA-F1297C116FEA}"/>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84A6A6">
                <a:alpha val="50000"/>
              </a:srgbClr>
            </a:solidFill>
            <a:ln w="0" cap="flat">
              <a:noFill/>
              <a:prstDash val="solid"/>
              <a:miter/>
            </a:ln>
          </p:spPr>
          <p:txBody>
            <a:bodyPr rtlCol="0" anchor="ctr"/>
            <a:lstStyle/>
            <a:p>
              <a:endParaRPr lang="en-US"/>
            </a:p>
          </p:txBody>
        </p:sp>
      </p:grpSp>
      <p:grpSp>
        <p:nvGrpSpPr>
          <p:cNvPr id="54" name="Group 53">
            <a:extLst>
              <a:ext uri="{FF2B5EF4-FFF2-40B4-BE49-F238E27FC236}">
                <a16:creationId xmlns:a16="http://schemas.microsoft.com/office/drawing/2014/main" id="{E8D420AA-433D-E6C9-4450-A9F120E75CE8}"/>
              </a:ext>
            </a:extLst>
          </p:cNvPr>
          <p:cNvGrpSpPr/>
          <p:nvPr/>
        </p:nvGrpSpPr>
        <p:grpSpPr>
          <a:xfrm>
            <a:off x="7723435" y="1149434"/>
            <a:ext cx="1163660" cy="1194419"/>
            <a:chOff x="3461385" y="2571198"/>
            <a:chExt cx="1457452" cy="1495978"/>
          </a:xfrm>
          <a:solidFill>
            <a:srgbClr val="C05313"/>
          </a:solidFill>
        </p:grpSpPr>
        <p:sp>
          <p:nvSpPr>
            <p:cNvPr id="55" name="Freeform 54">
              <a:extLst>
                <a:ext uri="{FF2B5EF4-FFF2-40B4-BE49-F238E27FC236}">
                  <a16:creationId xmlns:a16="http://schemas.microsoft.com/office/drawing/2014/main" id="{87351726-B590-679B-3605-0EEA7C58E54F}"/>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C05313"/>
            </a:solidFill>
            <a:ln w="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9CE6B2E-3437-561C-B1CC-7E602C74EDA3}"/>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C05313">
                <a:alpha val="50000"/>
              </a:srgbClr>
            </a:solidFill>
            <a:ln w="0" cap="flat">
              <a:noFill/>
              <a:prstDash val="solid"/>
              <a:miter/>
            </a:ln>
          </p:spPr>
          <p:txBody>
            <a:bodyPr rtlCol="0" anchor="ctr"/>
            <a:lstStyle/>
            <a:p>
              <a:endParaRPr lang="en-US"/>
            </a:p>
          </p:txBody>
        </p:sp>
      </p:grpSp>
      <p:grpSp>
        <p:nvGrpSpPr>
          <p:cNvPr id="189" name="Group 188">
            <a:extLst>
              <a:ext uri="{FF2B5EF4-FFF2-40B4-BE49-F238E27FC236}">
                <a16:creationId xmlns:a16="http://schemas.microsoft.com/office/drawing/2014/main" id="{C49FE40A-C41C-1DE5-6DAD-8A742C382CA8}"/>
              </a:ext>
            </a:extLst>
          </p:cNvPr>
          <p:cNvGrpSpPr/>
          <p:nvPr/>
        </p:nvGrpSpPr>
        <p:grpSpPr>
          <a:xfrm>
            <a:off x="5267641" y="2894198"/>
            <a:ext cx="1163660" cy="1194419"/>
            <a:chOff x="3461385" y="2571198"/>
            <a:chExt cx="1457452" cy="1495978"/>
          </a:xfrm>
          <a:solidFill>
            <a:srgbClr val="DA7F1B"/>
          </a:solidFill>
        </p:grpSpPr>
        <p:sp>
          <p:nvSpPr>
            <p:cNvPr id="192" name="Freeform 191">
              <a:extLst>
                <a:ext uri="{FF2B5EF4-FFF2-40B4-BE49-F238E27FC236}">
                  <a16:creationId xmlns:a16="http://schemas.microsoft.com/office/drawing/2014/main" id="{E3C52462-59C5-72A6-F537-1EDFDE6F39BA}"/>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DA7F1B"/>
            </a:solidFill>
            <a:ln w="0"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87BD1023-6A26-536B-3AE5-B4F365E90477}"/>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DA7F1B">
                <a:alpha val="50000"/>
              </a:srgbClr>
            </a:solidFill>
            <a:ln w="0" cap="flat">
              <a:noFill/>
              <a:prstDash val="solid"/>
              <a:miter/>
            </a:ln>
          </p:spPr>
          <p:txBody>
            <a:bodyPr rtlCol="0" anchor="ctr"/>
            <a:lstStyle/>
            <a:p>
              <a:endParaRPr lang="en-US"/>
            </a:p>
          </p:txBody>
        </p:sp>
      </p:grpSp>
      <p:grpSp>
        <p:nvGrpSpPr>
          <p:cNvPr id="197" name="Group 196">
            <a:extLst>
              <a:ext uri="{FF2B5EF4-FFF2-40B4-BE49-F238E27FC236}">
                <a16:creationId xmlns:a16="http://schemas.microsoft.com/office/drawing/2014/main" id="{361F748F-936B-CEBD-D24D-24EBEEBB8B98}"/>
              </a:ext>
            </a:extLst>
          </p:cNvPr>
          <p:cNvGrpSpPr/>
          <p:nvPr/>
        </p:nvGrpSpPr>
        <p:grpSpPr>
          <a:xfrm>
            <a:off x="7723179" y="3017662"/>
            <a:ext cx="1089793" cy="1162089"/>
            <a:chOff x="5649277" y="2701291"/>
            <a:chExt cx="1364932" cy="1455483"/>
          </a:xfrm>
          <a:solidFill>
            <a:srgbClr val="C05313"/>
          </a:solidFill>
        </p:grpSpPr>
        <p:sp>
          <p:nvSpPr>
            <p:cNvPr id="198" name="Freeform 197">
              <a:extLst>
                <a:ext uri="{FF2B5EF4-FFF2-40B4-BE49-F238E27FC236}">
                  <a16:creationId xmlns:a16="http://schemas.microsoft.com/office/drawing/2014/main" id="{C9B7888F-E2BF-033A-A5D1-2780AC18810B}"/>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grpFill/>
            <a:ln w="0"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48EBCC5-48AC-2AEF-80B7-991F659FE6EC}"/>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C05313">
                <a:alpha val="50000"/>
              </a:srgbClr>
            </a:solidFill>
            <a:ln w="0"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471F7B-39F4-B487-E436-F5E2881BC230}"/>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grpFill/>
            <a:ln w="0" cap="flat">
              <a:noFill/>
              <a:prstDash val="solid"/>
              <a:miter/>
            </a:ln>
          </p:spPr>
          <p:txBody>
            <a:bodyPr rtlCol="0" anchor="ctr"/>
            <a:lstStyle/>
            <a:p>
              <a:endParaRPr lang="en-US"/>
            </a:p>
          </p:txBody>
        </p:sp>
      </p:grpSp>
      <p:grpSp>
        <p:nvGrpSpPr>
          <p:cNvPr id="201" name="Group 200">
            <a:extLst>
              <a:ext uri="{FF2B5EF4-FFF2-40B4-BE49-F238E27FC236}">
                <a16:creationId xmlns:a16="http://schemas.microsoft.com/office/drawing/2014/main" id="{D6B62825-7019-BDCD-C978-030CA1354218}"/>
              </a:ext>
            </a:extLst>
          </p:cNvPr>
          <p:cNvGrpSpPr/>
          <p:nvPr/>
        </p:nvGrpSpPr>
        <p:grpSpPr>
          <a:xfrm>
            <a:off x="10150147" y="2903979"/>
            <a:ext cx="1163660" cy="1194419"/>
            <a:chOff x="3461385" y="2571198"/>
            <a:chExt cx="1457452" cy="1495978"/>
          </a:xfrm>
          <a:solidFill>
            <a:srgbClr val="08808C"/>
          </a:solidFill>
        </p:grpSpPr>
        <p:sp>
          <p:nvSpPr>
            <p:cNvPr id="202" name="Freeform 201">
              <a:extLst>
                <a:ext uri="{FF2B5EF4-FFF2-40B4-BE49-F238E27FC236}">
                  <a16:creationId xmlns:a16="http://schemas.microsoft.com/office/drawing/2014/main" id="{6488399E-554D-E743-C7DE-05CCF0FADCE9}"/>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08808C"/>
            </a:solidFill>
            <a:ln w="0"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A9A5BDD3-87A2-DBAF-2F65-E9B8D1B6B0D4}"/>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08808C">
                <a:alpha val="50000"/>
              </a:srgbClr>
            </a:solidFill>
            <a:ln w="0" cap="flat">
              <a:noFill/>
              <a:prstDash val="solid"/>
              <a:miter/>
            </a:ln>
          </p:spPr>
          <p:txBody>
            <a:bodyPr rtlCol="0" anchor="ctr"/>
            <a:lstStyle/>
            <a:p>
              <a:endParaRPr lang="en-US"/>
            </a:p>
          </p:txBody>
        </p:sp>
      </p:grpSp>
      <p:grpSp>
        <p:nvGrpSpPr>
          <p:cNvPr id="204" name="Group 203">
            <a:extLst>
              <a:ext uri="{FF2B5EF4-FFF2-40B4-BE49-F238E27FC236}">
                <a16:creationId xmlns:a16="http://schemas.microsoft.com/office/drawing/2014/main" id="{8E9A10F4-A37B-25C3-7A49-152DC9611F7C}"/>
              </a:ext>
            </a:extLst>
          </p:cNvPr>
          <p:cNvGrpSpPr/>
          <p:nvPr/>
        </p:nvGrpSpPr>
        <p:grpSpPr>
          <a:xfrm>
            <a:off x="5267641" y="4752712"/>
            <a:ext cx="1089793" cy="1162089"/>
            <a:chOff x="5649277" y="2701291"/>
            <a:chExt cx="1364932" cy="1455483"/>
          </a:xfrm>
          <a:solidFill>
            <a:srgbClr val="DA7F1B"/>
          </a:solidFill>
        </p:grpSpPr>
        <p:sp>
          <p:nvSpPr>
            <p:cNvPr id="205" name="Freeform 204">
              <a:extLst>
                <a:ext uri="{FF2B5EF4-FFF2-40B4-BE49-F238E27FC236}">
                  <a16:creationId xmlns:a16="http://schemas.microsoft.com/office/drawing/2014/main" id="{F9794491-F4CB-2EAE-1F89-E9A50C29948C}"/>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solidFill>
              <a:srgbClr val="DA7F1B"/>
            </a:solidFill>
            <a:ln w="0"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8DE00DA7-DD8F-AFF7-9D23-48F32EF6AD58}"/>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DA7F1B">
                <a:alpha val="50000"/>
              </a:srgbClr>
            </a:solidFill>
            <a:ln w="0"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75200D02-465D-33DE-6098-70F73AAFBEE8}"/>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grpFill/>
            <a:ln w="0" cap="flat">
              <a:noFill/>
              <a:prstDash val="solid"/>
              <a:miter/>
            </a:ln>
          </p:spPr>
          <p:txBody>
            <a:bodyPr rtlCol="0" anchor="ctr"/>
            <a:lstStyle/>
            <a:p>
              <a:endParaRPr lang="en-US"/>
            </a:p>
          </p:txBody>
        </p:sp>
      </p:grpSp>
      <p:grpSp>
        <p:nvGrpSpPr>
          <p:cNvPr id="208" name="Group 207">
            <a:extLst>
              <a:ext uri="{FF2B5EF4-FFF2-40B4-BE49-F238E27FC236}">
                <a16:creationId xmlns:a16="http://schemas.microsoft.com/office/drawing/2014/main" id="{2B078E89-5291-1DAD-3F4E-A01AA4CA9AA8}"/>
              </a:ext>
            </a:extLst>
          </p:cNvPr>
          <p:cNvGrpSpPr/>
          <p:nvPr/>
        </p:nvGrpSpPr>
        <p:grpSpPr>
          <a:xfrm>
            <a:off x="2789455" y="4639029"/>
            <a:ext cx="1163660" cy="1194419"/>
            <a:chOff x="3461385" y="2571198"/>
            <a:chExt cx="1457452" cy="1495978"/>
          </a:xfrm>
          <a:solidFill>
            <a:srgbClr val="84A6A6"/>
          </a:solidFill>
        </p:grpSpPr>
        <p:sp>
          <p:nvSpPr>
            <p:cNvPr id="209" name="Freeform 208">
              <a:extLst>
                <a:ext uri="{FF2B5EF4-FFF2-40B4-BE49-F238E27FC236}">
                  <a16:creationId xmlns:a16="http://schemas.microsoft.com/office/drawing/2014/main" id="{32BD09B8-B440-ED9E-5CCA-6801B9347280}"/>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84A6A6"/>
            </a:solidFill>
            <a:ln w="0"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B3162500-BF38-4BD8-5447-299FD5F6B2FE}"/>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84A6A6">
                <a:alpha val="50000"/>
              </a:srgbClr>
            </a:solidFill>
            <a:ln w="0" cap="flat">
              <a:noFill/>
              <a:prstDash val="solid"/>
              <a:miter/>
            </a:ln>
          </p:spPr>
          <p:txBody>
            <a:bodyPr rtlCol="0" anchor="ctr"/>
            <a:lstStyle/>
            <a:p>
              <a:endParaRPr lang="en-US"/>
            </a:p>
          </p:txBody>
        </p:sp>
      </p:grpSp>
      <p:grpSp>
        <p:nvGrpSpPr>
          <p:cNvPr id="215" name="Group 214">
            <a:extLst>
              <a:ext uri="{FF2B5EF4-FFF2-40B4-BE49-F238E27FC236}">
                <a16:creationId xmlns:a16="http://schemas.microsoft.com/office/drawing/2014/main" id="{A66F084F-CFFA-144E-BF17-3707DC51F37F}"/>
              </a:ext>
            </a:extLst>
          </p:cNvPr>
          <p:cNvGrpSpPr/>
          <p:nvPr/>
        </p:nvGrpSpPr>
        <p:grpSpPr>
          <a:xfrm>
            <a:off x="7671961" y="4648810"/>
            <a:ext cx="1163660" cy="1194419"/>
            <a:chOff x="3461385" y="2571198"/>
            <a:chExt cx="1457452" cy="1495978"/>
          </a:xfrm>
          <a:solidFill>
            <a:srgbClr val="C05313"/>
          </a:solidFill>
        </p:grpSpPr>
        <p:sp>
          <p:nvSpPr>
            <p:cNvPr id="216" name="Freeform 215">
              <a:extLst>
                <a:ext uri="{FF2B5EF4-FFF2-40B4-BE49-F238E27FC236}">
                  <a16:creationId xmlns:a16="http://schemas.microsoft.com/office/drawing/2014/main" id="{1B4F29E5-2444-ECFA-9D78-DDE752865F0C}"/>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C05313"/>
            </a:solidFill>
            <a:ln w="0"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0080A3B0-CE5D-968D-0F8E-B26E9D002CB1}"/>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C05313">
                <a:alpha val="50000"/>
              </a:srgbClr>
            </a:solidFill>
            <a:ln w="0" cap="flat">
              <a:noFill/>
              <a:prstDash val="solid"/>
              <a:miter/>
            </a:ln>
          </p:spPr>
          <p:txBody>
            <a:bodyPr rtlCol="0" anchor="ctr"/>
            <a:lstStyle/>
            <a:p>
              <a:endParaRPr lang="en-US"/>
            </a:p>
          </p:txBody>
        </p:sp>
      </p:grpSp>
      <p:sp>
        <p:nvSpPr>
          <p:cNvPr id="222" name="TextBox 221">
            <a:extLst>
              <a:ext uri="{FF2B5EF4-FFF2-40B4-BE49-F238E27FC236}">
                <a16:creationId xmlns:a16="http://schemas.microsoft.com/office/drawing/2014/main" id="{6F21EF38-A790-51BE-E348-C97289DCF39D}"/>
              </a:ext>
            </a:extLst>
          </p:cNvPr>
          <p:cNvSpPr txBox="1"/>
          <p:nvPr/>
        </p:nvSpPr>
        <p:spPr>
          <a:xfrm>
            <a:off x="359841" y="1268048"/>
            <a:ext cx="1857342" cy="830997"/>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Strategic Objectives</a:t>
            </a:r>
          </a:p>
        </p:txBody>
      </p:sp>
      <p:sp>
        <p:nvSpPr>
          <p:cNvPr id="224" name="TextBox 223">
            <a:extLst>
              <a:ext uri="{FF2B5EF4-FFF2-40B4-BE49-F238E27FC236}">
                <a16:creationId xmlns:a16="http://schemas.microsoft.com/office/drawing/2014/main" id="{E9079063-880A-7F3C-D854-F58FB0844CA0}"/>
              </a:ext>
            </a:extLst>
          </p:cNvPr>
          <p:cNvSpPr txBox="1"/>
          <p:nvPr/>
        </p:nvSpPr>
        <p:spPr>
          <a:xfrm>
            <a:off x="359840" y="3227773"/>
            <a:ext cx="1857342"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Targets</a:t>
            </a:r>
          </a:p>
        </p:txBody>
      </p:sp>
      <p:sp>
        <p:nvSpPr>
          <p:cNvPr id="226" name="TextBox 225">
            <a:extLst>
              <a:ext uri="{FF2B5EF4-FFF2-40B4-BE49-F238E27FC236}">
                <a16:creationId xmlns:a16="http://schemas.microsoft.com/office/drawing/2014/main" id="{BD738B8F-29F2-ACBC-DB96-FB4FE9037935}"/>
              </a:ext>
            </a:extLst>
          </p:cNvPr>
          <p:cNvSpPr txBox="1"/>
          <p:nvPr/>
        </p:nvSpPr>
        <p:spPr>
          <a:xfrm>
            <a:off x="354309" y="4995135"/>
            <a:ext cx="1857342"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Initiatives</a:t>
            </a:r>
          </a:p>
        </p:txBody>
      </p:sp>
      <p:grpSp>
        <p:nvGrpSpPr>
          <p:cNvPr id="227" name="Group 226">
            <a:extLst>
              <a:ext uri="{FF2B5EF4-FFF2-40B4-BE49-F238E27FC236}">
                <a16:creationId xmlns:a16="http://schemas.microsoft.com/office/drawing/2014/main" id="{E7879376-BA04-90C5-F9DC-3B1BC54E426B}"/>
              </a:ext>
            </a:extLst>
          </p:cNvPr>
          <p:cNvGrpSpPr/>
          <p:nvPr/>
        </p:nvGrpSpPr>
        <p:grpSpPr>
          <a:xfrm>
            <a:off x="2840929" y="2903979"/>
            <a:ext cx="1163660" cy="1194419"/>
            <a:chOff x="3461385" y="2571198"/>
            <a:chExt cx="1457452" cy="1495978"/>
          </a:xfrm>
          <a:solidFill>
            <a:srgbClr val="84A6A6"/>
          </a:solidFill>
        </p:grpSpPr>
        <p:sp>
          <p:nvSpPr>
            <p:cNvPr id="228" name="Freeform 227">
              <a:extLst>
                <a:ext uri="{FF2B5EF4-FFF2-40B4-BE49-F238E27FC236}">
                  <a16:creationId xmlns:a16="http://schemas.microsoft.com/office/drawing/2014/main" id="{C6760735-B79F-623C-F260-25A68699C6D3}"/>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84A6A6"/>
            </a:solidFill>
            <a:ln w="0"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6603ACA2-A96B-E651-C2D0-970EBC3D454B}"/>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84A6A6">
                <a:alpha val="50000"/>
              </a:srgbClr>
            </a:solidFill>
            <a:ln w="0" cap="flat">
              <a:noFill/>
              <a:prstDash val="solid"/>
              <a:miter/>
            </a:ln>
          </p:spPr>
          <p:txBody>
            <a:bodyPr rtlCol="0" anchor="ctr"/>
            <a:lstStyle/>
            <a:p>
              <a:endParaRPr lang="en-US"/>
            </a:p>
          </p:txBody>
        </p:sp>
      </p:grpSp>
      <p:grpSp>
        <p:nvGrpSpPr>
          <p:cNvPr id="230" name="Group 229">
            <a:extLst>
              <a:ext uri="{FF2B5EF4-FFF2-40B4-BE49-F238E27FC236}">
                <a16:creationId xmlns:a16="http://schemas.microsoft.com/office/drawing/2014/main" id="{32B72D8C-EEED-B802-0C69-4C7243C7442E}"/>
              </a:ext>
            </a:extLst>
          </p:cNvPr>
          <p:cNvGrpSpPr/>
          <p:nvPr/>
        </p:nvGrpSpPr>
        <p:grpSpPr>
          <a:xfrm>
            <a:off x="5319115" y="1146063"/>
            <a:ext cx="1163660" cy="1194419"/>
            <a:chOff x="3461385" y="2571198"/>
            <a:chExt cx="1457452" cy="1495978"/>
          </a:xfrm>
          <a:solidFill>
            <a:srgbClr val="DA7F1B"/>
          </a:solidFill>
        </p:grpSpPr>
        <p:sp>
          <p:nvSpPr>
            <p:cNvPr id="231" name="Freeform 230">
              <a:extLst>
                <a:ext uri="{FF2B5EF4-FFF2-40B4-BE49-F238E27FC236}">
                  <a16:creationId xmlns:a16="http://schemas.microsoft.com/office/drawing/2014/main" id="{927A1594-DEF2-4D9D-AE7A-A699E084C529}"/>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DA7F1B"/>
            </a:solidFill>
            <a:ln w="0"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AAE6116D-7710-804E-4E37-75CF3E731087}"/>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DA7F1B">
                <a:alpha val="50000"/>
              </a:srgbClr>
            </a:solidFill>
            <a:ln w="0" cap="flat">
              <a:noFill/>
              <a:prstDash val="solid"/>
              <a:miter/>
            </a:ln>
          </p:spPr>
          <p:txBody>
            <a:bodyPr rtlCol="0" anchor="ctr"/>
            <a:lstStyle/>
            <a:p>
              <a:endParaRPr lang="en-US"/>
            </a:p>
          </p:txBody>
        </p:sp>
      </p:grpSp>
      <p:grpSp>
        <p:nvGrpSpPr>
          <p:cNvPr id="233" name="Group 232">
            <a:extLst>
              <a:ext uri="{FF2B5EF4-FFF2-40B4-BE49-F238E27FC236}">
                <a16:creationId xmlns:a16="http://schemas.microsoft.com/office/drawing/2014/main" id="{6B920E9B-19E3-ED65-3357-A54B60000D9B}"/>
              </a:ext>
            </a:extLst>
          </p:cNvPr>
          <p:cNvGrpSpPr/>
          <p:nvPr/>
        </p:nvGrpSpPr>
        <p:grpSpPr>
          <a:xfrm>
            <a:off x="10195822" y="1169163"/>
            <a:ext cx="1163660" cy="1194419"/>
            <a:chOff x="3461385" y="2571198"/>
            <a:chExt cx="1457452" cy="1495978"/>
          </a:xfrm>
          <a:solidFill>
            <a:srgbClr val="08808C"/>
          </a:solidFill>
        </p:grpSpPr>
        <p:sp>
          <p:nvSpPr>
            <p:cNvPr id="234" name="Freeform 233">
              <a:extLst>
                <a:ext uri="{FF2B5EF4-FFF2-40B4-BE49-F238E27FC236}">
                  <a16:creationId xmlns:a16="http://schemas.microsoft.com/office/drawing/2014/main" id="{D521561C-14A4-EF07-277B-0BB7A62527ED}"/>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08808C"/>
            </a:solidFill>
            <a:ln w="0"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DF33D3F9-8625-7C4D-215D-AA27A92F709A}"/>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08808C">
                <a:alpha val="50000"/>
              </a:srgbClr>
            </a:solidFill>
            <a:ln w="0" cap="flat">
              <a:noFill/>
              <a:prstDash val="solid"/>
              <a:miter/>
            </a:ln>
          </p:spPr>
          <p:txBody>
            <a:bodyPr rtlCol="0" anchor="ctr"/>
            <a:lstStyle/>
            <a:p>
              <a:endParaRPr lang="en-US"/>
            </a:p>
          </p:txBody>
        </p:sp>
      </p:grpSp>
      <p:grpSp>
        <p:nvGrpSpPr>
          <p:cNvPr id="236" name="Group 235">
            <a:extLst>
              <a:ext uri="{FF2B5EF4-FFF2-40B4-BE49-F238E27FC236}">
                <a16:creationId xmlns:a16="http://schemas.microsoft.com/office/drawing/2014/main" id="{439ACE4F-6EFD-D8B5-C98E-DF518FBDEE55}"/>
              </a:ext>
            </a:extLst>
          </p:cNvPr>
          <p:cNvGrpSpPr/>
          <p:nvPr/>
        </p:nvGrpSpPr>
        <p:grpSpPr>
          <a:xfrm>
            <a:off x="10150144" y="4666250"/>
            <a:ext cx="1163660" cy="1194419"/>
            <a:chOff x="3461385" y="2571198"/>
            <a:chExt cx="1457452" cy="1495978"/>
          </a:xfrm>
          <a:solidFill>
            <a:srgbClr val="08808C"/>
          </a:solidFill>
        </p:grpSpPr>
        <p:sp>
          <p:nvSpPr>
            <p:cNvPr id="237" name="Freeform 236">
              <a:extLst>
                <a:ext uri="{FF2B5EF4-FFF2-40B4-BE49-F238E27FC236}">
                  <a16:creationId xmlns:a16="http://schemas.microsoft.com/office/drawing/2014/main" id="{149C865D-CF1D-0600-98F1-542EEA97D7CF}"/>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08808C"/>
            </a:solidFill>
            <a:ln w="0"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A33CC6A2-ED51-5FD7-0F30-0ADCE11C76DA}"/>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08808C">
                <a:alpha val="50000"/>
              </a:srgbClr>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1000">
              <a:schemeClr val="bg2"/>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5567381" y="-4172890"/>
            <a:ext cx="1371600" cy="11877644"/>
          </a:xfrm>
          <a:prstGeom prst="round2SameRect">
            <a:avLst>
              <a:gd name="adj1" fmla="val 10417"/>
              <a:gd name="adj2" fmla="val 0"/>
            </a:avLst>
          </a:prstGeom>
          <a:gradFill>
            <a:gsLst>
              <a:gs pos="32000">
                <a:srgbClr val="434949">
                  <a:alpha val="92941"/>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Same Side Corner Rectangle 219">
            <a:extLst>
              <a:ext uri="{FF2B5EF4-FFF2-40B4-BE49-F238E27FC236}">
                <a16:creationId xmlns:a16="http://schemas.microsoft.com/office/drawing/2014/main" id="{130DD54F-DCBE-33BA-11C3-737088528DF7}"/>
              </a:ext>
            </a:extLst>
          </p:cNvPr>
          <p:cNvSpPr/>
          <p:nvPr/>
        </p:nvSpPr>
        <p:spPr>
          <a:xfrm rot="16200000">
            <a:off x="5567381" y="-2405526"/>
            <a:ext cx="1371600" cy="11877644"/>
          </a:xfrm>
          <a:prstGeom prst="round2SameRect">
            <a:avLst>
              <a:gd name="adj1" fmla="val 7738"/>
              <a:gd name="adj2" fmla="val 0"/>
            </a:avLst>
          </a:prstGeom>
          <a:gradFill>
            <a:gsLst>
              <a:gs pos="32000">
                <a:srgbClr val="434949">
                  <a:alpha val="92941"/>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Same Side Corner Rectangle 220">
            <a:extLst>
              <a:ext uri="{FF2B5EF4-FFF2-40B4-BE49-F238E27FC236}">
                <a16:creationId xmlns:a16="http://schemas.microsoft.com/office/drawing/2014/main" id="{AEDC5505-094C-E89D-6293-421F1D14E946}"/>
              </a:ext>
            </a:extLst>
          </p:cNvPr>
          <p:cNvSpPr/>
          <p:nvPr/>
        </p:nvSpPr>
        <p:spPr>
          <a:xfrm rot="16200000">
            <a:off x="5567381" y="-638162"/>
            <a:ext cx="1371600" cy="11877643"/>
          </a:xfrm>
          <a:prstGeom prst="round2SameRect">
            <a:avLst>
              <a:gd name="adj1" fmla="val 6846"/>
              <a:gd name="adj2" fmla="val 0"/>
            </a:avLst>
          </a:prstGeom>
          <a:gradFill>
            <a:gsLst>
              <a:gs pos="32000">
                <a:srgbClr val="434949">
                  <a:alpha val="92941"/>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7EA52E3-B606-71ED-37CE-C7108EC4648E}"/>
              </a:ext>
            </a:extLst>
          </p:cNvPr>
          <p:cNvSpPr/>
          <p:nvPr/>
        </p:nvSpPr>
        <p:spPr>
          <a:xfrm>
            <a:off x="0" y="6404232"/>
            <a:ext cx="12192000" cy="453768"/>
          </a:xfrm>
          <a:prstGeom prst="rect">
            <a:avLst/>
          </a:prstGeom>
          <a:gradFill>
            <a:gsLst>
              <a:gs pos="90000">
                <a:schemeClr val="bg1">
                  <a:alpha val="18000"/>
                </a:schemeClr>
              </a:gs>
              <a:gs pos="37000">
                <a:schemeClr val="bg1">
                  <a:alpha val="69086"/>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A3D8699-9301-9DA8-7A18-713D04F0A9CC}"/>
              </a:ext>
            </a:extLst>
          </p:cNvPr>
          <p:cNvSpPr txBox="1"/>
          <p:nvPr/>
        </p:nvSpPr>
        <p:spPr>
          <a:xfrm>
            <a:off x="7035265" y="6473683"/>
            <a:ext cx="2194560" cy="369332"/>
          </a:xfrm>
          <a:prstGeom prst="rect">
            <a:avLst/>
          </a:prstGeom>
          <a:noFill/>
        </p:spPr>
        <p:txBody>
          <a:bodyPr wrap="square" rtlCol="0">
            <a:spAutoFit/>
          </a:bodyPr>
          <a:lstStyle/>
          <a:p>
            <a:r>
              <a:rPr lang="en-US" dirty="0">
                <a:solidFill>
                  <a:schemeClr val="tx1">
                    <a:lumMod val="65000"/>
                    <a:lumOff val="35000"/>
                  </a:schemeClr>
                </a:solidFill>
                <a:latin typeface="Courier" pitchFamily="2" charset="0"/>
              </a:rPr>
              <a:t>criterion met:</a:t>
            </a:r>
          </a:p>
        </p:txBody>
      </p:sp>
      <p:sp>
        <p:nvSpPr>
          <p:cNvPr id="53" name="Round Same Side Corner Rectangle 52">
            <a:extLst>
              <a:ext uri="{FF2B5EF4-FFF2-40B4-BE49-F238E27FC236}">
                <a16:creationId xmlns:a16="http://schemas.microsoft.com/office/drawing/2014/main" id="{79F120E2-5754-3408-A13D-D3C998ACD194}"/>
              </a:ext>
            </a:extLst>
          </p:cNvPr>
          <p:cNvSpPr/>
          <p:nvPr/>
        </p:nvSpPr>
        <p:spPr>
          <a:xfrm>
            <a:off x="2325479" y="322894"/>
            <a:ext cx="2194560" cy="54864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FINANCIAL</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4766732" y="322894"/>
            <a:ext cx="2194560" cy="54864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INTERNAL</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649238" y="322894"/>
            <a:ext cx="2194560" cy="54864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LEARNING</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7207985" y="322894"/>
            <a:ext cx="2194560" cy="54864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CUSTOMER</a:t>
            </a:r>
          </a:p>
        </p:txBody>
      </p:sp>
      <p:sp>
        <p:nvSpPr>
          <p:cNvPr id="5" name="TextBox 4">
            <a:extLst>
              <a:ext uri="{FF2B5EF4-FFF2-40B4-BE49-F238E27FC236}">
                <a16:creationId xmlns:a16="http://schemas.microsoft.com/office/drawing/2014/main" id="{C2E24CF9-D82F-6A00-AF86-A720BAD2C11F}"/>
              </a:ext>
            </a:extLst>
          </p:cNvPr>
          <p:cNvSpPr txBox="1"/>
          <p:nvPr/>
        </p:nvSpPr>
        <p:spPr>
          <a:xfrm>
            <a:off x="9527318" y="6456610"/>
            <a:ext cx="2194560" cy="369332"/>
          </a:xfrm>
          <a:prstGeom prst="rect">
            <a:avLst/>
          </a:prstGeom>
          <a:noFill/>
        </p:spPr>
        <p:txBody>
          <a:bodyPr wrap="square" rtlCol="0">
            <a:spAutoFit/>
          </a:bodyPr>
          <a:lstStyle/>
          <a:p>
            <a:r>
              <a:rPr lang="en-US" dirty="0">
                <a:solidFill>
                  <a:schemeClr val="tx1">
                    <a:lumMod val="65000"/>
                    <a:lumOff val="35000"/>
                  </a:schemeClr>
                </a:solidFill>
                <a:latin typeface="Courier" pitchFamily="2" charset="0"/>
              </a:rPr>
              <a:t>| not yet met:</a:t>
            </a:r>
          </a:p>
        </p:txBody>
      </p:sp>
      <p:grpSp>
        <p:nvGrpSpPr>
          <p:cNvPr id="6" name="Group 5">
            <a:extLst>
              <a:ext uri="{FF2B5EF4-FFF2-40B4-BE49-F238E27FC236}">
                <a16:creationId xmlns:a16="http://schemas.microsoft.com/office/drawing/2014/main" id="{2DE1F086-6F4F-3A3B-68C2-D29DE9FBD091}"/>
              </a:ext>
            </a:extLst>
          </p:cNvPr>
          <p:cNvGrpSpPr/>
          <p:nvPr/>
        </p:nvGrpSpPr>
        <p:grpSpPr>
          <a:xfrm>
            <a:off x="11610583" y="6471045"/>
            <a:ext cx="346355" cy="369332"/>
            <a:chOff x="5649277" y="2701291"/>
            <a:chExt cx="1364932" cy="1455483"/>
          </a:xfrm>
        </p:grpSpPr>
        <p:sp>
          <p:nvSpPr>
            <p:cNvPr id="7" name="Freeform 6">
              <a:extLst>
                <a:ext uri="{FF2B5EF4-FFF2-40B4-BE49-F238E27FC236}">
                  <a16:creationId xmlns:a16="http://schemas.microsoft.com/office/drawing/2014/main" id="{92F08BB9-2191-126A-4BBD-852D18C7717F}"/>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solidFill>
              <a:srgbClr val="231F20"/>
            </a:solidFill>
            <a:ln w="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99B750-4BD2-15AE-6B16-D32106987A0C}"/>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231F20">
                <a:alpha val="35000"/>
              </a:srgbClr>
            </a:solid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AB4522A-E0A8-3345-092E-5902375A43FF}"/>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231F20"/>
            </a:solidFill>
            <a:ln w="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E1D02603-98FF-EEF6-FA3F-E56C8B15A195}"/>
              </a:ext>
            </a:extLst>
          </p:cNvPr>
          <p:cNvGrpSpPr/>
          <p:nvPr/>
        </p:nvGrpSpPr>
        <p:grpSpPr>
          <a:xfrm>
            <a:off x="9154949" y="6424552"/>
            <a:ext cx="369831" cy="379607"/>
            <a:chOff x="3461385" y="2571198"/>
            <a:chExt cx="1457452" cy="1495978"/>
          </a:xfrm>
        </p:grpSpPr>
        <p:sp>
          <p:nvSpPr>
            <p:cNvPr id="11" name="Freeform 10">
              <a:extLst>
                <a:ext uri="{FF2B5EF4-FFF2-40B4-BE49-F238E27FC236}">
                  <a16:creationId xmlns:a16="http://schemas.microsoft.com/office/drawing/2014/main" id="{B5CF69BC-880D-4093-B413-A9A9FCAFC795}"/>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231F20"/>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0BFCFAC-59F1-2B64-9EA0-DC6608B4F86B}"/>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231F20">
                <a:alpha val="35000"/>
              </a:srgbClr>
            </a:solidFill>
            <a:ln w="0" cap="flat">
              <a:noFill/>
              <a:prstDash val="solid"/>
              <a:miter/>
            </a:ln>
          </p:spPr>
          <p:txBody>
            <a:bodyPr rtlCol="0" anchor="ctr"/>
            <a:lstStyle/>
            <a:p>
              <a:endParaRPr lang="en-US"/>
            </a:p>
          </p:txBody>
        </p:sp>
      </p:grpSp>
      <p:sp>
        <p:nvSpPr>
          <p:cNvPr id="14" name="Rounded Rectangle 13">
            <a:extLst>
              <a:ext uri="{FF2B5EF4-FFF2-40B4-BE49-F238E27FC236}">
                <a16:creationId xmlns:a16="http://schemas.microsoft.com/office/drawing/2014/main" id="{F59CDD7A-1D7F-2324-F78C-973BF9DCAF2D}"/>
              </a:ext>
            </a:extLst>
          </p:cNvPr>
          <p:cNvSpPr/>
          <p:nvPr/>
        </p:nvSpPr>
        <p:spPr>
          <a:xfrm>
            <a:off x="2325479" y="97440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DD7DFF6-BE27-8C1E-3FCB-0D4686B1EFB1}"/>
              </a:ext>
            </a:extLst>
          </p:cNvPr>
          <p:cNvSpPr/>
          <p:nvPr/>
        </p:nvSpPr>
        <p:spPr>
          <a:xfrm>
            <a:off x="2325479" y="274177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8F42E7DF-8ACB-9EE3-8004-672BB95195F9}"/>
              </a:ext>
            </a:extLst>
          </p:cNvPr>
          <p:cNvSpPr/>
          <p:nvPr/>
        </p:nvSpPr>
        <p:spPr>
          <a:xfrm>
            <a:off x="2325479" y="45091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F8FDD952-9971-A911-934D-921A40423B37}"/>
              </a:ext>
            </a:extLst>
          </p:cNvPr>
          <p:cNvSpPr/>
          <p:nvPr/>
        </p:nvSpPr>
        <p:spPr>
          <a:xfrm>
            <a:off x="4766732" y="98297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46EB17C-2D08-5D99-0C6B-CE629E414288}"/>
              </a:ext>
            </a:extLst>
          </p:cNvPr>
          <p:cNvSpPr/>
          <p:nvPr/>
        </p:nvSpPr>
        <p:spPr>
          <a:xfrm>
            <a:off x="4766732" y="275034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5883485-7542-3649-79E1-0CF4ACD510B1}"/>
              </a:ext>
            </a:extLst>
          </p:cNvPr>
          <p:cNvSpPr/>
          <p:nvPr/>
        </p:nvSpPr>
        <p:spPr>
          <a:xfrm>
            <a:off x="4766732" y="451770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34F927E-D464-956B-0B38-2678E2B4CC69}"/>
              </a:ext>
            </a:extLst>
          </p:cNvPr>
          <p:cNvSpPr/>
          <p:nvPr/>
        </p:nvSpPr>
        <p:spPr>
          <a:xfrm>
            <a:off x="7207985" y="96583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6B02FAD5-F53B-3432-9A53-F6A06D78B511}"/>
              </a:ext>
            </a:extLst>
          </p:cNvPr>
          <p:cNvSpPr/>
          <p:nvPr/>
        </p:nvSpPr>
        <p:spPr>
          <a:xfrm>
            <a:off x="7207985" y="273320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99B16DE9-09CF-4F73-0B78-8C261274AAC7}"/>
              </a:ext>
            </a:extLst>
          </p:cNvPr>
          <p:cNvSpPr/>
          <p:nvPr/>
        </p:nvSpPr>
        <p:spPr>
          <a:xfrm>
            <a:off x="7207985" y="450056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FC12E81-7DB4-180B-9A38-C8ECEF84BFF8}"/>
              </a:ext>
            </a:extLst>
          </p:cNvPr>
          <p:cNvSpPr/>
          <p:nvPr/>
        </p:nvSpPr>
        <p:spPr>
          <a:xfrm>
            <a:off x="9649238" y="97440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562FF034-8155-EE8E-EC8D-B77F8191A8C8}"/>
              </a:ext>
            </a:extLst>
          </p:cNvPr>
          <p:cNvSpPr/>
          <p:nvPr/>
        </p:nvSpPr>
        <p:spPr>
          <a:xfrm>
            <a:off x="9649238" y="274177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CE783E82-E23F-9609-B551-EA63F5B29705}"/>
              </a:ext>
            </a:extLst>
          </p:cNvPr>
          <p:cNvSpPr/>
          <p:nvPr/>
        </p:nvSpPr>
        <p:spPr>
          <a:xfrm>
            <a:off x="9649238" y="45091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414FF8E7-92BC-F4A4-9464-5AD39229350F}"/>
              </a:ext>
            </a:extLst>
          </p:cNvPr>
          <p:cNvGrpSpPr/>
          <p:nvPr/>
        </p:nvGrpSpPr>
        <p:grpSpPr>
          <a:xfrm>
            <a:off x="5319115" y="1253336"/>
            <a:ext cx="1089793" cy="1162089"/>
            <a:chOff x="5649277" y="2701291"/>
            <a:chExt cx="1364932" cy="1455483"/>
          </a:xfrm>
          <a:solidFill>
            <a:srgbClr val="DA7F1B"/>
          </a:solidFill>
        </p:grpSpPr>
        <p:sp>
          <p:nvSpPr>
            <p:cNvPr id="41" name="Freeform 40">
              <a:extLst>
                <a:ext uri="{FF2B5EF4-FFF2-40B4-BE49-F238E27FC236}">
                  <a16:creationId xmlns:a16="http://schemas.microsoft.com/office/drawing/2014/main" id="{9DCC7EB1-EF02-6E54-5893-0B8B66A154DE}"/>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solidFill>
              <a:srgbClr val="DA7F1B"/>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0C603A9-28FE-D529-C626-FB23096148DE}"/>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DA7F1B">
                <a:alpha val="50000"/>
              </a:srgbClr>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1424407-09B2-ABEE-9C40-A0DEF08D0E14}"/>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grpFill/>
            <a:ln w="0" cap="flat">
              <a:noFill/>
              <a:prstDash val="solid"/>
              <a:miter/>
            </a:ln>
          </p:spPr>
          <p:txBody>
            <a:bodyPr rtlCol="0" anchor="ctr"/>
            <a:lstStyle/>
            <a:p>
              <a:endParaRPr lang="en-US"/>
            </a:p>
          </p:txBody>
        </p:sp>
      </p:grpSp>
      <p:grpSp>
        <p:nvGrpSpPr>
          <p:cNvPr id="44" name="Group 43">
            <a:extLst>
              <a:ext uri="{FF2B5EF4-FFF2-40B4-BE49-F238E27FC236}">
                <a16:creationId xmlns:a16="http://schemas.microsoft.com/office/drawing/2014/main" id="{2C5443A6-CCC8-0049-7E76-A1ACBEC529FD}"/>
              </a:ext>
            </a:extLst>
          </p:cNvPr>
          <p:cNvGrpSpPr/>
          <p:nvPr/>
        </p:nvGrpSpPr>
        <p:grpSpPr>
          <a:xfrm>
            <a:off x="2840929" y="1139653"/>
            <a:ext cx="1163660" cy="1194419"/>
            <a:chOff x="3461385" y="2571198"/>
            <a:chExt cx="1457452" cy="1495978"/>
          </a:xfrm>
          <a:solidFill>
            <a:srgbClr val="84A6A6"/>
          </a:solidFill>
        </p:grpSpPr>
        <p:sp>
          <p:nvSpPr>
            <p:cNvPr id="45" name="Freeform 44">
              <a:extLst>
                <a:ext uri="{FF2B5EF4-FFF2-40B4-BE49-F238E27FC236}">
                  <a16:creationId xmlns:a16="http://schemas.microsoft.com/office/drawing/2014/main" id="{DD99A0E6-7FA1-1F78-DD73-D39C1FB8D92E}"/>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84A6A6"/>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EA935DBE-0DE6-37F9-82EA-F1297C116FEA}"/>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84A6A6">
                <a:alpha val="50000"/>
              </a:srgbClr>
            </a:solidFill>
            <a:ln w="0" cap="flat">
              <a:noFill/>
              <a:prstDash val="solid"/>
              <a:miter/>
            </a:ln>
          </p:spPr>
          <p:txBody>
            <a:bodyPr rtlCol="0" anchor="ctr"/>
            <a:lstStyle/>
            <a:p>
              <a:endParaRPr lang="en-US"/>
            </a:p>
          </p:txBody>
        </p:sp>
      </p:grpSp>
      <p:grpSp>
        <p:nvGrpSpPr>
          <p:cNvPr id="49" name="Group 48">
            <a:extLst>
              <a:ext uri="{FF2B5EF4-FFF2-40B4-BE49-F238E27FC236}">
                <a16:creationId xmlns:a16="http://schemas.microsoft.com/office/drawing/2014/main" id="{E5E8F9A5-D8D0-D8CB-44C6-C69EBA7456B7}"/>
              </a:ext>
            </a:extLst>
          </p:cNvPr>
          <p:cNvGrpSpPr/>
          <p:nvPr/>
        </p:nvGrpSpPr>
        <p:grpSpPr>
          <a:xfrm>
            <a:off x="10201621" y="1263117"/>
            <a:ext cx="1089793" cy="1162089"/>
            <a:chOff x="5649277" y="2701291"/>
            <a:chExt cx="1364932" cy="1455483"/>
          </a:xfrm>
          <a:solidFill>
            <a:srgbClr val="08808C"/>
          </a:solidFill>
        </p:grpSpPr>
        <p:sp>
          <p:nvSpPr>
            <p:cNvPr id="50" name="Freeform 49">
              <a:extLst>
                <a:ext uri="{FF2B5EF4-FFF2-40B4-BE49-F238E27FC236}">
                  <a16:creationId xmlns:a16="http://schemas.microsoft.com/office/drawing/2014/main" id="{554AA23E-7118-AA03-E445-B6FDA3AAEFED}"/>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solidFill>
              <a:srgbClr val="08808C"/>
            </a:solid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3A1CAC4-B51D-D421-37EF-268DD04AE2A8}"/>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08808C">
                <a:alpha val="50000"/>
              </a:srgbClr>
            </a:solid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0573BC1-A03D-0329-E9B5-958DDFFF09EB}"/>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grpFill/>
            <a:ln w="0" cap="flat">
              <a:noFill/>
              <a:prstDash val="solid"/>
              <a:miter/>
            </a:ln>
          </p:spPr>
          <p:txBody>
            <a:bodyPr rtlCol="0" anchor="ctr"/>
            <a:lstStyle/>
            <a:p>
              <a:endParaRPr lang="en-US"/>
            </a:p>
          </p:txBody>
        </p:sp>
      </p:grpSp>
      <p:grpSp>
        <p:nvGrpSpPr>
          <p:cNvPr id="54" name="Group 53">
            <a:extLst>
              <a:ext uri="{FF2B5EF4-FFF2-40B4-BE49-F238E27FC236}">
                <a16:creationId xmlns:a16="http://schemas.microsoft.com/office/drawing/2014/main" id="{E8D420AA-433D-E6C9-4450-A9F120E75CE8}"/>
              </a:ext>
            </a:extLst>
          </p:cNvPr>
          <p:cNvGrpSpPr/>
          <p:nvPr/>
        </p:nvGrpSpPr>
        <p:grpSpPr>
          <a:xfrm>
            <a:off x="7723435" y="1149434"/>
            <a:ext cx="1163660" cy="1194419"/>
            <a:chOff x="3461385" y="2571198"/>
            <a:chExt cx="1457452" cy="1495978"/>
          </a:xfrm>
          <a:solidFill>
            <a:srgbClr val="C05313"/>
          </a:solidFill>
        </p:grpSpPr>
        <p:sp>
          <p:nvSpPr>
            <p:cNvPr id="55" name="Freeform 54">
              <a:extLst>
                <a:ext uri="{FF2B5EF4-FFF2-40B4-BE49-F238E27FC236}">
                  <a16:creationId xmlns:a16="http://schemas.microsoft.com/office/drawing/2014/main" id="{87351726-B590-679B-3605-0EEA7C58E54F}"/>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C05313"/>
            </a:solidFill>
            <a:ln w="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9CE6B2E-3437-561C-B1CC-7E602C74EDA3}"/>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C05313">
                <a:alpha val="50000"/>
              </a:srgbClr>
            </a:solidFill>
            <a:ln w="0" cap="flat">
              <a:no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71E90EEE-20F9-3C36-E9AC-95C35570D985}"/>
              </a:ext>
            </a:extLst>
          </p:cNvPr>
          <p:cNvGrpSpPr/>
          <p:nvPr/>
        </p:nvGrpSpPr>
        <p:grpSpPr>
          <a:xfrm>
            <a:off x="2840673" y="3007881"/>
            <a:ext cx="1089793" cy="1162089"/>
            <a:chOff x="5649277" y="2701291"/>
            <a:chExt cx="1364932" cy="1455483"/>
          </a:xfrm>
          <a:solidFill>
            <a:srgbClr val="84A6A6"/>
          </a:solidFill>
        </p:grpSpPr>
        <p:sp>
          <p:nvSpPr>
            <p:cNvPr id="164" name="Freeform 163">
              <a:extLst>
                <a:ext uri="{FF2B5EF4-FFF2-40B4-BE49-F238E27FC236}">
                  <a16:creationId xmlns:a16="http://schemas.microsoft.com/office/drawing/2014/main" id="{EC49779B-70A5-E498-38C8-2C70D352F2D4}"/>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solidFill>
              <a:srgbClr val="84A6A6"/>
            </a:solidFill>
            <a:ln w="0"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F06B7378-E5D5-EADC-50EC-923F6CB9AE42}"/>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84A6A6">
                <a:alpha val="50000"/>
              </a:srgbClr>
            </a:solidFill>
            <a:ln w="0"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7504A71-C794-F130-D001-3BAC0FB4A2C5}"/>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grpFill/>
            <a:ln w="0" cap="flat">
              <a:noFill/>
              <a:prstDash val="solid"/>
              <a:miter/>
            </a:ln>
          </p:spPr>
          <p:txBody>
            <a:bodyPr rtlCol="0" anchor="ctr"/>
            <a:lstStyle/>
            <a:p>
              <a:endParaRPr lang="en-US"/>
            </a:p>
          </p:txBody>
        </p:sp>
      </p:grpSp>
      <p:grpSp>
        <p:nvGrpSpPr>
          <p:cNvPr id="189" name="Group 188">
            <a:extLst>
              <a:ext uri="{FF2B5EF4-FFF2-40B4-BE49-F238E27FC236}">
                <a16:creationId xmlns:a16="http://schemas.microsoft.com/office/drawing/2014/main" id="{C49FE40A-C41C-1DE5-6DAD-8A742C382CA8}"/>
              </a:ext>
            </a:extLst>
          </p:cNvPr>
          <p:cNvGrpSpPr/>
          <p:nvPr/>
        </p:nvGrpSpPr>
        <p:grpSpPr>
          <a:xfrm>
            <a:off x="5267641" y="4648810"/>
            <a:ext cx="1163660" cy="1194419"/>
            <a:chOff x="3461385" y="2571198"/>
            <a:chExt cx="1457452" cy="1495978"/>
          </a:xfrm>
          <a:solidFill>
            <a:srgbClr val="DA7F1B"/>
          </a:solidFill>
        </p:grpSpPr>
        <p:sp>
          <p:nvSpPr>
            <p:cNvPr id="192" name="Freeform 191">
              <a:extLst>
                <a:ext uri="{FF2B5EF4-FFF2-40B4-BE49-F238E27FC236}">
                  <a16:creationId xmlns:a16="http://schemas.microsoft.com/office/drawing/2014/main" id="{E3C52462-59C5-72A6-F537-1EDFDE6F39BA}"/>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DA7F1B"/>
            </a:solidFill>
            <a:ln w="0"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87BD1023-6A26-536B-3AE5-B4F365E90477}"/>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DA7F1B">
                <a:alpha val="50000"/>
              </a:srgbClr>
            </a:solidFill>
            <a:ln w="0" cap="flat">
              <a:noFill/>
              <a:prstDash val="solid"/>
              <a:miter/>
            </a:ln>
          </p:spPr>
          <p:txBody>
            <a:bodyPr rtlCol="0" anchor="ctr"/>
            <a:lstStyle/>
            <a:p>
              <a:endParaRPr lang="en-US"/>
            </a:p>
          </p:txBody>
        </p:sp>
      </p:grpSp>
      <p:grpSp>
        <p:nvGrpSpPr>
          <p:cNvPr id="197" name="Group 196">
            <a:extLst>
              <a:ext uri="{FF2B5EF4-FFF2-40B4-BE49-F238E27FC236}">
                <a16:creationId xmlns:a16="http://schemas.microsoft.com/office/drawing/2014/main" id="{361F748F-936B-CEBD-D24D-24EBEEBB8B98}"/>
              </a:ext>
            </a:extLst>
          </p:cNvPr>
          <p:cNvGrpSpPr/>
          <p:nvPr/>
        </p:nvGrpSpPr>
        <p:grpSpPr>
          <a:xfrm>
            <a:off x="7723179" y="3017662"/>
            <a:ext cx="1089793" cy="1162089"/>
            <a:chOff x="5649277" y="2701291"/>
            <a:chExt cx="1364932" cy="1455483"/>
          </a:xfrm>
          <a:solidFill>
            <a:srgbClr val="C05313"/>
          </a:solidFill>
        </p:grpSpPr>
        <p:sp>
          <p:nvSpPr>
            <p:cNvPr id="198" name="Freeform 197">
              <a:extLst>
                <a:ext uri="{FF2B5EF4-FFF2-40B4-BE49-F238E27FC236}">
                  <a16:creationId xmlns:a16="http://schemas.microsoft.com/office/drawing/2014/main" id="{C9B7888F-E2BF-033A-A5D1-2780AC18810B}"/>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grpFill/>
            <a:ln w="0"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448EBCC5-48AC-2AEF-80B7-991F659FE6EC}"/>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C05313">
                <a:alpha val="50000"/>
              </a:srgbClr>
            </a:solidFill>
            <a:ln w="0"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471F7B-39F4-B487-E436-F5E2881BC230}"/>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grpFill/>
            <a:ln w="0" cap="flat">
              <a:noFill/>
              <a:prstDash val="solid"/>
              <a:miter/>
            </a:ln>
          </p:spPr>
          <p:txBody>
            <a:bodyPr rtlCol="0" anchor="ctr"/>
            <a:lstStyle/>
            <a:p>
              <a:endParaRPr lang="en-US"/>
            </a:p>
          </p:txBody>
        </p:sp>
      </p:grpSp>
      <p:grpSp>
        <p:nvGrpSpPr>
          <p:cNvPr id="201" name="Group 200">
            <a:extLst>
              <a:ext uri="{FF2B5EF4-FFF2-40B4-BE49-F238E27FC236}">
                <a16:creationId xmlns:a16="http://schemas.microsoft.com/office/drawing/2014/main" id="{D6B62825-7019-BDCD-C978-030CA1354218}"/>
              </a:ext>
            </a:extLst>
          </p:cNvPr>
          <p:cNvGrpSpPr/>
          <p:nvPr/>
        </p:nvGrpSpPr>
        <p:grpSpPr>
          <a:xfrm>
            <a:off x="10150147" y="4648810"/>
            <a:ext cx="1163660" cy="1194419"/>
            <a:chOff x="3461385" y="2571198"/>
            <a:chExt cx="1457452" cy="1495978"/>
          </a:xfrm>
          <a:solidFill>
            <a:srgbClr val="08808C"/>
          </a:solidFill>
        </p:grpSpPr>
        <p:sp>
          <p:nvSpPr>
            <p:cNvPr id="202" name="Freeform 201">
              <a:extLst>
                <a:ext uri="{FF2B5EF4-FFF2-40B4-BE49-F238E27FC236}">
                  <a16:creationId xmlns:a16="http://schemas.microsoft.com/office/drawing/2014/main" id="{6488399E-554D-E743-C7DE-05CCF0FADCE9}"/>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08808C"/>
            </a:solidFill>
            <a:ln w="0"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A9A5BDD3-87A2-DBAF-2F65-E9B8D1B6B0D4}"/>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08808C">
                <a:alpha val="50000"/>
              </a:srgbClr>
            </a:solidFill>
            <a:ln w="0" cap="flat">
              <a:noFill/>
              <a:prstDash val="solid"/>
              <a:miter/>
            </a:ln>
          </p:spPr>
          <p:txBody>
            <a:bodyPr rtlCol="0" anchor="ctr"/>
            <a:lstStyle/>
            <a:p>
              <a:endParaRPr lang="en-US"/>
            </a:p>
          </p:txBody>
        </p:sp>
      </p:grpSp>
      <p:grpSp>
        <p:nvGrpSpPr>
          <p:cNvPr id="204" name="Group 203">
            <a:extLst>
              <a:ext uri="{FF2B5EF4-FFF2-40B4-BE49-F238E27FC236}">
                <a16:creationId xmlns:a16="http://schemas.microsoft.com/office/drawing/2014/main" id="{8E9A10F4-A37B-25C3-7A49-152DC9611F7C}"/>
              </a:ext>
            </a:extLst>
          </p:cNvPr>
          <p:cNvGrpSpPr/>
          <p:nvPr/>
        </p:nvGrpSpPr>
        <p:grpSpPr>
          <a:xfrm>
            <a:off x="5267641" y="3017662"/>
            <a:ext cx="1089793" cy="1162089"/>
            <a:chOff x="5649277" y="2701291"/>
            <a:chExt cx="1364932" cy="1455483"/>
          </a:xfrm>
          <a:solidFill>
            <a:srgbClr val="DA7F1B"/>
          </a:solidFill>
        </p:grpSpPr>
        <p:sp>
          <p:nvSpPr>
            <p:cNvPr id="205" name="Freeform 204">
              <a:extLst>
                <a:ext uri="{FF2B5EF4-FFF2-40B4-BE49-F238E27FC236}">
                  <a16:creationId xmlns:a16="http://schemas.microsoft.com/office/drawing/2014/main" id="{F9794491-F4CB-2EAE-1F89-E9A50C29948C}"/>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solidFill>
              <a:srgbClr val="DA7F1B"/>
            </a:solidFill>
            <a:ln w="0"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8DE00DA7-DD8F-AFF7-9D23-48F32EF6AD58}"/>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DA7F1B">
                <a:alpha val="50000"/>
              </a:srgbClr>
            </a:solidFill>
            <a:ln w="0"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75200D02-465D-33DE-6098-70F73AAFBEE8}"/>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grpFill/>
            <a:ln w="0" cap="flat">
              <a:noFill/>
              <a:prstDash val="solid"/>
              <a:miter/>
            </a:ln>
          </p:spPr>
          <p:txBody>
            <a:bodyPr rtlCol="0" anchor="ctr"/>
            <a:lstStyle/>
            <a:p>
              <a:endParaRPr lang="en-US"/>
            </a:p>
          </p:txBody>
        </p:sp>
      </p:grpSp>
      <p:grpSp>
        <p:nvGrpSpPr>
          <p:cNvPr id="208" name="Group 207">
            <a:extLst>
              <a:ext uri="{FF2B5EF4-FFF2-40B4-BE49-F238E27FC236}">
                <a16:creationId xmlns:a16="http://schemas.microsoft.com/office/drawing/2014/main" id="{2B078E89-5291-1DAD-3F4E-A01AA4CA9AA8}"/>
              </a:ext>
            </a:extLst>
          </p:cNvPr>
          <p:cNvGrpSpPr/>
          <p:nvPr/>
        </p:nvGrpSpPr>
        <p:grpSpPr>
          <a:xfrm>
            <a:off x="2789455" y="4648810"/>
            <a:ext cx="1163660" cy="1194419"/>
            <a:chOff x="3461385" y="2571198"/>
            <a:chExt cx="1457452" cy="1495978"/>
          </a:xfrm>
          <a:solidFill>
            <a:srgbClr val="84A6A6"/>
          </a:solidFill>
        </p:grpSpPr>
        <p:sp>
          <p:nvSpPr>
            <p:cNvPr id="209" name="Freeform 208">
              <a:extLst>
                <a:ext uri="{FF2B5EF4-FFF2-40B4-BE49-F238E27FC236}">
                  <a16:creationId xmlns:a16="http://schemas.microsoft.com/office/drawing/2014/main" id="{32BD09B8-B440-ED9E-5CCA-6801B9347280}"/>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84A6A6"/>
            </a:solidFill>
            <a:ln w="0"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B3162500-BF38-4BD8-5447-299FD5F6B2FE}"/>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84A6A6">
                <a:alpha val="50000"/>
              </a:srgbClr>
            </a:solidFill>
            <a:ln w="0" cap="flat">
              <a:noFill/>
              <a:prstDash val="solid"/>
              <a:miter/>
            </a:ln>
          </p:spPr>
          <p:txBody>
            <a:bodyPr rtlCol="0" anchor="ctr"/>
            <a:lstStyle/>
            <a:p>
              <a:endParaRPr lang="en-US"/>
            </a:p>
          </p:txBody>
        </p:sp>
      </p:grpSp>
      <p:grpSp>
        <p:nvGrpSpPr>
          <p:cNvPr id="211" name="Group 210">
            <a:extLst>
              <a:ext uri="{FF2B5EF4-FFF2-40B4-BE49-F238E27FC236}">
                <a16:creationId xmlns:a16="http://schemas.microsoft.com/office/drawing/2014/main" id="{9ADBBDA1-82FF-38A7-536A-9733F5FA676E}"/>
              </a:ext>
            </a:extLst>
          </p:cNvPr>
          <p:cNvGrpSpPr/>
          <p:nvPr/>
        </p:nvGrpSpPr>
        <p:grpSpPr>
          <a:xfrm>
            <a:off x="10150147" y="3017662"/>
            <a:ext cx="1089793" cy="1162089"/>
            <a:chOff x="5649277" y="2701291"/>
            <a:chExt cx="1364932" cy="1455483"/>
          </a:xfrm>
          <a:solidFill>
            <a:srgbClr val="08808C"/>
          </a:solidFill>
        </p:grpSpPr>
        <p:sp>
          <p:nvSpPr>
            <p:cNvPr id="212" name="Freeform 211">
              <a:extLst>
                <a:ext uri="{FF2B5EF4-FFF2-40B4-BE49-F238E27FC236}">
                  <a16:creationId xmlns:a16="http://schemas.microsoft.com/office/drawing/2014/main" id="{7213019D-71E9-88DA-D463-F96728A7BEE5}"/>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solidFill>
              <a:srgbClr val="08808C"/>
            </a:solidFill>
            <a:ln w="0"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AE68209A-AEFA-CBE6-8A24-2F91A0AB85F4}"/>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08808C">
                <a:alpha val="50000"/>
              </a:srgbClr>
            </a:solidFill>
            <a:ln w="0"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8DDAC975-FD1D-32D8-E82F-CD7B63A02459}"/>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grpFill/>
            <a:ln w="0" cap="flat">
              <a:noFill/>
              <a:prstDash val="solid"/>
              <a:miter/>
            </a:ln>
          </p:spPr>
          <p:txBody>
            <a:bodyPr rtlCol="0" anchor="ctr"/>
            <a:lstStyle/>
            <a:p>
              <a:endParaRPr lang="en-US"/>
            </a:p>
          </p:txBody>
        </p:sp>
      </p:grpSp>
      <p:grpSp>
        <p:nvGrpSpPr>
          <p:cNvPr id="215" name="Group 214">
            <a:extLst>
              <a:ext uri="{FF2B5EF4-FFF2-40B4-BE49-F238E27FC236}">
                <a16:creationId xmlns:a16="http://schemas.microsoft.com/office/drawing/2014/main" id="{A66F084F-CFFA-144E-BF17-3707DC51F37F}"/>
              </a:ext>
            </a:extLst>
          </p:cNvPr>
          <p:cNvGrpSpPr/>
          <p:nvPr/>
        </p:nvGrpSpPr>
        <p:grpSpPr>
          <a:xfrm>
            <a:off x="7671961" y="4648810"/>
            <a:ext cx="1163660" cy="1194419"/>
            <a:chOff x="3461385" y="2571198"/>
            <a:chExt cx="1457452" cy="1495978"/>
          </a:xfrm>
          <a:solidFill>
            <a:srgbClr val="C05313"/>
          </a:solidFill>
        </p:grpSpPr>
        <p:sp>
          <p:nvSpPr>
            <p:cNvPr id="216" name="Freeform 215">
              <a:extLst>
                <a:ext uri="{FF2B5EF4-FFF2-40B4-BE49-F238E27FC236}">
                  <a16:creationId xmlns:a16="http://schemas.microsoft.com/office/drawing/2014/main" id="{1B4F29E5-2444-ECFA-9D78-DDE752865F0C}"/>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C05313"/>
            </a:solidFill>
            <a:ln w="0"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0080A3B0-CE5D-968D-0F8E-B26E9D002CB1}"/>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C05313">
                <a:alpha val="50000"/>
              </a:srgbClr>
            </a:solidFill>
            <a:ln w="0" cap="flat">
              <a:noFill/>
              <a:prstDash val="solid"/>
              <a:miter/>
            </a:ln>
          </p:spPr>
          <p:txBody>
            <a:bodyPr rtlCol="0" anchor="ctr"/>
            <a:lstStyle/>
            <a:p>
              <a:endParaRPr lang="en-US"/>
            </a:p>
          </p:txBody>
        </p:sp>
      </p:grpSp>
      <p:sp>
        <p:nvSpPr>
          <p:cNvPr id="222" name="TextBox 221">
            <a:extLst>
              <a:ext uri="{FF2B5EF4-FFF2-40B4-BE49-F238E27FC236}">
                <a16:creationId xmlns:a16="http://schemas.microsoft.com/office/drawing/2014/main" id="{6F21EF38-A790-51BE-E348-C97289DCF39D}"/>
              </a:ext>
            </a:extLst>
          </p:cNvPr>
          <p:cNvSpPr txBox="1"/>
          <p:nvPr/>
        </p:nvSpPr>
        <p:spPr>
          <a:xfrm>
            <a:off x="359841" y="1268048"/>
            <a:ext cx="1857342" cy="830997"/>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Strategic Objectives</a:t>
            </a:r>
          </a:p>
        </p:txBody>
      </p:sp>
      <p:sp>
        <p:nvSpPr>
          <p:cNvPr id="224" name="TextBox 223">
            <a:extLst>
              <a:ext uri="{FF2B5EF4-FFF2-40B4-BE49-F238E27FC236}">
                <a16:creationId xmlns:a16="http://schemas.microsoft.com/office/drawing/2014/main" id="{E9079063-880A-7F3C-D854-F58FB0844CA0}"/>
              </a:ext>
            </a:extLst>
          </p:cNvPr>
          <p:cNvSpPr txBox="1"/>
          <p:nvPr/>
        </p:nvSpPr>
        <p:spPr>
          <a:xfrm>
            <a:off x="359840" y="3227773"/>
            <a:ext cx="1857342"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Targets</a:t>
            </a:r>
          </a:p>
        </p:txBody>
      </p:sp>
      <p:sp>
        <p:nvSpPr>
          <p:cNvPr id="226" name="TextBox 225">
            <a:extLst>
              <a:ext uri="{FF2B5EF4-FFF2-40B4-BE49-F238E27FC236}">
                <a16:creationId xmlns:a16="http://schemas.microsoft.com/office/drawing/2014/main" id="{BD738B8F-29F2-ACBC-DB96-FB4FE9037935}"/>
              </a:ext>
            </a:extLst>
          </p:cNvPr>
          <p:cNvSpPr txBox="1"/>
          <p:nvPr/>
        </p:nvSpPr>
        <p:spPr>
          <a:xfrm>
            <a:off x="354309" y="4995135"/>
            <a:ext cx="1857342"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Initiatives</a:t>
            </a:r>
          </a:p>
        </p:txBody>
      </p:sp>
    </p:spTree>
    <p:extLst>
      <p:ext uri="{BB962C8B-B14F-4D97-AF65-F5344CB8AC3E}">
        <p14:creationId xmlns:p14="http://schemas.microsoft.com/office/powerpoint/2010/main" val="364953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1000">
              <a:schemeClr val="bg2"/>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5567381" y="-4172890"/>
            <a:ext cx="1371600" cy="11877644"/>
          </a:xfrm>
          <a:prstGeom prst="round2SameRect">
            <a:avLst>
              <a:gd name="adj1" fmla="val 10417"/>
              <a:gd name="adj2" fmla="val 0"/>
            </a:avLst>
          </a:prstGeom>
          <a:gradFill>
            <a:gsLst>
              <a:gs pos="32000">
                <a:srgbClr val="434949">
                  <a:alpha val="92941"/>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 Same Side Corner Rectangle 219">
            <a:extLst>
              <a:ext uri="{FF2B5EF4-FFF2-40B4-BE49-F238E27FC236}">
                <a16:creationId xmlns:a16="http://schemas.microsoft.com/office/drawing/2014/main" id="{130DD54F-DCBE-33BA-11C3-737088528DF7}"/>
              </a:ext>
            </a:extLst>
          </p:cNvPr>
          <p:cNvSpPr/>
          <p:nvPr/>
        </p:nvSpPr>
        <p:spPr>
          <a:xfrm rot="16200000">
            <a:off x="5567381" y="-2405526"/>
            <a:ext cx="1371600" cy="11877644"/>
          </a:xfrm>
          <a:prstGeom prst="round2SameRect">
            <a:avLst>
              <a:gd name="adj1" fmla="val 7738"/>
              <a:gd name="adj2" fmla="val 0"/>
            </a:avLst>
          </a:prstGeom>
          <a:gradFill>
            <a:gsLst>
              <a:gs pos="32000">
                <a:srgbClr val="434949">
                  <a:alpha val="92941"/>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Same Side Corner Rectangle 220">
            <a:extLst>
              <a:ext uri="{FF2B5EF4-FFF2-40B4-BE49-F238E27FC236}">
                <a16:creationId xmlns:a16="http://schemas.microsoft.com/office/drawing/2014/main" id="{AEDC5505-094C-E89D-6293-421F1D14E946}"/>
              </a:ext>
            </a:extLst>
          </p:cNvPr>
          <p:cNvSpPr/>
          <p:nvPr/>
        </p:nvSpPr>
        <p:spPr>
          <a:xfrm rot="16200000">
            <a:off x="5567381" y="-638162"/>
            <a:ext cx="1371600" cy="11877643"/>
          </a:xfrm>
          <a:prstGeom prst="round2SameRect">
            <a:avLst>
              <a:gd name="adj1" fmla="val 6846"/>
              <a:gd name="adj2" fmla="val 0"/>
            </a:avLst>
          </a:prstGeom>
          <a:gradFill>
            <a:gsLst>
              <a:gs pos="32000">
                <a:srgbClr val="434949">
                  <a:alpha val="92941"/>
                </a:srgbClr>
              </a:gs>
              <a:gs pos="88000">
                <a:srgbClr val="6C7575">
                  <a:alpha val="38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7EA52E3-B606-71ED-37CE-C7108EC4648E}"/>
              </a:ext>
            </a:extLst>
          </p:cNvPr>
          <p:cNvSpPr/>
          <p:nvPr/>
        </p:nvSpPr>
        <p:spPr>
          <a:xfrm>
            <a:off x="0" y="6404232"/>
            <a:ext cx="12192000" cy="453768"/>
          </a:xfrm>
          <a:prstGeom prst="rect">
            <a:avLst/>
          </a:prstGeom>
          <a:gradFill>
            <a:gsLst>
              <a:gs pos="90000">
                <a:schemeClr val="bg1">
                  <a:alpha val="18000"/>
                </a:schemeClr>
              </a:gs>
              <a:gs pos="37000">
                <a:schemeClr val="bg1">
                  <a:alpha val="69086"/>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A3D8699-9301-9DA8-7A18-713D04F0A9CC}"/>
              </a:ext>
            </a:extLst>
          </p:cNvPr>
          <p:cNvSpPr txBox="1"/>
          <p:nvPr/>
        </p:nvSpPr>
        <p:spPr>
          <a:xfrm>
            <a:off x="7035265" y="6473683"/>
            <a:ext cx="2194560" cy="369332"/>
          </a:xfrm>
          <a:prstGeom prst="rect">
            <a:avLst/>
          </a:prstGeom>
          <a:noFill/>
        </p:spPr>
        <p:txBody>
          <a:bodyPr wrap="square" rtlCol="0">
            <a:spAutoFit/>
          </a:bodyPr>
          <a:lstStyle/>
          <a:p>
            <a:r>
              <a:rPr lang="en-US" dirty="0">
                <a:solidFill>
                  <a:schemeClr val="tx1">
                    <a:lumMod val="65000"/>
                    <a:lumOff val="35000"/>
                  </a:schemeClr>
                </a:solidFill>
                <a:latin typeface="Courier" pitchFamily="2" charset="0"/>
              </a:rPr>
              <a:t>criterion met:</a:t>
            </a:r>
          </a:p>
        </p:txBody>
      </p:sp>
      <p:sp>
        <p:nvSpPr>
          <p:cNvPr id="53" name="Round Same Side Corner Rectangle 52">
            <a:extLst>
              <a:ext uri="{FF2B5EF4-FFF2-40B4-BE49-F238E27FC236}">
                <a16:creationId xmlns:a16="http://schemas.microsoft.com/office/drawing/2014/main" id="{79F120E2-5754-3408-A13D-D3C998ACD194}"/>
              </a:ext>
            </a:extLst>
          </p:cNvPr>
          <p:cNvSpPr/>
          <p:nvPr/>
        </p:nvSpPr>
        <p:spPr>
          <a:xfrm>
            <a:off x="2325479" y="322894"/>
            <a:ext cx="2194560" cy="54864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FINANCIAL</a:t>
            </a: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4766732" y="322894"/>
            <a:ext cx="2194560" cy="54864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INTERNAL</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649238" y="322894"/>
            <a:ext cx="2194560" cy="54864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LEARNING</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7207985" y="322894"/>
            <a:ext cx="2194560" cy="54864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200" spc="300" dirty="0">
                <a:latin typeface="Century Gothic" panose="020B0502020202020204" pitchFamily="34" charset="0"/>
              </a:rPr>
              <a:t>CUSTOMER</a:t>
            </a:r>
          </a:p>
        </p:txBody>
      </p:sp>
      <p:sp>
        <p:nvSpPr>
          <p:cNvPr id="5" name="TextBox 4">
            <a:extLst>
              <a:ext uri="{FF2B5EF4-FFF2-40B4-BE49-F238E27FC236}">
                <a16:creationId xmlns:a16="http://schemas.microsoft.com/office/drawing/2014/main" id="{C2E24CF9-D82F-6A00-AF86-A720BAD2C11F}"/>
              </a:ext>
            </a:extLst>
          </p:cNvPr>
          <p:cNvSpPr txBox="1"/>
          <p:nvPr/>
        </p:nvSpPr>
        <p:spPr>
          <a:xfrm>
            <a:off x="9527318" y="6456610"/>
            <a:ext cx="2194560" cy="369332"/>
          </a:xfrm>
          <a:prstGeom prst="rect">
            <a:avLst/>
          </a:prstGeom>
          <a:noFill/>
        </p:spPr>
        <p:txBody>
          <a:bodyPr wrap="square" rtlCol="0">
            <a:spAutoFit/>
          </a:bodyPr>
          <a:lstStyle/>
          <a:p>
            <a:r>
              <a:rPr lang="en-US" dirty="0">
                <a:solidFill>
                  <a:schemeClr val="tx1">
                    <a:lumMod val="65000"/>
                    <a:lumOff val="35000"/>
                  </a:schemeClr>
                </a:solidFill>
                <a:latin typeface="Courier" pitchFamily="2" charset="0"/>
              </a:rPr>
              <a:t>| not yet met:</a:t>
            </a:r>
          </a:p>
        </p:txBody>
      </p:sp>
      <p:grpSp>
        <p:nvGrpSpPr>
          <p:cNvPr id="6" name="Group 5">
            <a:extLst>
              <a:ext uri="{FF2B5EF4-FFF2-40B4-BE49-F238E27FC236}">
                <a16:creationId xmlns:a16="http://schemas.microsoft.com/office/drawing/2014/main" id="{2DE1F086-6F4F-3A3B-68C2-D29DE9FBD091}"/>
              </a:ext>
            </a:extLst>
          </p:cNvPr>
          <p:cNvGrpSpPr/>
          <p:nvPr/>
        </p:nvGrpSpPr>
        <p:grpSpPr>
          <a:xfrm>
            <a:off x="11610583" y="6471045"/>
            <a:ext cx="346355" cy="369332"/>
            <a:chOff x="5649277" y="2701291"/>
            <a:chExt cx="1364932" cy="1455483"/>
          </a:xfrm>
        </p:grpSpPr>
        <p:sp>
          <p:nvSpPr>
            <p:cNvPr id="7" name="Freeform 6">
              <a:extLst>
                <a:ext uri="{FF2B5EF4-FFF2-40B4-BE49-F238E27FC236}">
                  <a16:creationId xmlns:a16="http://schemas.microsoft.com/office/drawing/2014/main" id="{92F08BB9-2191-126A-4BBD-852D18C7717F}"/>
                </a:ext>
              </a:extLst>
            </p:cNvPr>
            <p:cNvSpPr/>
            <p:nvPr/>
          </p:nvSpPr>
          <p:spPr>
            <a:xfrm>
              <a:off x="5669280" y="2953636"/>
              <a:ext cx="988694" cy="1203138"/>
            </a:xfrm>
            <a:custGeom>
              <a:avLst/>
              <a:gdLst>
                <a:gd name="connsiteX0" fmla="*/ 967740 w 988694"/>
                <a:gd name="connsiteY0" fmla="*/ 121986 h 1203138"/>
                <a:gd name="connsiteX1" fmla="*/ 988695 w 988694"/>
                <a:gd name="connsiteY1" fmla="*/ 71503 h 1203138"/>
                <a:gd name="connsiteX2" fmla="*/ 967740 w 988694"/>
                <a:gd name="connsiteY2" fmla="*/ 21021 h 1203138"/>
                <a:gd name="connsiteX3" fmla="*/ 917257 w 988694"/>
                <a:gd name="connsiteY3" fmla="*/ 66 h 1203138"/>
                <a:gd name="connsiteX4" fmla="*/ 866775 w 988694"/>
                <a:gd name="connsiteY4" fmla="*/ 21021 h 1203138"/>
                <a:gd name="connsiteX5" fmla="*/ 646747 w 988694"/>
                <a:gd name="connsiteY5" fmla="*/ 297246 h 1203138"/>
                <a:gd name="connsiteX6" fmla="*/ 590550 w 988694"/>
                <a:gd name="connsiteY6" fmla="*/ 246763 h 1203138"/>
                <a:gd name="connsiteX7" fmla="*/ 468630 w 988694"/>
                <a:gd name="connsiteY7" fmla="*/ 149608 h 1203138"/>
                <a:gd name="connsiteX8" fmla="*/ 413385 w 988694"/>
                <a:gd name="connsiteY8" fmla="*/ 141988 h 1203138"/>
                <a:gd name="connsiteX9" fmla="*/ 370522 w 988694"/>
                <a:gd name="connsiteY9" fmla="*/ 174373 h 1203138"/>
                <a:gd name="connsiteX10" fmla="*/ 362902 w 988694"/>
                <a:gd name="connsiteY10" fmla="*/ 229618 h 1203138"/>
                <a:gd name="connsiteX11" fmla="*/ 395288 w 988694"/>
                <a:gd name="connsiteY11" fmla="*/ 272481 h 1203138"/>
                <a:gd name="connsiteX12" fmla="*/ 418147 w 988694"/>
                <a:gd name="connsiteY12" fmla="*/ 289626 h 1203138"/>
                <a:gd name="connsiteX13" fmla="*/ 421005 w 988694"/>
                <a:gd name="connsiteY13" fmla="*/ 291531 h 1203138"/>
                <a:gd name="connsiteX14" fmla="*/ 433388 w 988694"/>
                <a:gd name="connsiteY14" fmla="*/ 301056 h 1203138"/>
                <a:gd name="connsiteX15" fmla="*/ 479107 w 988694"/>
                <a:gd name="connsiteY15" fmla="*/ 339156 h 1203138"/>
                <a:gd name="connsiteX16" fmla="*/ 556260 w 988694"/>
                <a:gd name="connsiteY16" fmla="*/ 408688 h 1203138"/>
                <a:gd name="connsiteX17" fmla="*/ 536257 w 988694"/>
                <a:gd name="connsiteY17" fmla="*/ 433453 h 1203138"/>
                <a:gd name="connsiteX18" fmla="*/ 205740 w 988694"/>
                <a:gd name="connsiteY18" fmla="*/ 848743 h 1203138"/>
                <a:gd name="connsiteX19" fmla="*/ 20955 w 988694"/>
                <a:gd name="connsiteY19" fmla="*/ 1081153 h 1203138"/>
                <a:gd name="connsiteX20" fmla="*/ 0 w 988694"/>
                <a:gd name="connsiteY20" fmla="*/ 1131636 h 1203138"/>
                <a:gd name="connsiteX21" fmla="*/ 20955 w 988694"/>
                <a:gd name="connsiteY21" fmla="*/ 1182118 h 1203138"/>
                <a:gd name="connsiteX22" fmla="*/ 71438 w 988694"/>
                <a:gd name="connsiteY22" fmla="*/ 1203073 h 1203138"/>
                <a:gd name="connsiteX23" fmla="*/ 121920 w 988694"/>
                <a:gd name="connsiteY23" fmla="*/ 1182118 h 1203138"/>
                <a:gd name="connsiteX24" fmla="*/ 450532 w 988694"/>
                <a:gd name="connsiteY24" fmla="*/ 768733 h 1203138"/>
                <a:gd name="connsiteX25" fmla="*/ 656272 w 988694"/>
                <a:gd name="connsiteY25" fmla="*/ 510606 h 1203138"/>
                <a:gd name="connsiteX26" fmla="*/ 733425 w 988694"/>
                <a:gd name="connsiteY26" fmla="*/ 601093 h 1203138"/>
                <a:gd name="connsiteX27" fmla="*/ 743902 w 988694"/>
                <a:gd name="connsiteY27" fmla="*/ 614428 h 1203138"/>
                <a:gd name="connsiteX28" fmla="*/ 746760 w 988694"/>
                <a:gd name="connsiteY28" fmla="*/ 618238 h 1203138"/>
                <a:gd name="connsiteX29" fmla="*/ 766763 w 988694"/>
                <a:gd name="connsiteY29" fmla="*/ 643956 h 1203138"/>
                <a:gd name="connsiteX30" fmla="*/ 807720 w 988694"/>
                <a:gd name="connsiteY30" fmla="*/ 701106 h 1203138"/>
                <a:gd name="connsiteX31" fmla="*/ 850582 w 988694"/>
                <a:gd name="connsiteY31" fmla="*/ 733491 h 1203138"/>
                <a:gd name="connsiteX32" fmla="*/ 905827 w 988694"/>
                <a:gd name="connsiteY32" fmla="*/ 725871 h 1203138"/>
                <a:gd name="connsiteX33" fmla="*/ 931545 w 988694"/>
                <a:gd name="connsiteY33" fmla="*/ 627763 h 1203138"/>
                <a:gd name="connsiteX34" fmla="*/ 746760 w 988694"/>
                <a:gd name="connsiteY34" fmla="*/ 396306 h 1203138"/>
                <a:gd name="connsiteX35" fmla="*/ 782002 w 988694"/>
                <a:gd name="connsiteY35" fmla="*/ 352491 h 1203138"/>
                <a:gd name="connsiteX36" fmla="*/ 966788 w 988694"/>
                <a:gd name="connsiteY36" fmla="*/ 120081 h 120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694" h="1203138">
                  <a:moveTo>
                    <a:pt x="967740" y="121986"/>
                  </a:moveTo>
                  <a:cubicBezTo>
                    <a:pt x="980122" y="106746"/>
                    <a:pt x="988695" y="91506"/>
                    <a:pt x="988695" y="71503"/>
                  </a:cubicBezTo>
                  <a:cubicBezTo>
                    <a:pt x="988695" y="51501"/>
                    <a:pt x="981075" y="33403"/>
                    <a:pt x="967740" y="21021"/>
                  </a:cubicBezTo>
                  <a:cubicBezTo>
                    <a:pt x="954405" y="8638"/>
                    <a:pt x="936307" y="-887"/>
                    <a:pt x="917257" y="66"/>
                  </a:cubicBezTo>
                  <a:cubicBezTo>
                    <a:pt x="899160" y="66"/>
                    <a:pt x="878205" y="6733"/>
                    <a:pt x="866775" y="21021"/>
                  </a:cubicBezTo>
                  <a:cubicBezTo>
                    <a:pt x="793432" y="113413"/>
                    <a:pt x="720090" y="205806"/>
                    <a:pt x="646747" y="297246"/>
                  </a:cubicBezTo>
                  <a:cubicBezTo>
                    <a:pt x="628650" y="280101"/>
                    <a:pt x="609600" y="262956"/>
                    <a:pt x="590550" y="246763"/>
                  </a:cubicBezTo>
                  <a:cubicBezTo>
                    <a:pt x="551497" y="212473"/>
                    <a:pt x="509588" y="181041"/>
                    <a:pt x="468630" y="149608"/>
                  </a:cubicBezTo>
                  <a:cubicBezTo>
                    <a:pt x="454342" y="139131"/>
                    <a:pt x="429577" y="138178"/>
                    <a:pt x="413385" y="141988"/>
                  </a:cubicBezTo>
                  <a:cubicBezTo>
                    <a:pt x="397192" y="146751"/>
                    <a:pt x="379095" y="159133"/>
                    <a:pt x="370522" y="174373"/>
                  </a:cubicBezTo>
                  <a:cubicBezTo>
                    <a:pt x="361950" y="190566"/>
                    <a:pt x="357188" y="210568"/>
                    <a:pt x="362902" y="229618"/>
                  </a:cubicBezTo>
                  <a:cubicBezTo>
                    <a:pt x="368617" y="248668"/>
                    <a:pt x="380047" y="261051"/>
                    <a:pt x="395288" y="272481"/>
                  </a:cubicBezTo>
                  <a:cubicBezTo>
                    <a:pt x="402907" y="278196"/>
                    <a:pt x="410527" y="283911"/>
                    <a:pt x="418147" y="289626"/>
                  </a:cubicBezTo>
                  <a:cubicBezTo>
                    <a:pt x="418147" y="289626"/>
                    <a:pt x="420052" y="291531"/>
                    <a:pt x="421005" y="291531"/>
                  </a:cubicBezTo>
                  <a:cubicBezTo>
                    <a:pt x="424815" y="294388"/>
                    <a:pt x="428625" y="298198"/>
                    <a:pt x="433388" y="301056"/>
                  </a:cubicBezTo>
                  <a:cubicBezTo>
                    <a:pt x="448627" y="313438"/>
                    <a:pt x="464820" y="325821"/>
                    <a:pt x="479107" y="339156"/>
                  </a:cubicBezTo>
                  <a:cubicBezTo>
                    <a:pt x="505777" y="362016"/>
                    <a:pt x="531495" y="384876"/>
                    <a:pt x="556260" y="408688"/>
                  </a:cubicBezTo>
                  <a:cubicBezTo>
                    <a:pt x="549592" y="417261"/>
                    <a:pt x="542925" y="424881"/>
                    <a:pt x="536257" y="433453"/>
                  </a:cubicBezTo>
                  <a:cubicBezTo>
                    <a:pt x="425767" y="571566"/>
                    <a:pt x="316230" y="710631"/>
                    <a:pt x="205740" y="848743"/>
                  </a:cubicBezTo>
                  <a:cubicBezTo>
                    <a:pt x="143827" y="925896"/>
                    <a:pt x="81915" y="1004001"/>
                    <a:pt x="20955" y="1081153"/>
                  </a:cubicBezTo>
                  <a:cubicBezTo>
                    <a:pt x="8572" y="1096393"/>
                    <a:pt x="0" y="1111633"/>
                    <a:pt x="0" y="1131636"/>
                  </a:cubicBezTo>
                  <a:cubicBezTo>
                    <a:pt x="0" y="1151638"/>
                    <a:pt x="7620" y="1169736"/>
                    <a:pt x="20955" y="1182118"/>
                  </a:cubicBezTo>
                  <a:cubicBezTo>
                    <a:pt x="34290" y="1194501"/>
                    <a:pt x="52388" y="1204026"/>
                    <a:pt x="71438" y="1203073"/>
                  </a:cubicBezTo>
                  <a:cubicBezTo>
                    <a:pt x="89535" y="1203073"/>
                    <a:pt x="110490" y="1196406"/>
                    <a:pt x="121920" y="1182118"/>
                  </a:cubicBezTo>
                  <a:cubicBezTo>
                    <a:pt x="231457" y="1044006"/>
                    <a:pt x="340995" y="906846"/>
                    <a:pt x="450532" y="768733"/>
                  </a:cubicBezTo>
                  <a:cubicBezTo>
                    <a:pt x="519113" y="683008"/>
                    <a:pt x="587692" y="596331"/>
                    <a:pt x="656272" y="510606"/>
                  </a:cubicBezTo>
                  <a:cubicBezTo>
                    <a:pt x="682942" y="540133"/>
                    <a:pt x="708660" y="570613"/>
                    <a:pt x="733425" y="601093"/>
                  </a:cubicBezTo>
                  <a:cubicBezTo>
                    <a:pt x="737235" y="605856"/>
                    <a:pt x="740092" y="609666"/>
                    <a:pt x="743902" y="614428"/>
                  </a:cubicBezTo>
                  <a:cubicBezTo>
                    <a:pt x="743902" y="615381"/>
                    <a:pt x="745807" y="617286"/>
                    <a:pt x="746760" y="618238"/>
                  </a:cubicBezTo>
                  <a:cubicBezTo>
                    <a:pt x="753427" y="626811"/>
                    <a:pt x="760095" y="635383"/>
                    <a:pt x="766763" y="643956"/>
                  </a:cubicBezTo>
                  <a:cubicBezTo>
                    <a:pt x="781050" y="663006"/>
                    <a:pt x="794385" y="682056"/>
                    <a:pt x="807720" y="701106"/>
                  </a:cubicBezTo>
                  <a:cubicBezTo>
                    <a:pt x="818197" y="716346"/>
                    <a:pt x="831532" y="728728"/>
                    <a:pt x="850582" y="733491"/>
                  </a:cubicBezTo>
                  <a:cubicBezTo>
                    <a:pt x="867727" y="738253"/>
                    <a:pt x="890588" y="736348"/>
                    <a:pt x="905827" y="725871"/>
                  </a:cubicBezTo>
                  <a:cubicBezTo>
                    <a:pt x="936307" y="705868"/>
                    <a:pt x="954405" y="661101"/>
                    <a:pt x="931545" y="627763"/>
                  </a:cubicBezTo>
                  <a:cubicBezTo>
                    <a:pt x="875347" y="546801"/>
                    <a:pt x="814388" y="468696"/>
                    <a:pt x="746760" y="396306"/>
                  </a:cubicBezTo>
                  <a:cubicBezTo>
                    <a:pt x="758190" y="382018"/>
                    <a:pt x="770572" y="366778"/>
                    <a:pt x="782002" y="352491"/>
                  </a:cubicBezTo>
                  <a:cubicBezTo>
                    <a:pt x="843915" y="275338"/>
                    <a:pt x="905827" y="197233"/>
                    <a:pt x="966788" y="120081"/>
                  </a:cubicBezTo>
                  <a:close/>
                </a:path>
              </a:pathLst>
            </a:custGeom>
            <a:solidFill>
              <a:srgbClr val="231F20"/>
            </a:solidFill>
            <a:ln w="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99B750-4BD2-15AE-6B16-D32106987A0C}"/>
                </a:ext>
              </a:extLst>
            </p:cNvPr>
            <p:cNvSpPr/>
            <p:nvPr/>
          </p:nvSpPr>
          <p:spPr>
            <a:xfrm>
              <a:off x="5649277" y="2701291"/>
              <a:ext cx="1364932" cy="1363980"/>
            </a:xfrm>
            <a:custGeom>
              <a:avLst/>
              <a:gdLst>
                <a:gd name="connsiteX0" fmla="*/ 681990 w 1364932"/>
                <a:gd name="connsiteY0" fmla="*/ 1905 h 1363979"/>
                <a:gd name="connsiteX1" fmla="*/ 0 w 1364932"/>
                <a:gd name="connsiteY1" fmla="*/ 683895 h 1363979"/>
                <a:gd name="connsiteX2" fmla="*/ 155257 w 1364932"/>
                <a:gd name="connsiteY2" fmla="*/ 1116330 h 1363979"/>
                <a:gd name="connsiteX3" fmla="*/ 513397 w 1364932"/>
                <a:gd name="connsiteY3" fmla="*/ 665797 h 1363979"/>
                <a:gd name="connsiteX4" fmla="*/ 469582 w 1364932"/>
                <a:gd name="connsiteY4" fmla="*/ 627697 h 1363979"/>
                <a:gd name="connsiteX5" fmla="*/ 424815 w 1364932"/>
                <a:gd name="connsiteY5" fmla="*/ 590550 h 1363979"/>
                <a:gd name="connsiteX6" fmla="*/ 410528 w 1364932"/>
                <a:gd name="connsiteY6" fmla="*/ 579120 h 1363979"/>
                <a:gd name="connsiteX7" fmla="*/ 387667 w 1364932"/>
                <a:gd name="connsiteY7" fmla="*/ 561975 h 1363979"/>
                <a:gd name="connsiteX8" fmla="*/ 338138 w 1364932"/>
                <a:gd name="connsiteY8" fmla="*/ 495300 h 1363979"/>
                <a:gd name="connsiteX9" fmla="*/ 348615 w 1364932"/>
                <a:gd name="connsiteY9" fmla="*/ 402907 h 1363979"/>
                <a:gd name="connsiteX10" fmla="*/ 421005 w 1364932"/>
                <a:gd name="connsiteY10" fmla="*/ 346710 h 1363979"/>
                <a:gd name="connsiteX11" fmla="*/ 517207 w 1364932"/>
                <a:gd name="connsiteY11" fmla="*/ 361950 h 1363979"/>
                <a:gd name="connsiteX12" fmla="*/ 641985 w 1364932"/>
                <a:gd name="connsiteY12" fmla="*/ 461010 h 1363979"/>
                <a:gd name="connsiteX13" fmla="*/ 661988 w 1364932"/>
                <a:gd name="connsiteY13" fmla="*/ 478155 h 1363979"/>
                <a:gd name="connsiteX14" fmla="*/ 850582 w 1364932"/>
                <a:gd name="connsiteY14" fmla="*/ 240982 h 1363979"/>
                <a:gd name="connsiteX15" fmla="*/ 936307 w 1364932"/>
                <a:gd name="connsiteY15" fmla="*/ 201930 h 1363979"/>
                <a:gd name="connsiteX16" fmla="*/ 1021080 w 1364932"/>
                <a:gd name="connsiteY16" fmla="*/ 235267 h 1363979"/>
                <a:gd name="connsiteX17" fmla="*/ 1057275 w 1364932"/>
                <a:gd name="connsiteY17" fmla="*/ 320992 h 1363979"/>
                <a:gd name="connsiteX18" fmla="*/ 1025842 w 1364932"/>
                <a:gd name="connsiteY18" fmla="*/ 401003 h 1363979"/>
                <a:gd name="connsiteX19" fmla="*/ 830580 w 1364932"/>
                <a:gd name="connsiteY19" fmla="*/ 646747 h 1363979"/>
                <a:gd name="connsiteX20" fmla="*/ 991553 w 1364932"/>
                <a:gd name="connsiteY20" fmla="*/ 852488 h 1363979"/>
                <a:gd name="connsiteX21" fmla="*/ 1007745 w 1364932"/>
                <a:gd name="connsiteY21" fmla="*/ 935355 h 1363979"/>
                <a:gd name="connsiteX22" fmla="*/ 952500 w 1364932"/>
                <a:gd name="connsiteY22" fmla="*/ 1016317 h 1363979"/>
                <a:gd name="connsiteX23" fmla="*/ 859155 w 1364932"/>
                <a:gd name="connsiteY23" fmla="*/ 1029653 h 1363979"/>
                <a:gd name="connsiteX24" fmla="*/ 789622 w 1364932"/>
                <a:gd name="connsiteY24" fmla="*/ 978217 h 1363979"/>
                <a:gd name="connsiteX25" fmla="*/ 749617 w 1364932"/>
                <a:gd name="connsiteY25" fmla="*/ 922972 h 1363979"/>
                <a:gd name="connsiteX26" fmla="*/ 730567 w 1364932"/>
                <a:gd name="connsiteY26" fmla="*/ 897255 h 1363979"/>
                <a:gd name="connsiteX27" fmla="*/ 728663 w 1364932"/>
                <a:gd name="connsiteY27" fmla="*/ 894397 h 1363979"/>
                <a:gd name="connsiteX28" fmla="*/ 718185 w 1364932"/>
                <a:gd name="connsiteY28" fmla="*/ 882015 h 1363979"/>
                <a:gd name="connsiteX29" fmla="*/ 680085 w 1364932"/>
                <a:gd name="connsiteY29" fmla="*/ 835342 h 1363979"/>
                <a:gd name="connsiteX30" fmla="*/ 335280 w 1364932"/>
                <a:gd name="connsiteY30" fmla="*/ 1268730 h 1363979"/>
                <a:gd name="connsiteX31" fmla="*/ 682942 w 1364932"/>
                <a:gd name="connsiteY31" fmla="*/ 1363980 h 1363979"/>
                <a:gd name="connsiteX32" fmla="*/ 1364932 w 1364932"/>
                <a:gd name="connsiteY32" fmla="*/ 681990 h 1363979"/>
                <a:gd name="connsiteX33" fmla="*/ 682942 w 1364932"/>
                <a:gd name="connsiteY33" fmla="*/ 0 h 1363979"/>
                <a:gd name="connsiteX0" fmla="*/ 681990 w 1364932"/>
                <a:gd name="connsiteY0" fmla="*/ 1905 h 1363980"/>
                <a:gd name="connsiteX1" fmla="*/ 0 w 1364932"/>
                <a:gd name="connsiteY1" fmla="*/ 683895 h 1363980"/>
                <a:gd name="connsiteX2" fmla="*/ 155257 w 1364932"/>
                <a:gd name="connsiteY2" fmla="*/ 1116330 h 1363980"/>
                <a:gd name="connsiteX3" fmla="*/ 513397 w 1364932"/>
                <a:gd name="connsiteY3" fmla="*/ 665797 h 1363980"/>
                <a:gd name="connsiteX4" fmla="*/ 469582 w 1364932"/>
                <a:gd name="connsiteY4" fmla="*/ 627697 h 1363980"/>
                <a:gd name="connsiteX5" fmla="*/ 424815 w 1364932"/>
                <a:gd name="connsiteY5" fmla="*/ 590550 h 1363980"/>
                <a:gd name="connsiteX6" fmla="*/ 410528 w 1364932"/>
                <a:gd name="connsiteY6" fmla="*/ 579120 h 1363980"/>
                <a:gd name="connsiteX7" fmla="*/ 387667 w 1364932"/>
                <a:gd name="connsiteY7" fmla="*/ 561975 h 1363980"/>
                <a:gd name="connsiteX8" fmla="*/ 338138 w 1364932"/>
                <a:gd name="connsiteY8" fmla="*/ 495300 h 1363980"/>
                <a:gd name="connsiteX9" fmla="*/ 348615 w 1364932"/>
                <a:gd name="connsiteY9" fmla="*/ 402907 h 1363980"/>
                <a:gd name="connsiteX10" fmla="*/ 421005 w 1364932"/>
                <a:gd name="connsiteY10" fmla="*/ 346710 h 1363980"/>
                <a:gd name="connsiteX11" fmla="*/ 517207 w 1364932"/>
                <a:gd name="connsiteY11" fmla="*/ 361950 h 1363980"/>
                <a:gd name="connsiteX12" fmla="*/ 641985 w 1364932"/>
                <a:gd name="connsiteY12" fmla="*/ 461010 h 1363980"/>
                <a:gd name="connsiteX13" fmla="*/ 661988 w 1364932"/>
                <a:gd name="connsiteY13" fmla="*/ 478155 h 1363980"/>
                <a:gd name="connsiteX14" fmla="*/ 850582 w 1364932"/>
                <a:gd name="connsiteY14" fmla="*/ 240982 h 1363980"/>
                <a:gd name="connsiteX15" fmla="*/ 936307 w 1364932"/>
                <a:gd name="connsiteY15" fmla="*/ 201930 h 1363980"/>
                <a:gd name="connsiteX16" fmla="*/ 1021080 w 1364932"/>
                <a:gd name="connsiteY16" fmla="*/ 235267 h 1363980"/>
                <a:gd name="connsiteX17" fmla="*/ 1057275 w 1364932"/>
                <a:gd name="connsiteY17" fmla="*/ 320992 h 1363980"/>
                <a:gd name="connsiteX18" fmla="*/ 1025842 w 1364932"/>
                <a:gd name="connsiteY18" fmla="*/ 401003 h 1363980"/>
                <a:gd name="connsiteX19" fmla="*/ 830580 w 1364932"/>
                <a:gd name="connsiteY19" fmla="*/ 646747 h 1363980"/>
                <a:gd name="connsiteX20" fmla="*/ 991553 w 1364932"/>
                <a:gd name="connsiteY20" fmla="*/ 852488 h 1363980"/>
                <a:gd name="connsiteX21" fmla="*/ 1007745 w 1364932"/>
                <a:gd name="connsiteY21" fmla="*/ 935355 h 1363980"/>
                <a:gd name="connsiteX22" fmla="*/ 952500 w 1364932"/>
                <a:gd name="connsiteY22" fmla="*/ 1016317 h 1363980"/>
                <a:gd name="connsiteX23" fmla="*/ 859155 w 1364932"/>
                <a:gd name="connsiteY23" fmla="*/ 1029653 h 1363980"/>
                <a:gd name="connsiteX24" fmla="*/ 789622 w 1364932"/>
                <a:gd name="connsiteY24" fmla="*/ 978217 h 1363980"/>
                <a:gd name="connsiteX25" fmla="*/ 749617 w 1364932"/>
                <a:gd name="connsiteY25" fmla="*/ 922972 h 1363980"/>
                <a:gd name="connsiteX26" fmla="*/ 730567 w 1364932"/>
                <a:gd name="connsiteY26" fmla="*/ 897255 h 1363980"/>
                <a:gd name="connsiteX27" fmla="*/ 728663 w 1364932"/>
                <a:gd name="connsiteY27" fmla="*/ 894397 h 1363980"/>
                <a:gd name="connsiteX28" fmla="*/ 718185 w 1364932"/>
                <a:gd name="connsiteY28" fmla="*/ 882015 h 1363980"/>
                <a:gd name="connsiteX29" fmla="*/ 680085 w 1364932"/>
                <a:gd name="connsiteY29" fmla="*/ 835342 h 1363980"/>
                <a:gd name="connsiteX30" fmla="*/ 335280 w 1364932"/>
                <a:gd name="connsiteY30" fmla="*/ 1268730 h 1363980"/>
                <a:gd name="connsiteX31" fmla="*/ 682942 w 1364932"/>
                <a:gd name="connsiteY31" fmla="*/ 1363980 h 1363980"/>
                <a:gd name="connsiteX32" fmla="*/ 1364932 w 1364932"/>
                <a:gd name="connsiteY32" fmla="*/ 681990 h 1363980"/>
                <a:gd name="connsiteX33" fmla="*/ 682942 w 1364932"/>
                <a:gd name="connsiteY33" fmla="*/ 0 h 1363980"/>
                <a:gd name="connsiteX34" fmla="*/ 681990 w 1364932"/>
                <a:gd name="connsiteY34" fmla="*/ 1905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4932" h="1363980">
                  <a:moveTo>
                    <a:pt x="681990" y="1905"/>
                  </a:moveTo>
                  <a:cubicBezTo>
                    <a:pt x="304800" y="1905"/>
                    <a:pt x="0" y="307657"/>
                    <a:pt x="0" y="683895"/>
                  </a:cubicBezTo>
                  <a:cubicBezTo>
                    <a:pt x="0" y="901382"/>
                    <a:pt x="58103" y="999172"/>
                    <a:pt x="155257" y="1116330"/>
                  </a:cubicBezTo>
                  <a:lnTo>
                    <a:pt x="513397" y="665797"/>
                  </a:lnTo>
                  <a:lnTo>
                    <a:pt x="469582" y="627697"/>
                  </a:lnTo>
                  <a:cubicBezTo>
                    <a:pt x="454342" y="615315"/>
                    <a:pt x="440055" y="602932"/>
                    <a:pt x="424815" y="590550"/>
                  </a:cubicBezTo>
                  <a:lnTo>
                    <a:pt x="410528" y="579120"/>
                  </a:lnTo>
                  <a:lnTo>
                    <a:pt x="387667" y="561975"/>
                  </a:lnTo>
                  <a:cubicBezTo>
                    <a:pt x="371475" y="550545"/>
                    <a:pt x="348615" y="530542"/>
                    <a:pt x="338138" y="495300"/>
                  </a:cubicBezTo>
                  <a:cubicBezTo>
                    <a:pt x="328613" y="466725"/>
                    <a:pt x="332422" y="433388"/>
                    <a:pt x="348615" y="402907"/>
                  </a:cubicBezTo>
                  <a:cubicBezTo>
                    <a:pt x="362903" y="376238"/>
                    <a:pt x="390525" y="355282"/>
                    <a:pt x="421005" y="346710"/>
                  </a:cubicBezTo>
                  <a:cubicBezTo>
                    <a:pt x="448628" y="339090"/>
                    <a:pt x="488632" y="340995"/>
                    <a:pt x="517207" y="361950"/>
                  </a:cubicBezTo>
                  <a:cubicBezTo>
                    <a:pt x="562928" y="396240"/>
                    <a:pt x="603885" y="428625"/>
                    <a:pt x="641985" y="461010"/>
                  </a:cubicBezTo>
                  <a:lnTo>
                    <a:pt x="661988" y="478155"/>
                  </a:lnTo>
                  <a:lnTo>
                    <a:pt x="850582" y="240982"/>
                  </a:lnTo>
                  <a:cubicBezTo>
                    <a:pt x="868680" y="218122"/>
                    <a:pt x="900113" y="203835"/>
                    <a:pt x="936307" y="201930"/>
                  </a:cubicBezTo>
                  <a:cubicBezTo>
                    <a:pt x="965835" y="200977"/>
                    <a:pt x="996315" y="212407"/>
                    <a:pt x="1021080" y="235267"/>
                  </a:cubicBezTo>
                  <a:cubicBezTo>
                    <a:pt x="1043940" y="256222"/>
                    <a:pt x="1057275" y="288607"/>
                    <a:pt x="1057275" y="320992"/>
                  </a:cubicBezTo>
                  <a:cubicBezTo>
                    <a:pt x="1057275" y="353378"/>
                    <a:pt x="1041082" y="381953"/>
                    <a:pt x="1025842" y="401003"/>
                  </a:cubicBezTo>
                  <a:lnTo>
                    <a:pt x="830580" y="646747"/>
                  </a:lnTo>
                  <a:cubicBezTo>
                    <a:pt x="888682" y="711517"/>
                    <a:pt x="942975" y="781050"/>
                    <a:pt x="991553" y="852488"/>
                  </a:cubicBezTo>
                  <a:cubicBezTo>
                    <a:pt x="1007745" y="876300"/>
                    <a:pt x="1013460" y="905828"/>
                    <a:pt x="1007745" y="935355"/>
                  </a:cubicBezTo>
                  <a:cubicBezTo>
                    <a:pt x="1001078" y="968692"/>
                    <a:pt x="980122" y="998220"/>
                    <a:pt x="952500" y="1016317"/>
                  </a:cubicBezTo>
                  <a:cubicBezTo>
                    <a:pt x="926782" y="1032510"/>
                    <a:pt x="890588" y="1038225"/>
                    <a:pt x="859155" y="1029653"/>
                  </a:cubicBezTo>
                  <a:cubicBezTo>
                    <a:pt x="831532" y="1022032"/>
                    <a:pt x="807720" y="1004888"/>
                    <a:pt x="789622" y="978217"/>
                  </a:cubicBezTo>
                  <a:cubicBezTo>
                    <a:pt x="776288" y="959167"/>
                    <a:pt x="762953" y="940117"/>
                    <a:pt x="749617" y="922972"/>
                  </a:cubicBezTo>
                  <a:cubicBezTo>
                    <a:pt x="742950" y="914400"/>
                    <a:pt x="737235" y="905828"/>
                    <a:pt x="730567" y="897255"/>
                  </a:cubicBezTo>
                  <a:lnTo>
                    <a:pt x="728663" y="894397"/>
                  </a:lnTo>
                  <a:cubicBezTo>
                    <a:pt x="724853" y="889635"/>
                    <a:pt x="721995" y="885825"/>
                    <a:pt x="718185" y="882015"/>
                  </a:cubicBezTo>
                  <a:lnTo>
                    <a:pt x="680085" y="835342"/>
                  </a:lnTo>
                  <a:lnTo>
                    <a:pt x="335280" y="1268730"/>
                  </a:lnTo>
                  <a:cubicBezTo>
                    <a:pt x="437197" y="1328738"/>
                    <a:pt x="555307" y="1363980"/>
                    <a:pt x="682942" y="1363980"/>
                  </a:cubicBezTo>
                  <a:cubicBezTo>
                    <a:pt x="1060132" y="1363980"/>
                    <a:pt x="1364932" y="1058228"/>
                    <a:pt x="1364932" y="681990"/>
                  </a:cubicBezTo>
                  <a:cubicBezTo>
                    <a:pt x="1364932" y="305753"/>
                    <a:pt x="1059180" y="0"/>
                    <a:pt x="682942" y="0"/>
                  </a:cubicBezTo>
                  <a:lnTo>
                    <a:pt x="681990" y="1905"/>
                  </a:lnTo>
                  <a:close/>
                </a:path>
              </a:pathLst>
            </a:custGeom>
            <a:solidFill>
              <a:srgbClr val="231F20">
                <a:alpha val="35000"/>
              </a:srgbClr>
            </a:solidFill>
            <a:ln w="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AB4522A-E0A8-3345-092E-5902375A43FF}"/>
                </a:ext>
              </a:extLst>
            </p:cNvPr>
            <p:cNvSpPr/>
            <p:nvPr/>
          </p:nvSpPr>
          <p:spPr>
            <a:xfrm>
              <a:off x="6110287" y="3143250"/>
              <a:ext cx="9525" cy="9525"/>
            </a:xfrm>
            <a:custGeom>
              <a:avLst/>
              <a:gdLst>
                <a:gd name="connsiteX0" fmla="*/ 0 w 9525"/>
                <a:gd name="connsiteY0" fmla="*/ 0 h 9525"/>
                <a:gd name="connsiteX1" fmla="*/ 0 w 9525"/>
                <a:gd name="connsiteY1" fmla="*/ 0 h 9525"/>
              </a:gdLst>
              <a:ahLst/>
              <a:cxnLst>
                <a:cxn ang="0">
                  <a:pos x="connsiteX0" y="connsiteY0"/>
                </a:cxn>
                <a:cxn ang="0">
                  <a:pos x="connsiteX1" y="connsiteY1"/>
                </a:cxn>
              </a:cxnLst>
              <a:rect l="l" t="t" r="r" b="b"/>
              <a:pathLst>
                <a:path w="9525" h="9525">
                  <a:moveTo>
                    <a:pt x="0" y="0"/>
                  </a:moveTo>
                  <a:lnTo>
                    <a:pt x="0" y="0"/>
                  </a:lnTo>
                  <a:close/>
                </a:path>
              </a:pathLst>
            </a:custGeom>
            <a:solidFill>
              <a:srgbClr val="231F20"/>
            </a:solidFill>
            <a:ln w="0"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E1D02603-98FF-EEF6-FA3F-E56C8B15A195}"/>
              </a:ext>
            </a:extLst>
          </p:cNvPr>
          <p:cNvGrpSpPr/>
          <p:nvPr/>
        </p:nvGrpSpPr>
        <p:grpSpPr>
          <a:xfrm>
            <a:off x="9154949" y="6424552"/>
            <a:ext cx="369831" cy="379607"/>
            <a:chOff x="3461385" y="2571198"/>
            <a:chExt cx="1457452" cy="1495978"/>
          </a:xfrm>
        </p:grpSpPr>
        <p:sp>
          <p:nvSpPr>
            <p:cNvPr id="11" name="Freeform 10">
              <a:extLst>
                <a:ext uri="{FF2B5EF4-FFF2-40B4-BE49-F238E27FC236}">
                  <a16:creationId xmlns:a16="http://schemas.microsoft.com/office/drawing/2014/main" id="{B5CF69BC-880D-4093-B413-A9A9FCAFC795}"/>
                </a:ext>
              </a:extLst>
            </p:cNvPr>
            <p:cNvSpPr/>
            <p:nvPr/>
          </p:nvSpPr>
          <p:spPr>
            <a:xfrm>
              <a:off x="3713627" y="2571198"/>
              <a:ext cx="1205210" cy="1387087"/>
            </a:xfrm>
            <a:custGeom>
              <a:avLst/>
              <a:gdLst>
                <a:gd name="connsiteX0" fmla="*/ 1196510 w 1205210"/>
                <a:gd name="connsiteY0" fmla="*/ 35794 h 1387087"/>
                <a:gd name="connsiteX1" fmla="*/ 1098402 w 1205210"/>
                <a:gd name="connsiteY1" fmla="*/ 10076 h 1387087"/>
                <a:gd name="connsiteX2" fmla="*/ 645012 w 1205210"/>
                <a:gd name="connsiteY2" fmla="*/ 433939 h 1387087"/>
                <a:gd name="connsiteX3" fmla="*/ 370692 w 1205210"/>
                <a:gd name="connsiteY3" fmla="*/ 973054 h 1387087"/>
                <a:gd name="connsiteX4" fmla="*/ 348785 w 1205210"/>
                <a:gd name="connsiteY4" fmla="*/ 1050207 h 1387087"/>
                <a:gd name="connsiteX5" fmla="*/ 206862 w 1205210"/>
                <a:gd name="connsiteY5" fmla="*/ 735882 h 1387087"/>
                <a:gd name="connsiteX6" fmla="*/ 132567 w 1205210"/>
                <a:gd name="connsiteY6" fmla="*/ 575861 h 1387087"/>
                <a:gd name="connsiteX7" fmla="*/ 89705 w 1205210"/>
                <a:gd name="connsiteY7" fmla="*/ 543476 h 1387087"/>
                <a:gd name="connsiteX8" fmla="*/ 34460 w 1205210"/>
                <a:gd name="connsiteY8" fmla="*/ 551096 h 1387087"/>
                <a:gd name="connsiteX9" fmla="*/ 2075 w 1205210"/>
                <a:gd name="connsiteY9" fmla="*/ 593959 h 1387087"/>
                <a:gd name="connsiteX10" fmla="*/ 9695 w 1205210"/>
                <a:gd name="connsiteY10" fmla="*/ 649204 h 1387087"/>
                <a:gd name="connsiteX11" fmla="*/ 218292 w 1205210"/>
                <a:gd name="connsiteY11" fmla="*/ 1104499 h 1387087"/>
                <a:gd name="connsiteX12" fmla="*/ 305922 w 1205210"/>
                <a:gd name="connsiteY12" fmla="*/ 1335004 h 1387087"/>
                <a:gd name="connsiteX13" fmla="*/ 384027 w 1205210"/>
                <a:gd name="connsiteY13" fmla="*/ 1386439 h 1387087"/>
                <a:gd name="connsiteX14" fmla="*/ 424985 w 1205210"/>
                <a:gd name="connsiteY14" fmla="*/ 1366436 h 1387087"/>
                <a:gd name="connsiteX15" fmla="*/ 445940 w 1205210"/>
                <a:gd name="connsiteY15" fmla="*/ 1315954 h 1387087"/>
                <a:gd name="connsiteX16" fmla="*/ 451655 w 1205210"/>
                <a:gd name="connsiteY16" fmla="*/ 1267376 h 1387087"/>
                <a:gd name="connsiteX17" fmla="*/ 562145 w 1205210"/>
                <a:gd name="connsiteY17" fmla="*/ 863517 h 1387087"/>
                <a:gd name="connsiteX18" fmla="*/ 748835 w 1205210"/>
                <a:gd name="connsiteY18" fmla="*/ 532999 h 1387087"/>
                <a:gd name="connsiteX19" fmla="*/ 777410 w 1205210"/>
                <a:gd name="connsiteY19" fmla="*/ 494899 h 1387087"/>
                <a:gd name="connsiteX20" fmla="*/ 784077 w 1205210"/>
                <a:gd name="connsiteY20" fmla="*/ 486326 h 1387087"/>
                <a:gd name="connsiteX21" fmla="*/ 800270 w 1205210"/>
                <a:gd name="connsiteY21" fmla="*/ 466324 h 1387087"/>
                <a:gd name="connsiteX22" fmla="*/ 865040 w 1205210"/>
                <a:gd name="connsiteY22" fmla="*/ 392029 h 1387087"/>
                <a:gd name="connsiteX23" fmla="*/ 1005057 w 1205210"/>
                <a:gd name="connsiteY23" fmla="*/ 256774 h 1387087"/>
                <a:gd name="connsiteX24" fmla="*/ 1046967 w 1205210"/>
                <a:gd name="connsiteY24" fmla="*/ 221531 h 1387087"/>
                <a:gd name="connsiteX25" fmla="*/ 1067922 w 1205210"/>
                <a:gd name="connsiteY25" fmla="*/ 204386 h 1387087"/>
                <a:gd name="connsiteX26" fmla="*/ 1078400 w 1205210"/>
                <a:gd name="connsiteY26" fmla="*/ 196766 h 1387087"/>
                <a:gd name="connsiteX27" fmla="*/ 1169840 w 1205210"/>
                <a:gd name="connsiteY27" fmla="*/ 133901 h 1387087"/>
                <a:gd name="connsiteX28" fmla="*/ 1195557 w 1205210"/>
                <a:gd name="connsiteY28" fmla="*/ 35794 h 138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05210" h="1387087">
                  <a:moveTo>
                    <a:pt x="1196510" y="35794"/>
                  </a:moveTo>
                  <a:cubicBezTo>
                    <a:pt x="1176507" y="4361"/>
                    <a:pt x="1132692" y="-11831"/>
                    <a:pt x="1098402" y="10076"/>
                  </a:cubicBezTo>
                  <a:cubicBezTo>
                    <a:pt x="922190" y="123424"/>
                    <a:pt x="770742" y="267251"/>
                    <a:pt x="645012" y="433939"/>
                  </a:cubicBezTo>
                  <a:cubicBezTo>
                    <a:pt x="523092" y="595864"/>
                    <a:pt x="429747" y="779696"/>
                    <a:pt x="370692" y="973054"/>
                  </a:cubicBezTo>
                  <a:cubicBezTo>
                    <a:pt x="363072" y="998771"/>
                    <a:pt x="355452" y="1024489"/>
                    <a:pt x="348785" y="1050207"/>
                  </a:cubicBezTo>
                  <a:cubicBezTo>
                    <a:pt x="304017" y="944479"/>
                    <a:pt x="255440" y="839704"/>
                    <a:pt x="206862" y="735882"/>
                  </a:cubicBezTo>
                  <a:cubicBezTo>
                    <a:pt x="182097" y="682542"/>
                    <a:pt x="157332" y="629201"/>
                    <a:pt x="132567" y="575861"/>
                  </a:cubicBezTo>
                  <a:cubicBezTo>
                    <a:pt x="125900" y="560621"/>
                    <a:pt x="105897" y="547286"/>
                    <a:pt x="89705" y="543476"/>
                  </a:cubicBezTo>
                  <a:cubicBezTo>
                    <a:pt x="72560" y="538714"/>
                    <a:pt x="49700" y="540619"/>
                    <a:pt x="34460" y="551096"/>
                  </a:cubicBezTo>
                  <a:cubicBezTo>
                    <a:pt x="19220" y="560621"/>
                    <a:pt x="5885" y="575861"/>
                    <a:pt x="2075" y="593959"/>
                  </a:cubicBezTo>
                  <a:cubicBezTo>
                    <a:pt x="-2688" y="613961"/>
                    <a:pt x="1122" y="631107"/>
                    <a:pt x="9695" y="649204"/>
                  </a:cubicBezTo>
                  <a:cubicBezTo>
                    <a:pt x="79227" y="800651"/>
                    <a:pt x="153522" y="951146"/>
                    <a:pt x="218292" y="1104499"/>
                  </a:cubicBezTo>
                  <a:cubicBezTo>
                    <a:pt x="249725" y="1180699"/>
                    <a:pt x="279252" y="1256899"/>
                    <a:pt x="305922" y="1335004"/>
                  </a:cubicBezTo>
                  <a:cubicBezTo>
                    <a:pt x="317352" y="1369294"/>
                    <a:pt x="347832" y="1391201"/>
                    <a:pt x="384027" y="1386439"/>
                  </a:cubicBezTo>
                  <a:cubicBezTo>
                    <a:pt x="399267" y="1384534"/>
                    <a:pt x="414507" y="1377867"/>
                    <a:pt x="424985" y="1366436"/>
                  </a:cubicBezTo>
                  <a:cubicBezTo>
                    <a:pt x="438320" y="1352149"/>
                    <a:pt x="444035" y="1335957"/>
                    <a:pt x="445940" y="1315954"/>
                  </a:cubicBezTo>
                  <a:cubicBezTo>
                    <a:pt x="447845" y="1299761"/>
                    <a:pt x="449750" y="1283569"/>
                    <a:pt x="451655" y="1267376"/>
                  </a:cubicBezTo>
                  <a:cubicBezTo>
                    <a:pt x="471657" y="1128311"/>
                    <a:pt x="508805" y="993057"/>
                    <a:pt x="562145" y="863517"/>
                  </a:cubicBezTo>
                  <a:cubicBezTo>
                    <a:pt x="612627" y="747311"/>
                    <a:pt x="674540" y="635869"/>
                    <a:pt x="748835" y="532999"/>
                  </a:cubicBezTo>
                  <a:cubicBezTo>
                    <a:pt x="758360" y="519664"/>
                    <a:pt x="767885" y="507282"/>
                    <a:pt x="777410" y="494899"/>
                  </a:cubicBezTo>
                  <a:cubicBezTo>
                    <a:pt x="779315" y="492042"/>
                    <a:pt x="782172" y="489184"/>
                    <a:pt x="784077" y="486326"/>
                  </a:cubicBezTo>
                  <a:cubicBezTo>
                    <a:pt x="789792" y="479659"/>
                    <a:pt x="794555" y="472992"/>
                    <a:pt x="800270" y="466324"/>
                  </a:cubicBezTo>
                  <a:cubicBezTo>
                    <a:pt x="821225" y="440607"/>
                    <a:pt x="842180" y="415842"/>
                    <a:pt x="865040" y="392029"/>
                  </a:cubicBezTo>
                  <a:cubicBezTo>
                    <a:pt x="908855" y="344404"/>
                    <a:pt x="955527" y="298684"/>
                    <a:pt x="1005057" y="256774"/>
                  </a:cubicBezTo>
                  <a:cubicBezTo>
                    <a:pt x="1019345" y="245344"/>
                    <a:pt x="1032680" y="232961"/>
                    <a:pt x="1046967" y="221531"/>
                  </a:cubicBezTo>
                  <a:cubicBezTo>
                    <a:pt x="1049825" y="219626"/>
                    <a:pt x="1067922" y="207244"/>
                    <a:pt x="1067922" y="204386"/>
                  </a:cubicBezTo>
                  <a:cubicBezTo>
                    <a:pt x="1071732" y="201529"/>
                    <a:pt x="1074590" y="199624"/>
                    <a:pt x="1078400" y="196766"/>
                  </a:cubicBezTo>
                  <a:cubicBezTo>
                    <a:pt x="1107927" y="174859"/>
                    <a:pt x="1138407" y="153904"/>
                    <a:pt x="1169840" y="133901"/>
                  </a:cubicBezTo>
                  <a:cubicBezTo>
                    <a:pt x="1201272" y="113899"/>
                    <a:pt x="1216512" y="69131"/>
                    <a:pt x="1195557" y="35794"/>
                  </a:cubicBezTo>
                  <a:close/>
                </a:path>
              </a:pathLst>
            </a:custGeom>
            <a:solidFill>
              <a:srgbClr val="231F20"/>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0BFCFAC-59F1-2B64-9EA0-DC6608B4F86B}"/>
                </a:ext>
              </a:extLst>
            </p:cNvPr>
            <p:cNvSpPr/>
            <p:nvPr/>
          </p:nvSpPr>
          <p:spPr>
            <a:xfrm>
              <a:off x="3461385" y="2703196"/>
              <a:ext cx="1364615" cy="1363980"/>
            </a:xfrm>
            <a:custGeom>
              <a:avLst/>
              <a:gdLst>
                <a:gd name="connsiteX0" fmla="*/ 1152525 w 1363980"/>
                <a:gd name="connsiteY0" fmla="*/ 292417 h 1363979"/>
                <a:gd name="connsiteX1" fmla="*/ 1089660 w 1363980"/>
                <a:gd name="connsiteY1" fmla="*/ 364808 h 1363979"/>
                <a:gd name="connsiteX2" fmla="*/ 1074420 w 1363980"/>
                <a:gd name="connsiteY2" fmla="*/ 383858 h 1363979"/>
                <a:gd name="connsiteX3" fmla="*/ 1067753 w 1363980"/>
                <a:gd name="connsiteY3" fmla="*/ 392430 h 1363979"/>
                <a:gd name="connsiteX4" fmla="*/ 1040130 w 1363980"/>
                <a:gd name="connsiteY4" fmla="*/ 429577 h 1363979"/>
                <a:gd name="connsiteX5" fmla="*/ 858203 w 1363980"/>
                <a:gd name="connsiteY5" fmla="*/ 750570 h 1363979"/>
                <a:gd name="connsiteX6" fmla="*/ 750570 w 1363980"/>
                <a:gd name="connsiteY6" fmla="*/ 1142048 h 1363979"/>
                <a:gd name="connsiteX7" fmla="*/ 744855 w 1363980"/>
                <a:gd name="connsiteY7" fmla="*/ 1188720 h 1363979"/>
                <a:gd name="connsiteX8" fmla="*/ 711518 w 1363980"/>
                <a:gd name="connsiteY8" fmla="*/ 1266825 h 1363979"/>
                <a:gd name="connsiteX9" fmla="*/ 641985 w 1363980"/>
                <a:gd name="connsiteY9" fmla="*/ 1301115 h 1363979"/>
                <a:gd name="connsiteX10" fmla="*/ 625793 w 1363980"/>
                <a:gd name="connsiteY10" fmla="*/ 1302068 h 1363979"/>
                <a:gd name="connsiteX11" fmla="*/ 511493 w 1363980"/>
                <a:gd name="connsiteY11" fmla="*/ 1218248 h 1363979"/>
                <a:gd name="connsiteX12" fmla="*/ 424815 w 1363980"/>
                <a:gd name="connsiteY12" fmla="*/ 990600 h 1363979"/>
                <a:gd name="connsiteX13" fmla="*/ 291465 w 1363980"/>
                <a:gd name="connsiteY13" fmla="*/ 698183 h 1363979"/>
                <a:gd name="connsiteX14" fmla="*/ 216218 w 1363980"/>
                <a:gd name="connsiteY14" fmla="*/ 537210 h 1363979"/>
                <a:gd name="connsiteX15" fmla="*/ 205740 w 1363980"/>
                <a:gd name="connsiteY15" fmla="*/ 451485 h 1363979"/>
                <a:gd name="connsiteX16" fmla="*/ 259080 w 1363980"/>
                <a:gd name="connsiteY16" fmla="*/ 379095 h 1363979"/>
                <a:gd name="connsiteX17" fmla="*/ 352425 w 1363980"/>
                <a:gd name="connsiteY17" fmla="*/ 365760 h 1363979"/>
                <a:gd name="connsiteX18" fmla="*/ 425768 w 1363980"/>
                <a:gd name="connsiteY18" fmla="*/ 424815 h 1363979"/>
                <a:gd name="connsiteX19" fmla="*/ 500062 w 1363980"/>
                <a:gd name="connsiteY19" fmla="*/ 583883 h 1363979"/>
                <a:gd name="connsiteX20" fmla="*/ 590550 w 1363980"/>
                <a:gd name="connsiteY20" fmla="*/ 780098 h 1363979"/>
                <a:gd name="connsiteX21" fmla="*/ 857250 w 1363980"/>
                <a:gd name="connsiteY21" fmla="*/ 273367 h 1363979"/>
                <a:gd name="connsiteX22" fmla="*/ 1016318 w 1363980"/>
                <a:gd name="connsiteY22" fmla="*/ 87630 h 1363979"/>
                <a:gd name="connsiteX23" fmla="*/ 681990 w 1363980"/>
                <a:gd name="connsiteY23" fmla="*/ 0 h 1363979"/>
                <a:gd name="connsiteX24" fmla="*/ 0 w 1363980"/>
                <a:gd name="connsiteY24" fmla="*/ 681990 h 1363979"/>
                <a:gd name="connsiteX25" fmla="*/ 681990 w 1363980"/>
                <a:gd name="connsiteY25" fmla="*/ 1363980 h 1363979"/>
                <a:gd name="connsiteX26" fmla="*/ 1363980 w 1363980"/>
                <a:gd name="connsiteY26" fmla="*/ 681990 h 1363979"/>
                <a:gd name="connsiteX27" fmla="*/ 1200150 w 1363980"/>
                <a:gd name="connsiteY27" fmla="*/ 238125 h 1363979"/>
                <a:gd name="connsiteX28" fmla="*/ 1148715 w 1363980"/>
                <a:gd name="connsiteY28" fmla="*/ 290512 h 1363979"/>
                <a:gd name="connsiteX0" fmla="*/ 1152525 w 1364615"/>
                <a:gd name="connsiteY0" fmla="*/ 292417 h 1363980"/>
                <a:gd name="connsiteX1" fmla="*/ 1089660 w 1364615"/>
                <a:gd name="connsiteY1" fmla="*/ 364808 h 1363980"/>
                <a:gd name="connsiteX2" fmla="*/ 1074420 w 1364615"/>
                <a:gd name="connsiteY2" fmla="*/ 383858 h 1363980"/>
                <a:gd name="connsiteX3" fmla="*/ 1067753 w 1364615"/>
                <a:gd name="connsiteY3" fmla="*/ 392430 h 1363980"/>
                <a:gd name="connsiteX4" fmla="*/ 1040130 w 1364615"/>
                <a:gd name="connsiteY4" fmla="*/ 429577 h 1363980"/>
                <a:gd name="connsiteX5" fmla="*/ 858203 w 1364615"/>
                <a:gd name="connsiteY5" fmla="*/ 750570 h 1363980"/>
                <a:gd name="connsiteX6" fmla="*/ 750570 w 1364615"/>
                <a:gd name="connsiteY6" fmla="*/ 1142048 h 1363980"/>
                <a:gd name="connsiteX7" fmla="*/ 744855 w 1364615"/>
                <a:gd name="connsiteY7" fmla="*/ 1188720 h 1363980"/>
                <a:gd name="connsiteX8" fmla="*/ 711518 w 1364615"/>
                <a:gd name="connsiteY8" fmla="*/ 1266825 h 1363980"/>
                <a:gd name="connsiteX9" fmla="*/ 641985 w 1364615"/>
                <a:gd name="connsiteY9" fmla="*/ 1301115 h 1363980"/>
                <a:gd name="connsiteX10" fmla="*/ 625793 w 1364615"/>
                <a:gd name="connsiteY10" fmla="*/ 1302068 h 1363980"/>
                <a:gd name="connsiteX11" fmla="*/ 511493 w 1364615"/>
                <a:gd name="connsiteY11" fmla="*/ 1218248 h 1363980"/>
                <a:gd name="connsiteX12" fmla="*/ 424815 w 1364615"/>
                <a:gd name="connsiteY12" fmla="*/ 990600 h 1363980"/>
                <a:gd name="connsiteX13" fmla="*/ 291465 w 1364615"/>
                <a:gd name="connsiteY13" fmla="*/ 698183 h 1363980"/>
                <a:gd name="connsiteX14" fmla="*/ 216218 w 1364615"/>
                <a:gd name="connsiteY14" fmla="*/ 537210 h 1363980"/>
                <a:gd name="connsiteX15" fmla="*/ 205740 w 1364615"/>
                <a:gd name="connsiteY15" fmla="*/ 451485 h 1363980"/>
                <a:gd name="connsiteX16" fmla="*/ 259080 w 1364615"/>
                <a:gd name="connsiteY16" fmla="*/ 379095 h 1363980"/>
                <a:gd name="connsiteX17" fmla="*/ 352425 w 1364615"/>
                <a:gd name="connsiteY17" fmla="*/ 365760 h 1363980"/>
                <a:gd name="connsiteX18" fmla="*/ 425768 w 1364615"/>
                <a:gd name="connsiteY18" fmla="*/ 424815 h 1363980"/>
                <a:gd name="connsiteX19" fmla="*/ 500062 w 1364615"/>
                <a:gd name="connsiteY19" fmla="*/ 583883 h 1363980"/>
                <a:gd name="connsiteX20" fmla="*/ 590550 w 1364615"/>
                <a:gd name="connsiteY20" fmla="*/ 780098 h 1363980"/>
                <a:gd name="connsiteX21" fmla="*/ 857250 w 1364615"/>
                <a:gd name="connsiteY21" fmla="*/ 273367 h 1363980"/>
                <a:gd name="connsiteX22" fmla="*/ 1016318 w 1364615"/>
                <a:gd name="connsiteY22" fmla="*/ 87630 h 1363980"/>
                <a:gd name="connsiteX23" fmla="*/ 681990 w 1364615"/>
                <a:gd name="connsiteY23" fmla="*/ 0 h 1363980"/>
                <a:gd name="connsiteX24" fmla="*/ 0 w 1364615"/>
                <a:gd name="connsiteY24" fmla="*/ 681990 h 1363980"/>
                <a:gd name="connsiteX25" fmla="*/ 681990 w 1364615"/>
                <a:gd name="connsiteY25" fmla="*/ 1363980 h 1363980"/>
                <a:gd name="connsiteX26" fmla="*/ 1363980 w 1364615"/>
                <a:gd name="connsiteY26" fmla="*/ 681990 h 1363980"/>
                <a:gd name="connsiteX27" fmla="*/ 1200150 w 1364615"/>
                <a:gd name="connsiteY27" fmla="*/ 238125 h 1363980"/>
                <a:gd name="connsiteX28" fmla="*/ 1148715 w 1364615"/>
                <a:gd name="connsiteY28" fmla="*/ 290512 h 1363980"/>
                <a:gd name="connsiteX29" fmla="*/ 1152525 w 1364615"/>
                <a:gd name="connsiteY29" fmla="*/ 292417 h 13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64615" h="1363980">
                  <a:moveTo>
                    <a:pt x="1152525" y="292417"/>
                  </a:moveTo>
                  <a:cubicBezTo>
                    <a:pt x="1130618" y="315277"/>
                    <a:pt x="1109662" y="340042"/>
                    <a:pt x="1089660" y="364808"/>
                  </a:cubicBezTo>
                  <a:cubicBezTo>
                    <a:pt x="1084898" y="371475"/>
                    <a:pt x="1079183" y="377190"/>
                    <a:pt x="1074420" y="383858"/>
                  </a:cubicBezTo>
                  <a:lnTo>
                    <a:pt x="1067753" y="392430"/>
                  </a:lnTo>
                  <a:cubicBezTo>
                    <a:pt x="1059180" y="403860"/>
                    <a:pt x="1049655" y="416242"/>
                    <a:pt x="1040130" y="429577"/>
                  </a:cubicBezTo>
                  <a:cubicBezTo>
                    <a:pt x="968693" y="528637"/>
                    <a:pt x="906780" y="637223"/>
                    <a:pt x="858203" y="750570"/>
                  </a:cubicBezTo>
                  <a:cubicBezTo>
                    <a:pt x="805815" y="877252"/>
                    <a:pt x="769620" y="1008698"/>
                    <a:pt x="750570" y="1142048"/>
                  </a:cubicBezTo>
                  <a:cubicBezTo>
                    <a:pt x="748665" y="1154430"/>
                    <a:pt x="746760" y="1171575"/>
                    <a:pt x="744855" y="1188720"/>
                  </a:cubicBezTo>
                  <a:cubicBezTo>
                    <a:pt x="741998" y="1221105"/>
                    <a:pt x="731520" y="1245870"/>
                    <a:pt x="711518" y="1266825"/>
                  </a:cubicBezTo>
                  <a:cubicBezTo>
                    <a:pt x="694373" y="1285875"/>
                    <a:pt x="669607" y="1297305"/>
                    <a:pt x="641985" y="1301115"/>
                  </a:cubicBezTo>
                  <a:cubicBezTo>
                    <a:pt x="636270" y="1301115"/>
                    <a:pt x="631507" y="1302068"/>
                    <a:pt x="625793" y="1302068"/>
                  </a:cubicBezTo>
                  <a:cubicBezTo>
                    <a:pt x="574357" y="1302068"/>
                    <a:pt x="529590" y="1268730"/>
                    <a:pt x="511493" y="1218248"/>
                  </a:cubicBezTo>
                  <a:cubicBezTo>
                    <a:pt x="486728" y="1144905"/>
                    <a:pt x="457200" y="1067752"/>
                    <a:pt x="424815" y="990600"/>
                  </a:cubicBezTo>
                  <a:cubicBezTo>
                    <a:pt x="382905" y="892493"/>
                    <a:pt x="336232" y="793433"/>
                    <a:pt x="291465" y="698183"/>
                  </a:cubicBezTo>
                  <a:cubicBezTo>
                    <a:pt x="266700" y="645795"/>
                    <a:pt x="240982" y="590550"/>
                    <a:pt x="216218" y="537210"/>
                  </a:cubicBezTo>
                  <a:cubicBezTo>
                    <a:pt x="202882" y="507683"/>
                    <a:pt x="199073" y="480060"/>
                    <a:pt x="205740" y="451485"/>
                  </a:cubicBezTo>
                  <a:cubicBezTo>
                    <a:pt x="212407" y="422910"/>
                    <a:pt x="231457" y="397192"/>
                    <a:pt x="259080" y="379095"/>
                  </a:cubicBezTo>
                  <a:cubicBezTo>
                    <a:pt x="284798" y="362902"/>
                    <a:pt x="320993" y="357187"/>
                    <a:pt x="352425" y="365760"/>
                  </a:cubicBezTo>
                  <a:cubicBezTo>
                    <a:pt x="379095" y="373380"/>
                    <a:pt x="411480" y="394335"/>
                    <a:pt x="425768" y="424815"/>
                  </a:cubicBezTo>
                  <a:cubicBezTo>
                    <a:pt x="448628" y="475298"/>
                    <a:pt x="472440" y="524827"/>
                    <a:pt x="500062" y="583883"/>
                  </a:cubicBezTo>
                  <a:cubicBezTo>
                    <a:pt x="528637" y="643890"/>
                    <a:pt x="560070" y="710565"/>
                    <a:pt x="590550" y="780098"/>
                  </a:cubicBezTo>
                  <a:cubicBezTo>
                    <a:pt x="652462" y="596265"/>
                    <a:pt x="741998" y="426720"/>
                    <a:pt x="857250" y="273367"/>
                  </a:cubicBezTo>
                  <a:cubicBezTo>
                    <a:pt x="906780" y="207645"/>
                    <a:pt x="960120" y="144780"/>
                    <a:pt x="1016318" y="87630"/>
                  </a:cubicBezTo>
                  <a:cubicBezTo>
                    <a:pt x="917257" y="32385"/>
                    <a:pt x="803910" y="0"/>
                    <a:pt x="681990" y="0"/>
                  </a:cubicBezTo>
                  <a:cubicBezTo>
                    <a:pt x="304800" y="0"/>
                    <a:pt x="0" y="305752"/>
                    <a:pt x="0" y="681990"/>
                  </a:cubicBezTo>
                  <a:cubicBezTo>
                    <a:pt x="0" y="1058227"/>
                    <a:pt x="305753" y="1363980"/>
                    <a:pt x="681990" y="1363980"/>
                  </a:cubicBezTo>
                  <a:cubicBezTo>
                    <a:pt x="1058228" y="1363980"/>
                    <a:pt x="1363980" y="1058227"/>
                    <a:pt x="1363980" y="681990"/>
                  </a:cubicBezTo>
                  <a:cubicBezTo>
                    <a:pt x="1372072" y="467593"/>
                    <a:pt x="1302068" y="358140"/>
                    <a:pt x="1200150" y="238125"/>
                  </a:cubicBezTo>
                  <a:cubicBezTo>
                    <a:pt x="1183005" y="255270"/>
                    <a:pt x="1165860" y="273367"/>
                    <a:pt x="1148715" y="290512"/>
                  </a:cubicBezTo>
                  <a:lnTo>
                    <a:pt x="1152525" y="292417"/>
                  </a:lnTo>
                  <a:close/>
                </a:path>
              </a:pathLst>
            </a:custGeom>
            <a:solidFill>
              <a:srgbClr val="231F20">
                <a:alpha val="35000"/>
              </a:srgbClr>
            </a:solidFill>
            <a:ln w="0" cap="flat">
              <a:noFill/>
              <a:prstDash val="solid"/>
              <a:miter/>
            </a:ln>
          </p:spPr>
          <p:txBody>
            <a:bodyPr rtlCol="0" anchor="ctr"/>
            <a:lstStyle/>
            <a:p>
              <a:endParaRPr lang="en-US"/>
            </a:p>
          </p:txBody>
        </p:sp>
      </p:grpSp>
      <p:sp>
        <p:nvSpPr>
          <p:cNvPr id="14" name="Rounded Rectangle 13">
            <a:extLst>
              <a:ext uri="{FF2B5EF4-FFF2-40B4-BE49-F238E27FC236}">
                <a16:creationId xmlns:a16="http://schemas.microsoft.com/office/drawing/2014/main" id="{F59CDD7A-1D7F-2324-F78C-973BF9DCAF2D}"/>
              </a:ext>
            </a:extLst>
          </p:cNvPr>
          <p:cNvSpPr/>
          <p:nvPr/>
        </p:nvSpPr>
        <p:spPr>
          <a:xfrm>
            <a:off x="2325479" y="97440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FDD7DFF6-BE27-8C1E-3FCB-0D4686B1EFB1}"/>
              </a:ext>
            </a:extLst>
          </p:cNvPr>
          <p:cNvSpPr/>
          <p:nvPr/>
        </p:nvSpPr>
        <p:spPr>
          <a:xfrm>
            <a:off x="2325479" y="274177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8F42E7DF-8ACB-9EE3-8004-672BB95195F9}"/>
              </a:ext>
            </a:extLst>
          </p:cNvPr>
          <p:cNvSpPr/>
          <p:nvPr/>
        </p:nvSpPr>
        <p:spPr>
          <a:xfrm>
            <a:off x="2325479" y="45091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F8FDD952-9971-A911-934D-921A40423B37}"/>
              </a:ext>
            </a:extLst>
          </p:cNvPr>
          <p:cNvSpPr/>
          <p:nvPr/>
        </p:nvSpPr>
        <p:spPr>
          <a:xfrm>
            <a:off x="4766732" y="98297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546EB17C-2D08-5D99-0C6B-CE629E414288}"/>
              </a:ext>
            </a:extLst>
          </p:cNvPr>
          <p:cNvSpPr/>
          <p:nvPr/>
        </p:nvSpPr>
        <p:spPr>
          <a:xfrm>
            <a:off x="4766732" y="275034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5883485-7542-3649-79E1-0CF4ACD510B1}"/>
              </a:ext>
            </a:extLst>
          </p:cNvPr>
          <p:cNvSpPr/>
          <p:nvPr/>
        </p:nvSpPr>
        <p:spPr>
          <a:xfrm>
            <a:off x="4766732" y="451770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34F927E-D464-956B-0B38-2678E2B4CC69}"/>
              </a:ext>
            </a:extLst>
          </p:cNvPr>
          <p:cNvSpPr/>
          <p:nvPr/>
        </p:nvSpPr>
        <p:spPr>
          <a:xfrm>
            <a:off x="7207985" y="96583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6B02FAD5-F53B-3432-9A53-F6A06D78B511}"/>
              </a:ext>
            </a:extLst>
          </p:cNvPr>
          <p:cNvSpPr/>
          <p:nvPr/>
        </p:nvSpPr>
        <p:spPr>
          <a:xfrm>
            <a:off x="7207985" y="273320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99B16DE9-09CF-4F73-0B78-8C261274AAC7}"/>
              </a:ext>
            </a:extLst>
          </p:cNvPr>
          <p:cNvSpPr/>
          <p:nvPr/>
        </p:nvSpPr>
        <p:spPr>
          <a:xfrm>
            <a:off x="7207985" y="450056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FC12E81-7DB4-180B-9A38-C8ECEF84BFF8}"/>
              </a:ext>
            </a:extLst>
          </p:cNvPr>
          <p:cNvSpPr/>
          <p:nvPr/>
        </p:nvSpPr>
        <p:spPr>
          <a:xfrm>
            <a:off x="9649238" y="974406"/>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562FF034-8155-EE8E-EC8D-B77F8191A8C8}"/>
              </a:ext>
            </a:extLst>
          </p:cNvPr>
          <p:cNvSpPr/>
          <p:nvPr/>
        </p:nvSpPr>
        <p:spPr>
          <a:xfrm>
            <a:off x="9649238" y="2741770"/>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CE783E82-E23F-9609-B551-EA63F5B29705}"/>
              </a:ext>
            </a:extLst>
          </p:cNvPr>
          <p:cNvSpPr/>
          <p:nvPr/>
        </p:nvSpPr>
        <p:spPr>
          <a:xfrm>
            <a:off x="9649238" y="4509134"/>
            <a:ext cx="2194560" cy="1600200"/>
          </a:xfrm>
          <a:prstGeom prst="roundRect">
            <a:avLst>
              <a:gd name="adj" fmla="val 6511"/>
            </a:avLst>
          </a:prstGeom>
          <a:solidFill>
            <a:schemeClr val="bg1"/>
          </a:solidFill>
          <a:ln>
            <a:noFill/>
          </a:ln>
          <a:effectLst>
            <a:outerShdw blurRad="76200" dir="18900000" sy="23000" kx="-1200000" algn="bl"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xtBox 221">
            <a:extLst>
              <a:ext uri="{FF2B5EF4-FFF2-40B4-BE49-F238E27FC236}">
                <a16:creationId xmlns:a16="http://schemas.microsoft.com/office/drawing/2014/main" id="{6F21EF38-A790-51BE-E348-C97289DCF39D}"/>
              </a:ext>
            </a:extLst>
          </p:cNvPr>
          <p:cNvSpPr txBox="1"/>
          <p:nvPr/>
        </p:nvSpPr>
        <p:spPr>
          <a:xfrm>
            <a:off x="359841" y="1268048"/>
            <a:ext cx="1857342" cy="830997"/>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Strategic Objectives</a:t>
            </a:r>
          </a:p>
        </p:txBody>
      </p:sp>
      <p:sp>
        <p:nvSpPr>
          <p:cNvPr id="224" name="TextBox 223">
            <a:extLst>
              <a:ext uri="{FF2B5EF4-FFF2-40B4-BE49-F238E27FC236}">
                <a16:creationId xmlns:a16="http://schemas.microsoft.com/office/drawing/2014/main" id="{E9079063-880A-7F3C-D854-F58FB0844CA0}"/>
              </a:ext>
            </a:extLst>
          </p:cNvPr>
          <p:cNvSpPr txBox="1"/>
          <p:nvPr/>
        </p:nvSpPr>
        <p:spPr>
          <a:xfrm>
            <a:off x="359840" y="3227773"/>
            <a:ext cx="1857342"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Targets</a:t>
            </a:r>
          </a:p>
        </p:txBody>
      </p:sp>
      <p:sp>
        <p:nvSpPr>
          <p:cNvPr id="226" name="TextBox 225">
            <a:extLst>
              <a:ext uri="{FF2B5EF4-FFF2-40B4-BE49-F238E27FC236}">
                <a16:creationId xmlns:a16="http://schemas.microsoft.com/office/drawing/2014/main" id="{BD738B8F-29F2-ACBC-DB96-FB4FE9037935}"/>
              </a:ext>
            </a:extLst>
          </p:cNvPr>
          <p:cNvSpPr txBox="1"/>
          <p:nvPr/>
        </p:nvSpPr>
        <p:spPr>
          <a:xfrm>
            <a:off x="354309" y="4995135"/>
            <a:ext cx="1857342"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Initiatives</a:t>
            </a:r>
          </a:p>
        </p:txBody>
      </p:sp>
    </p:spTree>
    <p:extLst>
      <p:ext uri="{BB962C8B-B14F-4D97-AF65-F5344CB8AC3E}">
        <p14:creationId xmlns:p14="http://schemas.microsoft.com/office/powerpoint/2010/main" val="202961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16012</TotalTime>
  <Words>285</Words>
  <Application>Microsoft Macintosh PowerPoint</Application>
  <PresentationFormat>Widescreen</PresentationFormat>
  <Paragraphs>34</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319</cp:revision>
  <cp:lastPrinted>2024-02-20T23:48:17Z</cp:lastPrinted>
  <dcterms:created xsi:type="dcterms:W3CDTF">2021-07-07T23:54:57Z</dcterms:created>
  <dcterms:modified xsi:type="dcterms:W3CDTF">2024-05-28T16:19:13Z</dcterms:modified>
</cp:coreProperties>
</file>