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353" r:id="rId2"/>
    <p:sldId id="382" r:id="rId3"/>
    <p:sldId id="385" r:id="rId4"/>
    <p:sldId id="384" r:id="rId5"/>
    <p:sldId id="386"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5F3"/>
    <a:srgbClr val="D7EEEB"/>
    <a:srgbClr val="BFEEEB"/>
    <a:srgbClr val="2E75B6"/>
    <a:srgbClr val="C9F2DB"/>
    <a:srgbClr val="E4FAF1"/>
    <a:srgbClr val="DBF2A9"/>
    <a:srgbClr val="9AE7BD"/>
    <a:srgbClr val="E5F2CA"/>
    <a:srgbClr val="F2F9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96058"/>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019274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842612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23759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3&amp;utm_source=template-powerpoint&amp;utm_medium=content&amp;utm_campaign=Cross-Functional+Flowchart-powerpoint-12053&amp;lpa=Cross-Functional+Flowchart+powerpoint+120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EDF5F3"/>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Cross-Functional Flowchart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855625"/>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Pull out this cross-functional flowchart template when your project involves multiple departments or teams, showing the interconnected roles and processes. It's particularly useful for projects that require a clear understanding of how different parts of the organization contribute to the workflow.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With its distinct color-coding and streamlined design, this template makes it easy to visualize the flow of tasks across various functions, helping to identify both collaboration points and bottlenecks. It also includes customizable features to tailor the diagram to your specific project needs, ensuring effective cross-departmental communication. </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01883" y="1592074"/>
            <a:ext cx="6794859" cy="3822914"/>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E57D79-1F11-2402-188A-DA385E87F17D}"/>
              </a:ext>
            </a:extLst>
          </p:cNvPr>
          <p:cNvSpPr/>
          <p:nvPr/>
        </p:nvSpPr>
        <p:spPr>
          <a:xfrm>
            <a:off x="256540" y="1464893"/>
            <a:ext cx="11643359" cy="5099194"/>
          </a:xfrm>
          <a:prstGeom prst="rect">
            <a:avLst/>
          </a:prstGeom>
          <a:gradFill>
            <a:gsLst>
              <a:gs pos="0">
                <a:schemeClr val="bg1"/>
              </a:gs>
              <a:gs pos="100000">
                <a:srgbClr val="D7EEEB"/>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28680140"/>
              </p:ext>
            </p:extLst>
          </p:nvPr>
        </p:nvGraphicFramePr>
        <p:xfrm>
          <a:off x="256541" y="1039330"/>
          <a:ext cx="11643360" cy="5531591"/>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417330">
                <a:tc>
                  <a:txBody>
                    <a:bodyPr/>
                    <a:lstStyle/>
                    <a:p>
                      <a:pPr algn="ctr" fontAlgn="ctr"/>
                      <a:r>
                        <a:rPr lang="en-US" sz="1800" b="0" i="0" u="none" strike="noStrike">
                          <a:solidFill>
                            <a:srgbClr val="000000"/>
                          </a:solidFill>
                          <a:effectLst/>
                          <a:latin typeface="Century Gothic" panose="020B0502020202020204" pitchFamily="34" charset="0"/>
                        </a:rPr>
                        <a:t>CUSTOMER</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800" b="0" i="0" u="none" strike="noStrike">
                          <a:solidFill>
                            <a:srgbClr val="000000"/>
                          </a:solidFill>
                          <a:effectLst/>
                          <a:latin typeface="Century Gothic" panose="020B0502020202020204" pitchFamily="34" charset="0"/>
                        </a:rPr>
                        <a:t>SALES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800" b="0" i="0" u="none" strike="noStrike">
                          <a:solidFill>
                            <a:srgbClr val="000000"/>
                          </a:solidFill>
                          <a:effectLst/>
                          <a:latin typeface="Century Gothic" panose="020B0502020202020204" pitchFamily="34" charset="0"/>
                        </a:rPr>
                        <a:t>CONTRACTS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800" b="0" i="0" u="none" strike="noStrike">
                          <a:solidFill>
                            <a:srgbClr val="000000"/>
                          </a:solidFill>
                          <a:effectLst/>
                          <a:latin typeface="Century Gothic" panose="020B0502020202020204" pitchFamily="34" charset="0"/>
                        </a:rPr>
                        <a:t>LEGAL</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800" b="0" i="0" u="none" strike="noStrike" dirty="0">
                          <a:solidFill>
                            <a:srgbClr val="000000"/>
                          </a:solidFill>
                          <a:effectLst/>
                          <a:latin typeface="Century Gothic" panose="020B0502020202020204" pitchFamily="34" charset="0"/>
                        </a:rPr>
                        <a:t>FULFILLMENT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extLst>
                  <a:ext uri="{0D108BD9-81ED-4DB2-BD59-A6C34878D82A}">
                    <a16:rowId xmlns:a16="http://schemas.microsoft.com/office/drawing/2014/main" val="4090204753"/>
                  </a:ext>
                </a:extLst>
              </a:tr>
              <a:tr h="511426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386398349"/>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r>
                        <a:rPr lang="en-US" sz="1600" u="none" strike="noStrike" dirty="0">
                          <a:effectLst/>
                          <a:latin typeface="Century Gothic" panose="020B0502020202020204" pitchFamily="34" charset="0"/>
                        </a:rPr>
                        <a:t>Placing and Fulfilling a Custom Order</a:t>
                      </a: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DF5F3"/>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cxnSp>
        <p:nvCxnSpPr>
          <p:cNvPr id="9" name="Straight Arrow Connector 8">
            <a:extLst>
              <a:ext uri="{FF2B5EF4-FFF2-40B4-BE49-F238E27FC236}">
                <a16:creationId xmlns:a16="http://schemas.microsoft.com/office/drawing/2014/main" id="{0DB2E328-D1C3-344E-AAB0-8FF4ED189387}"/>
              </a:ext>
            </a:extLst>
          </p:cNvPr>
          <p:cNvCxnSpPr>
            <a:cxnSpLocks/>
          </p:cNvCxnSpPr>
          <p:nvPr/>
        </p:nvCxnSpPr>
        <p:spPr>
          <a:xfrm flipH="1">
            <a:off x="2069914" y="3172939"/>
            <a:ext cx="5480527" cy="1741244"/>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8" name="Text Box 174">
            <a:extLst>
              <a:ext uri="{FF2B5EF4-FFF2-40B4-BE49-F238E27FC236}">
                <a16:creationId xmlns:a16="http://schemas.microsoft.com/office/drawing/2014/main" id="{3EB4E3C1-5C75-CC43-AB39-8F1335C3B1A5}"/>
              </a:ext>
            </a:extLst>
          </p:cNvPr>
          <p:cNvSpPr txBox="1">
            <a:spLocks noChangeArrowheads="1"/>
          </p:cNvSpPr>
          <p:nvPr/>
        </p:nvSpPr>
        <p:spPr bwMode="auto">
          <a:xfrm>
            <a:off x="346963" y="2308817"/>
            <a:ext cx="1173389" cy="4496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a:solidFill>
                  <a:schemeClr val="accent5">
                    <a:lumMod val="75000"/>
                  </a:schemeClr>
                </a:solidFill>
                <a:latin typeface="Century Gothic" charset="0"/>
                <a:ea typeface="Century Gothic" charset="0"/>
                <a:cs typeface="Century Gothic" charset="0"/>
              </a:rPr>
              <a:t>RECTANGLE: </a:t>
            </a:r>
          </a:p>
          <a:p>
            <a:pPr algn="l" rtl="0">
              <a:defRPr sz="1000"/>
            </a:pPr>
            <a:r>
              <a:rPr lang="en-US" sz="1000" b="0" i="0" u="none" strike="noStrike" baseline="0">
                <a:solidFill>
                  <a:schemeClr val="accent5">
                    <a:lumMod val="75000"/>
                  </a:schemeClr>
                </a:solidFill>
                <a:latin typeface="Century Gothic" charset="0"/>
                <a:ea typeface="Century Gothic" charset="0"/>
                <a:cs typeface="Century Gothic" charset="0"/>
              </a:rPr>
              <a:t>Process Step</a:t>
            </a:r>
          </a:p>
        </p:txBody>
      </p:sp>
      <p:sp>
        <p:nvSpPr>
          <p:cNvPr id="19"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480640" y="1759639"/>
            <a:ext cx="1924953" cy="559906"/>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Initiates request for customer order</a:t>
            </a:r>
          </a:p>
        </p:txBody>
      </p:sp>
      <p:cxnSp>
        <p:nvCxnSpPr>
          <p:cNvPr id="20" name="Straight Arrow Connector 19">
            <a:extLst>
              <a:ext uri="{FF2B5EF4-FFF2-40B4-BE49-F238E27FC236}">
                <a16:creationId xmlns:a16="http://schemas.microsoft.com/office/drawing/2014/main" id="{D09E6CEE-9896-AACC-3EE1-B59002FAA63D}"/>
              </a:ext>
            </a:extLst>
          </p:cNvPr>
          <p:cNvCxnSpPr/>
          <p:nvPr/>
        </p:nvCxnSpPr>
        <p:spPr>
          <a:xfrm>
            <a:off x="1431234" y="2395989"/>
            <a:ext cx="0" cy="25105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1" name="Text Box 174">
            <a:extLst>
              <a:ext uri="{FF2B5EF4-FFF2-40B4-BE49-F238E27FC236}">
                <a16:creationId xmlns:a16="http://schemas.microsoft.com/office/drawing/2014/main" id="{727CCDBD-B318-1849-944B-2525A524874A}"/>
              </a:ext>
            </a:extLst>
          </p:cNvPr>
          <p:cNvSpPr txBox="1">
            <a:spLocks noChangeArrowheads="1"/>
          </p:cNvSpPr>
          <p:nvPr/>
        </p:nvSpPr>
        <p:spPr bwMode="auto">
          <a:xfrm>
            <a:off x="346963" y="1523021"/>
            <a:ext cx="1470450" cy="214171"/>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OVAL:  Start / End</a:t>
            </a:r>
          </a:p>
        </p:txBody>
      </p:sp>
      <p:sp>
        <p:nvSpPr>
          <p:cNvPr id="22"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480751" y="2711032"/>
            <a:ext cx="1818011" cy="564869"/>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Submits custom order details via website</a:t>
            </a:r>
          </a:p>
        </p:txBody>
      </p:sp>
      <p:sp>
        <p:nvSpPr>
          <p:cNvPr id="23"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2396681" y="3650201"/>
            <a:ext cx="2671750" cy="853627"/>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Is special pricing needed?</a:t>
            </a:r>
          </a:p>
        </p:txBody>
      </p:sp>
      <p:sp>
        <p:nvSpPr>
          <p:cNvPr id="27"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3930330" y="4405468"/>
            <a:ext cx="702927"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28"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3947750" y="3525038"/>
            <a:ext cx="668087"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29" name="Straight Arrow Connector 28">
            <a:extLst>
              <a:ext uri="{FF2B5EF4-FFF2-40B4-BE49-F238E27FC236}">
                <a16:creationId xmlns:a16="http://schemas.microsoft.com/office/drawing/2014/main" id="{7CF417C9-4B0E-1147-8CDA-FA1CDB44F81C}"/>
              </a:ext>
            </a:extLst>
          </p:cNvPr>
          <p:cNvCxnSpPr/>
          <p:nvPr/>
        </p:nvCxnSpPr>
        <p:spPr>
          <a:xfrm flipV="1">
            <a:off x="4511866" y="3554312"/>
            <a:ext cx="803331" cy="271630"/>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29E43CD6-FCCC-674A-B971-74F2748AD34B}"/>
              </a:ext>
            </a:extLst>
          </p:cNvPr>
          <p:cNvCxnSpPr/>
          <p:nvPr/>
        </p:nvCxnSpPr>
        <p:spPr>
          <a:xfrm>
            <a:off x="3732555" y="3406121"/>
            <a:ext cx="0" cy="20049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2" name="Text Box 174">
            <a:extLst>
              <a:ext uri="{FF2B5EF4-FFF2-40B4-BE49-F238E27FC236}">
                <a16:creationId xmlns:a16="http://schemas.microsoft.com/office/drawing/2014/main" id="{DB1912AE-E158-F745-90C5-EAC591CC5EB0}"/>
              </a:ext>
            </a:extLst>
          </p:cNvPr>
          <p:cNvSpPr txBox="1">
            <a:spLocks noChangeArrowheads="1"/>
          </p:cNvSpPr>
          <p:nvPr/>
        </p:nvSpPr>
        <p:spPr bwMode="auto">
          <a:xfrm>
            <a:off x="2649182" y="3502662"/>
            <a:ext cx="980300"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a:solidFill>
                  <a:schemeClr val="accent5">
                    <a:lumMod val="75000"/>
                  </a:schemeClr>
                </a:solidFill>
                <a:latin typeface="Century Gothic" charset="0"/>
                <a:ea typeface="Century Gothic" charset="0"/>
                <a:cs typeface="Century Gothic" charset="0"/>
              </a:rPr>
              <a:t>DIAMOND: </a:t>
            </a:r>
          </a:p>
          <a:p>
            <a:pPr algn="l" rtl="0">
              <a:defRPr sz="1000"/>
            </a:pPr>
            <a:r>
              <a:rPr lang="en-US" sz="1000" b="0" i="0" u="none" strike="noStrike" baseline="0">
                <a:solidFill>
                  <a:schemeClr val="accent5">
                    <a:lumMod val="75000"/>
                  </a:schemeClr>
                </a:solidFill>
                <a:latin typeface="Century Gothic" charset="0"/>
                <a:ea typeface="Century Gothic" charset="0"/>
                <a:cs typeface="Century Gothic" charset="0"/>
              </a:rPr>
              <a:t>Decision</a:t>
            </a:r>
          </a:p>
        </p:txBody>
      </p:sp>
      <p:sp>
        <p:nvSpPr>
          <p:cNvPr id="33"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480641" y="5617281"/>
            <a:ext cx="1791182" cy="826048"/>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Receives and confirms custom order</a:t>
            </a:r>
          </a:p>
        </p:txBody>
      </p:sp>
      <p:cxnSp>
        <p:nvCxnSpPr>
          <p:cNvPr id="34" name="Straight Arrow Connector 33">
            <a:extLst>
              <a:ext uri="{FF2B5EF4-FFF2-40B4-BE49-F238E27FC236}">
                <a16:creationId xmlns:a16="http://schemas.microsoft.com/office/drawing/2014/main" id="{7DA85C3F-06FF-1C4B-A63F-C6D432E7E13C}"/>
              </a:ext>
            </a:extLst>
          </p:cNvPr>
          <p:cNvCxnSpPr/>
          <p:nvPr/>
        </p:nvCxnSpPr>
        <p:spPr>
          <a:xfrm flipV="1">
            <a:off x="2373030" y="3004138"/>
            <a:ext cx="365760" cy="3448"/>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5" name="AutoShape 166">
            <a:extLst>
              <a:ext uri="{FF2B5EF4-FFF2-40B4-BE49-F238E27FC236}">
                <a16:creationId xmlns:a16="http://schemas.microsoft.com/office/drawing/2014/main" id="{2EE00CB2-C9EC-7D4B-8FB1-039F01054EDC}"/>
              </a:ext>
            </a:extLst>
          </p:cNvPr>
          <p:cNvSpPr>
            <a:spLocks noChangeArrowheads="1"/>
          </p:cNvSpPr>
          <p:nvPr/>
        </p:nvSpPr>
        <p:spPr bwMode="auto">
          <a:xfrm>
            <a:off x="2823549" y="2604977"/>
            <a:ext cx="1819656" cy="71345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Reviews order details and confirms feasibility</a:t>
            </a:r>
          </a:p>
        </p:txBody>
      </p:sp>
      <p:cxnSp>
        <p:nvCxnSpPr>
          <p:cNvPr id="36" name="Straight Arrow Connector 35">
            <a:extLst>
              <a:ext uri="{FF2B5EF4-FFF2-40B4-BE49-F238E27FC236}">
                <a16:creationId xmlns:a16="http://schemas.microsoft.com/office/drawing/2014/main" id="{D301E48C-5DE7-DC4C-B01F-B49288E99D01}"/>
              </a:ext>
            </a:extLst>
          </p:cNvPr>
          <p:cNvCxnSpPr>
            <a:cxnSpLocks/>
          </p:cNvCxnSpPr>
          <p:nvPr/>
        </p:nvCxnSpPr>
        <p:spPr>
          <a:xfrm>
            <a:off x="6977468" y="3050118"/>
            <a:ext cx="592912" cy="0"/>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7" name="AutoShape 166">
            <a:extLst>
              <a:ext uri="{FF2B5EF4-FFF2-40B4-BE49-F238E27FC236}">
                <a16:creationId xmlns:a16="http://schemas.microsoft.com/office/drawing/2014/main" id="{ACC2CBF6-EB52-A841-AD3B-14A1395DD090}"/>
              </a:ext>
            </a:extLst>
          </p:cNvPr>
          <p:cNvSpPr>
            <a:spLocks noChangeArrowheads="1"/>
          </p:cNvSpPr>
          <p:nvPr/>
        </p:nvSpPr>
        <p:spPr bwMode="auto">
          <a:xfrm>
            <a:off x="7648107" y="2604977"/>
            <a:ext cx="1508005" cy="71345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Reviews </a:t>
            </a:r>
          </a:p>
          <a:p>
            <a:pPr algn="ctr" rtl="0">
              <a:defRPr sz="1000"/>
            </a:pPr>
            <a:r>
              <a:rPr lang="en-US" sz="1300" b="0" i="0" u="none" strike="noStrike" baseline="0">
                <a:solidFill>
                  <a:srgbClr val="000000"/>
                </a:solidFill>
                <a:latin typeface="Century Gothic" charset="0"/>
                <a:ea typeface="Century Gothic" charset="0"/>
                <a:cs typeface="Century Gothic" charset="0"/>
              </a:rPr>
              <a:t>and approves contract</a:t>
            </a:r>
          </a:p>
        </p:txBody>
      </p:sp>
      <p:sp>
        <p:nvSpPr>
          <p:cNvPr id="38" name="AutoShape 166">
            <a:extLst>
              <a:ext uri="{FF2B5EF4-FFF2-40B4-BE49-F238E27FC236}">
                <a16:creationId xmlns:a16="http://schemas.microsoft.com/office/drawing/2014/main" id="{60144258-46EC-5D45-B6DC-FA0B3BACEBC8}"/>
              </a:ext>
            </a:extLst>
          </p:cNvPr>
          <p:cNvSpPr>
            <a:spLocks noChangeArrowheads="1"/>
          </p:cNvSpPr>
          <p:nvPr/>
        </p:nvSpPr>
        <p:spPr bwMode="auto">
          <a:xfrm>
            <a:off x="2823550" y="4819521"/>
            <a:ext cx="1818011" cy="795333"/>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Finalizes sale and forwards details to fulfillment</a:t>
            </a:r>
          </a:p>
        </p:txBody>
      </p:sp>
      <p:cxnSp>
        <p:nvCxnSpPr>
          <p:cNvPr id="39" name="Straight Arrow Connector 38">
            <a:extLst>
              <a:ext uri="{FF2B5EF4-FFF2-40B4-BE49-F238E27FC236}">
                <a16:creationId xmlns:a16="http://schemas.microsoft.com/office/drawing/2014/main" id="{11882333-4F24-DC44-BECB-54CA3DA97704}"/>
              </a:ext>
            </a:extLst>
          </p:cNvPr>
          <p:cNvCxnSpPr/>
          <p:nvPr/>
        </p:nvCxnSpPr>
        <p:spPr>
          <a:xfrm>
            <a:off x="3747408" y="4574215"/>
            <a:ext cx="0" cy="20049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AutoShape 167">
            <a:extLst>
              <a:ext uri="{FF2B5EF4-FFF2-40B4-BE49-F238E27FC236}">
                <a16:creationId xmlns:a16="http://schemas.microsoft.com/office/drawing/2014/main" id="{97BA6ED5-917E-124A-B6C4-CF6A0EB18D2C}"/>
              </a:ext>
            </a:extLst>
          </p:cNvPr>
          <p:cNvSpPr>
            <a:spLocks noChangeArrowheads="1"/>
          </p:cNvSpPr>
          <p:nvPr/>
        </p:nvSpPr>
        <p:spPr bwMode="auto">
          <a:xfrm>
            <a:off x="9994605" y="4253026"/>
            <a:ext cx="1456660" cy="1126693"/>
          </a:xfrm>
          <a:prstGeom prst="hexagon">
            <a:avLst/>
          </a:prstGeom>
          <a:solidFill>
            <a:schemeClr val="accent4">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Prepares custom order for shipment</a:t>
            </a:r>
          </a:p>
        </p:txBody>
      </p:sp>
      <p:sp>
        <p:nvSpPr>
          <p:cNvPr id="41" name="Text Box 174">
            <a:extLst>
              <a:ext uri="{FF2B5EF4-FFF2-40B4-BE49-F238E27FC236}">
                <a16:creationId xmlns:a16="http://schemas.microsoft.com/office/drawing/2014/main" id="{EDAA5C9C-50A5-EE42-BC7A-86E44EB6BA04}"/>
              </a:ext>
            </a:extLst>
          </p:cNvPr>
          <p:cNvSpPr txBox="1">
            <a:spLocks noChangeArrowheads="1"/>
          </p:cNvSpPr>
          <p:nvPr/>
        </p:nvSpPr>
        <p:spPr bwMode="auto">
          <a:xfrm>
            <a:off x="4981107" y="1946482"/>
            <a:ext cx="1877423" cy="35215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HEXAGON: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Preparation</a:t>
            </a:r>
          </a:p>
        </p:txBody>
      </p:sp>
      <p:cxnSp>
        <p:nvCxnSpPr>
          <p:cNvPr id="42" name="Straight Arrow Connector 41">
            <a:extLst>
              <a:ext uri="{FF2B5EF4-FFF2-40B4-BE49-F238E27FC236}">
                <a16:creationId xmlns:a16="http://schemas.microsoft.com/office/drawing/2014/main" id="{24C33567-85A3-7941-BDDD-946CB6A33659}"/>
              </a:ext>
            </a:extLst>
          </p:cNvPr>
          <p:cNvCxnSpPr>
            <a:cxnSpLocks/>
          </p:cNvCxnSpPr>
          <p:nvPr/>
        </p:nvCxnSpPr>
        <p:spPr>
          <a:xfrm>
            <a:off x="4749514" y="5124793"/>
            <a:ext cx="524508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AA4FE6D-4971-384E-9E60-3C5AE0D89890}"/>
              </a:ext>
            </a:extLst>
          </p:cNvPr>
          <p:cNvCxnSpPr/>
          <p:nvPr/>
        </p:nvCxnSpPr>
        <p:spPr>
          <a:xfrm>
            <a:off x="10734188" y="5459383"/>
            <a:ext cx="0" cy="25105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4" name="AutoShape 166">
            <a:extLst>
              <a:ext uri="{FF2B5EF4-FFF2-40B4-BE49-F238E27FC236}">
                <a16:creationId xmlns:a16="http://schemas.microsoft.com/office/drawing/2014/main" id="{8A403A7F-E914-2049-8411-BB00A13334D3}"/>
              </a:ext>
            </a:extLst>
          </p:cNvPr>
          <p:cNvSpPr>
            <a:spLocks noChangeArrowheads="1"/>
          </p:cNvSpPr>
          <p:nvPr/>
        </p:nvSpPr>
        <p:spPr bwMode="auto">
          <a:xfrm>
            <a:off x="9994599" y="5774426"/>
            <a:ext cx="1456660" cy="56487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Ships order </a:t>
            </a:r>
          </a:p>
          <a:p>
            <a:pPr algn="ctr" rtl="0">
              <a:defRPr sz="1000"/>
            </a:pPr>
            <a:r>
              <a:rPr lang="en-US" sz="1300" b="0" i="0" u="none" strike="noStrike" baseline="0" dirty="0">
                <a:solidFill>
                  <a:srgbClr val="000000"/>
                </a:solidFill>
                <a:latin typeface="Century Gothic" charset="0"/>
                <a:ea typeface="Century Gothic" charset="0"/>
                <a:cs typeface="Century Gothic" charset="0"/>
              </a:rPr>
              <a:t>to customer</a:t>
            </a:r>
          </a:p>
        </p:txBody>
      </p:sp>
      <p:cxnSp>
        <p:nvCxnSpPr>
          <p:cNvPr id="45" name="Straight Arrow Connector 44">
            <a:extLst>
              <a:ext uri="{FF2B5EF4-FFF2-40B4-BE49-F238E27FC236}">
                <a16:creationId xmlns:a16="http://schemas.microsoft.com/office/drawing/2014/main" id="{29D7EB88-BC34-CE4E-AD47-CBD9F3626250}"/>
              </a:ext>
            </a:extLst>
          </p:cNvPr>
          <p:cNvCxnSpPr>
            <a:cxnSpLocks/>
          </p:cNvCxnSpPr>
          <p:nvPr/>
        </p:nvCxnSpPr>
        <p:spPr>
          <a:xfrm flipH="1">
            <a:off x="2377441" y="6056861"/>
            <a:ext cx="7498080"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6" name="AutoShape 166">
            <a:extLst>
              <a:ext uri="{FF2B5EF4-FFF2-40B4-BE49-F238E27FC236}">
                <a16:creationId xmlns:a16="http://schemas.microsoft.com/office/drawing/2014/main" id="{14E04E71-F1DA-9246-8AE3-136913ABBD0A}"/>
              </a:ext>
            </a:extLst>
          </p:cNvPr>
          <p:cNvSpPr>
            <a:spLocks noChangeArrowheads="1"/>
          </p:cNvSpPr>
          <p:nvPr/>
        </p:nvSpPr>
        <p:spPr bwMode="auto">
          <a:xfrm>
            <a:off x="822260" y="4828239"/>
            <a:ext cx="1158536" cy="564869"/>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Signs contract</a:t>
            </a:r>
          </a:p>
        </p:txBody>
      </p:sp>
      <p:cxnSp>
        <p:nvCxnSpPr>
          <p:cNvPr id="47" name="Straight Arrow Connector 46">
            <a:extLst>
              <a:ext uri="{FF2B5EF4-FFF2-40B4-BE49-F238E27FC236}">
                <a16:creationId xmlns:a16="http://schemas.microsoft.com/office/drawing/2014/main" id="{D6F2F44A-3633-684D-B1CA-9F1AB185D37F}"/>
              </a:ext>
            </a:extLst>
          </p:cNvPr>
          <p:cNvCxnSpPr/>
          <p:nvPr/>
        </p:nvCxnSpPr>
        <p:spPr>
          <a:xfrm>
            <a:off x="2055061" y="5112628"/>
            <a:ext cx="674978"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8" name="AutoShape 167">
            <a:extLst>
              <a:ext uri="{FF2B5EF4-FFF2-40B4-BE49-F238E27FC236}">
                <a16:creationId xmlns:a16="http://schemas.microsoft.com/office/drawing/2014/main" id="{7106D64B-2C17-6F45-B995-78AE443C2780}"/>
              </a:ext>
            </a:extLst>
          </p:cNvPr>
          <p:cNvSpPr>
            <a:spLocks noChangeArrowheads="1"/>
          </p:cNvSpPr>
          <p:nvPr/>
        </p:nvSpPr>
        <p:spPr bwMode="auto">
          <a:xfrm>
            <a:off x="5166347" y="2327906"/>
            <a:ext cx="1692177" cy="1371600"/>
          </a:xfrm>
          <a:prstGeom prst="hexagon">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Drafts contract </a:t>
            </a:r>
          </a:p>
          <a:p>
            <a:pPr algn="ctr" rtl="0">
              <a:defRPr sz="1000"/>
            </a:pPr>
            <a:r>
              <a:rPr lang="en-US" sz="1300" b="0" i="0" u="none" strike="noStrike" baseline="0" dirty="0">
                <a:solidFill>
                  <a:srgbClr val="000000"/>
                </a:solidFill>
                <a:latin typeface="Century Gothic" charset="0"/>
                <a:ea typeface="Century Gothic" charset="0"/>
                <a:cs typeface="Century Gothic" charset="0"/>
              </a:rPr>
              <a:t>for special pricing and terms</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BDFA68B-34A3-9BDF-6E2D-3511D4A0093A}"/>
              </a:ext>
            </a:extLst>
          </p:cNvPr>
          <p:cNvSpPr/>
          <p:nvPr/>
        </p:nvSpPr>
        <p:spPr>
          <a:xfrm>
            <a:off x="256540" y="1464893"/>
            <a:ext cx="11643359" cy="5099194"/>
          </a:xfrm>
          <a:prstGeom prst="rect">
            <a:avLst/>
          </a:prstGeom>
          <a:gradFill>
            <a:gsLst>
              <a:gs pos="0">
                <a:schemeClr val="bg1"/>
              </a:gs>
              <a:gs pos="100000">
                <a:srgbClr val="D7EEEB"/>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1077222703"/>
              </p:ext>
            </p:extLst>
          </p:nvPr>
        </p:nvGraphicFramePr>
        <p:xfrm>
          <a:off x="256541" y="1039330"/>
          <a:ext cx="11643360" cy="5531591"/>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417330">
                <a:tc>
                  <a:txBody>
                    <a:bodyPr/>
                    <a:lstStyle/>
                    <a:p>
                      <a:pPr algn="ctr" fontAlgn="ctr"/>
                      <a:r>
                        <a:rPr lang="en-US" sz="1600" b="0" i="0" u="none" strike="noStrike" dirty="0">
                          <a:solidFill>
                            <a:srgbClr val="000000"/>
                          </a:solidFill>
                          <a:effectLst/>
                          <a:latin typeface="Century Gothic" panose="020B0502020202020204" pitchFamily="34" charset="0"/>
                        </a:rPr>
                        <a:t>CUSTOMER</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a:solidFill>
                            <a:srgbClr val="000000"/>
                          </a:solidFill>
                          <a:effectLst/>
                          <a:latin typeface="Century Gothic" panose="020B0502020202020204" pitchFamily="34" charset="0"/>
                        </a:rPr>
                        <a:t>SALES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a:solidFill>
                            <a:srgbClr val="000000"/>
                          </a:solidFill>
                          <a:effectLst/>
                          <a:latin typeface="Century Gothic" panose="020B0502020202020204" pitchFamily="34" charset="0"/>
                        </a:rPr>
                        <a:t>CONTRACTS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a:solidFill>
                            <a:srgbClr val="000000"/>
                          </a:solidFill>
                          <a:effectLst/>
                          <a:latin typeface="Century Gothic" panose="020B0502020202020204" pitchFamily="34" charset="0"/>
                        </a:rPr>
                        <a:t>LEGAL</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FULFILLMENT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extLst>
                  <a:ext uri="{0D108BD9-81ED-4DB2-BD59-A6C34878D82A}">
                    <a16:rowId xmlns:a16="http://schemas.microsoft.com/office/drawing/2014/main" val="4090204753"/>
                  </a:ext>
                </a:extLst>
              </a:tr>
              <a:tr h="511426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2837909430"/>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DF5F3"/>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cxnSp>
        <p:nvCxnSpPr>
          <p:cNvPr id="9" name="Straight Arrow Connector 8">
            <a:extLst>
              <a:ext uri="{FF2B5EF4-FFF2-40B4-BE49-F238E27FC236}">
                <a16:creationId xmlns:a16="http://schemas.microsoft.com/office/drawing/2014/main" id="{0DB2E328-D1C3-344E-AAB0-8FF4ED189387}"/>
              </a:ext>
            </a:extLst>
          </p:cNvPr>
          <p:cNvCxnSpPr>
            <a:cxnSpLocks/>
          </p:cNvCxnSpPr>
          <p:nvPr/>
        </p:nvCxnSpPr>
        <p:spPr>
          <a:xfrm flipH="1">
            <a:off x="2069914" y="3172939"/>
            <a:ext cx="5480527" cy="1741244"/>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BF3544B-B6E6-92DD-8664-A3478865D953}"/>
              </a:ext>
            </a:extLst>
          </p:cNvPr>
          <p:cNvSpPr>
            <a:spLocks noChangeArrowheads="1"/>
          </p:cNvSpPr>
          <p:nvPr/>
        </p:nvSpPr>
        <p:spPr bwMode="auto">
          <a:xfrm>
            <a:off x="480640" y="1759639"/>
            <a:ext cx="1924953" cy="559906"/>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20" name="Straight Arrow Connector 19">
            <a:extLst>
              <a:ext uri="{FF2B5EF4-FFF2-40B4-BE49-F238E27FC236}">
                <a16:creationId xmlns:a16="http://schemas.microsoft.com/office/drawing/2014/main" id="{D09E6CEE-9896-AACC-3EE1-B59002FAA63D}"/>
              </a:ext>
            </a:extLst>
          </p:cNvPr>
          <p:cNvCxnSpPr/>
          <p:nvPr/>
        </p:nvCxnSpPr>
        <p:spPr>
          <a:xfrm>
            <a:off x="1431234" y="2395989"/>
            <a:ext cx="0" cy="25105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2" name="AutoShape 166">
            <a:extLst>
              <a:ext uri="{FF2B5EF4-FFF2-40B4-BE49-F238E27FC236}">
                <a16:creationId xmlns:a16="http://schemas.microsoft.com/office/drawing/2014/main" id="{325E16D4-D3D3-2E4C-8C19-7C9112A65DC8}"/>
              </a:ext>
            </a:extLst>
          </p:cNvPr>
          <p:cNvSpPr>
            <a:spLocks noChangeArrowheads="1"/>
          </p:cNvSpPr>
          <p:nvPr/>
        </p:nvSpPr>
        <p:spPr bwMode="auto">
          <a:xfrm>
            <a:off x="480751" y="2711032"/>
            <a:ext cx="1818011" cy="564869"/>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23" name="AutoShape 168">
            <a:extLst>
              <a:ext uri="{FF2B5EF4-FFF2-40B4-BE49-F238E27FC236}">
                <a16:creationId xmlns:a16="http://schemas.microsoft.com/office/drawing/2014/main" id="{222853AC-8386-CD40-90AD-D2F172B5EF18}"/>
              </a:ext>
            </a:extLst>
          </p:cNvPr>
          <p:cNvSpPr>
            <a:spLocks noChangeArrowheads="1"/>
          </p:cNvSpPr>
          <p:nvPr/>
        </p:nvSpPr>
        <p:spPr bwMode="auto">
          <a:xfrm>
            <a:off x="2396681" y="3650201"/>
            <a:ext cx="2671750" cy="853627"/>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27"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3930330" y="4405468"/>
            <a:ext cx="702927"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28"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3947750" y="3525038"/>
            <a:ext cx="668087" cy="28454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29" name="Straight Arrow Connector 28">
            <a:extLst>
              <a:ext uri="{FF2B5EF4-FFF2-40B4-BE49-F238E27FC236}">
                <a16:creationId xmlns:a16="http://schemas.microsoft.com/office/drawing/2014/main" id="{7CF417C9-4B0E-1147-8CDA-FA1CDB44F81C}"/>
              </a:ext>
            </a:extLst>
          </p:cNvPr>
          <p:cNvCxnSpPr/>
          <p:nvPr/>
        </p:nvCxnSpPr>
        <p:spPr>
          <a:xfrm flipV="1">
            <a:off x="4511866" y="3554312"/>
            <a:ext cx="803331" cy="271630"/>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29E43CD6-FCCC-674A-B971-74F2748AD34B}"/>
              </a:ext>
            </a:extLst>
          </p:cNvPr>
          <p:cNvCxnSpPr/>
          <p:nvPr/>
        </p:nvCxnSpPr>
        <p:spPr>
          <a:xfrm>
            <a:off x="3732555" y="3406121"/>
            <a:ext cx="0" cy="20049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3"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480641" y="5617281"/>
            <a:ext cx="1791182" cy="826048"/>
          </a:xfrm>
          <a:prstGeom prst="roundRect">
            <a:avLst>
              <a:gd name="adj" fmla="val 50000"/>
            </a:avLst>
          </a:prstGeom>
          <a:solidFill>
            <a:srgbClr val="9CE8BD"/>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34" name="Straight Arrow Connector 33">
            <a:extLst>
              <a:ext uri="{FF2B5EF4-FFF2-40B4-BE49-F238E27FC236}">
                <a16:creationId xmlns:a16="http://schemas.microsoft.com/office/drawing/2014/main" id="{7DA85C3F-06FF-1C4B-A63F-C6D432E7E13C}"/>
              </a:ext>
            </a:extLst>
          </p:cNvPr>
          <p:cNvCxnSpPr/>
          <p:nvPr/>
        </p:nvCxnSpPr>
        <p:spPr>
          <a:xfrm flipV="1">
            <a:off x="2373030" y="3004138"/>
            <a:ext cx="365760" cy="3448"/>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5" name="AutoShape 166">
            <a:extLst>
              <a:ext uri="{FF2B5EF4-FFF2-40B4-BE49-F238E27FC236}">
                <a16:creationId xmlns:a16="http://schemas.microsoft.com/office/drawing/2014/main" id="{2EE00CB2-C9EC-7D4B-8FB1-039F01054EDC}"/>
              </a:ext>
            </a:extLst>
          </p:cNvPr>
          <p:cNvSpPr>
            <a:spLocks noChangeArrowheads="1"/>
          </p:cNvSpPr>
          <p:nvPr/>
        </p:nvSpPr>
        <p:spPr bwMode="auto">
          <a:xfrm>
            <a:off x="2823550" y="2604977"/>
            <a:ext cx="1818011" cy="71345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36" name="Straight Arrow Connector 35">
            <a:extLst>
              <a:ext uri="{FF2B5EF4-FFF2-40B4-BE49-F238E27FC236}">
                <a16:creationId xmlns:a16="http://schemas.microsoft.com/office/drawing/2014/main" id="{D301E48C-5DE7-DC4C-B01F-B49288E99D01}"/>
              </a:ext>
            </a:extLst>
          </p:cNvPr>
          <p:cNvCxnSpPr>
            <a:cxnSpLocks/>
          </p:cNvCxnSpPr>
          <p:nvPr/>
        </p:nvCxnSpPr>
        <p:spPr>
          <a:xfrm>
            <a:off x="6977468" y="3050118"/>
            <a:ext cx="592912" cy="0"/>
          </a:xfrm>
          <a:prstGeom prst="straightConnector1">
            <a:avLst/>
          </a:prstGeom>
          <a:ln w="12700">
            <a:solidFill>
              <a:schemeClr val="accent5">
                <a:lumMod val="7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7" name="AutoShape 166">
            <a:extLst>
              <a:ext uri="{FF2B5EF4-FFF2-40B4-BE49-F238E27FC236}">
                <a16:creationId xmlns:a16="http://schemas.microsoft.com/office/drawing/2014/main" id="{ACC2CBF6-EB52-A841-AD3B-14A1395DD090}"/>
              </a:ext>
            </a:extLst>
          </p:cNvPr>
          <p:cNvSpPr>
            <a:spLocks noChangeArrowheads="1"/>
          </p:cNvSpPr>
          <p:nvPr/>
        </p:nvSpPr>
        <p:spPr bwMode="auto">
          <a:xfrm>
            <a:off x="7648107" y="2604977"/>
            <a:ext cx="1508005" cy="71345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
        <p:nvSpPr>
          <p:cNvPr id="38" name="AutoShape 166">
            <a:extLst>
              <a:ext uri="{FF2B5EF4-FFF2-40B4-BE49-F238E27FC236}">
                <a16:creationId xmlns:a16="http://schemas.microsoft.com/office/drawing/2014/main" id="{60144258-46EC-5D45-B6DC-FA0B3BACEBC8}"/>
              </a:ext>
            </a:extLst>
          </p:cNvPr>
          <p:cNvSpPr>
            <a:spLocks noChangeArrowheads="1"/>
          </p:cNvSpPr>
          <p:nvPr/>
        </p:nvSpPr>
        <p:spPr bwMode="auto">
          <a:xfrm>
            <a:off x="2823550" y="4819521"/>
            <a:ext cx="1818011" cy="795333"/>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39" name="Straight Arrow Connector 38">
            <a:extLst>
              <a:ext uri="{FF2B5EF4-FFF2-40B4-BE49-F238E27FC236}">
                <a16:creationId xmlns:a16="http://schemas.microsoft.com/office/drawing/2014/main" id="{11882333-4F24-DC44-BECB-54CA3DA97704}"/>
              </a:ext>
            </a:extLst>
          </p:cNvPr>
          <p:cNvCxnSpPr/>
          <p:nvPr/>
        </p:nvCxnSpPr>
        <p:spPr>
          <a:xfrm>
            <a:off x="3747408" y="4574215"/>
            <a:ext cx="0" cy="20049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0" name="AutoShape 167">
            <a:extLst>
              <a:ext uri="{FF2B5EF4-FFF2-40B4-BE49-F238E27FC236}">
                <a16:creationId xmlns:a16="http://schemas.microsoft.com/office/drawing/2014/main" id="{97BA6ED5-917E-124A-B6C4-CF6A0EB18D2C}"/>
              </a:ext>
            </a:extLst>
          </p:cNvPr>
          <p:cNvSpPr>
            <a:spLocks noChangeArrowheads="1"/>
          </p:cNvSpPr>
          <p:nvPr/>
        </p:nvSpPr>
        <p:spPr bwMode="auto">
          <a:xfrm>
            <a:off x="9994605" y="4253026"/>
            <a:ext cx="1456660" cy="1126693"/>
          </a:xfrm>
          <a:prstGeom prst="hexagon">
            <a:avLst/>
          </a:prstGeom>
          <a:solidFill>
            <a:schemeClr val="accent4">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42" name="Straight Arrow Connector 41">
            <a:extLst>
              <a:ext uri="{FF2B5EF4-FFF2-40B4-BE49-F238E27FC236}">
                <a16:creationId xmlns:a16="http://schemas.microsoft.com/office/drawing/2014/main" id="{24C33567-85A3-7941-BDDD-946CB6A33659}"/>
              </a:ext>
            </a:extLst>
          </p:cNvPr>
          <p:cNvCxnSpPr>
            <a:cxnSpLocks/>
          </p:cNvCxnSpPr>
          <p:nvPr/>
        </p:nvCxnSpPr>
        <p:spPr>
          <a:xfrm>
            <a:off x="4749514" y="5124793"/>
            <a:ext cx="524508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0AA4FE6D-4971-384E-9E60-3C5AE0D89890}"/>
              </a:ext>
            </a:extLst>
          </p:cNvPr>
          <p:cNvCxnSpPr/>
          <p:nvPr/>
        </p:nvCxnSpPr>
        <p:spPr>
          <a:xfrm>
            <a:off x="10723556" y="5459383"/>
            <a:ext cx="0" cy="25105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4" name="AutoShape 166">
            <a:extLst>
              <a:ext uri="{FF2B5EF4-FFF2-40B4-BE49-F238E27FC236}">
                <a16:creationId xmlns:a16="http://schemas.microsoft.com/office/drawing/2014/main" id="{8A403A7F-E914-2049-8411-BB00A13334D3}"/>
              </a:ext>
            </a:extLst>
          </p:cNvPr>
          <p:cNvSpPr>
            <a:spLocks noChangeArrowheads="1"/>
          </p:cNvSpPr>
          <p:nvPr/>
        </p:nvSpPr>
        <p:spPr bwMode="auto">
          <a:xfrm>
            <a:off x="9994599" y="5774426"/>
            <a:ext cx="1456660" cy="56487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45" name="Straight Arrow Connector 44">
            <a:extLst>
              <a:ext uri="{FF2B5EF4-FFF2-40B4-BE49-F238E27FC236}">
                <a16:creationId xmlns:a16="http://schemas.microsoft.com/office/drawing/2014/main" id="{29D7EB88-BC34-CE4E-AD47-CBD9F3626250}"/>
              </a:ext>
            </a:extLst>
          </p:cNvPr>
          <p:cNvCxnSpPr>
            <a:cxnSpLocks/>
          </p:cNvCxnSpPr>
          <p:nvPr/>
        </p:nvCxnSpPr>
        <p:spPr>
          <a:xfrm flipH="1">
            <a:off x="2377441" y="6056861"/>
            <a:ext cx="7498080"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6" name="AutoShape 166">
            <a:extLst>
              <a:ext uri="{FF2B5EF4-FFF2-40B4-BE49-F238E27FC236}">
                <a16:creationId xmlns:a16="http://schemas.microsoft.com/office/drawing/2014/main" id="{14E04E71-F1DA-9246-8AE3-136913ABBD0A}"/>
              </a:ext>
            </a:extLst>
          </p:cNvPr>
          <p:cNvSpPr>
            <a:spLocks noChangeArrowheads="1"/>
          </p:cNvSpPr>
          <p:nvPr/>
        </p:nvSpPr>
        <p:spPr bwMode="auto">
          <a:xfrm>
            <a:off x="822260" y="4828239"/>
            <a:ext cx="1158536" cy="564869"/>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cxnSp>
        <p:nvCxnSpPr>
          <p:cNvPr id="47" name="Straight Arrow Connector 46">
            <a:extLst>
              <a:ext uri="{FF2B5EF4-FFF2-40B4-BE49-F238E27FC236}">
                <a16:creationId xmlns:a16="http://schemas.microsoft.com/office/drawing/2014/main" id="{D6F2F44A-3633-684D-B1CA-9F1AB185D37F}"/>
              </a:ext>
            </a:extLst>
          </p:cNvPr>
          <p:cNvCxnSpPr/>
          <p:nvPr/>
        </p:nvCxnSpPr>
        <p:spPr>
          <a:xfrm>
            <a:off x="2055061" y="5112628"/>
            <a:ext cx="674978"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8" name="AutoShape 167">
            <a:extLst>
              <a:ext uri="{FF2B5EF4-FFF2-40B4-BE49-F238E27FC236}">
                <a16:creationId xmlns:a16="http://schemas.microsoft.com/office/drawing/2014/main" id="{7106D64B-2C17-6F45-B995-78AE443C2780}"/>
              </a:ext>
            </a:extLst>
          </p:cNvPr>
          <p:cNvSpPr>
            <a:spLocks noChangeArrowheads="1"/>
          </p:cNvSpPr>
          <p:nvPr/>
        </p:nvSpPr>
        <p:spPr bwMode="auto">
          <a:xfrm>
            <a:off x="5166347" y="2327906"/>
            <a:ext cx="1692177" cy="1371600"/>
          </a:xfrm>
          <a:prstGeom prst="hexagon">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rgbClr val="000000"/>
              </a:solidFill>
              <a:latin typeface="Century Gothic" charset="0"/>
              <a:ea typeface="Century Gothic" charset="0"/>
              <a:cs typeface="Century Gothic" charset="0"/>
            </a:endParaRPr>
          </a:p>
        </p:txBody>
      </p:sp>
    </p:spTree>
    <p:extLst>
      <p:ext uri="{BB962C8B-B14F-4D97-AF65-F5344CB8AC3E}">
        <p14:creationId xmlns:p14="http://schemas.microsoft.com/office/powerpoint/2010/main" val="1483058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Rectangle 101">
            <a:extLst>
              <a:ext uri="{FF2B5EF4-FFF2-40B4-BE49-F238E27FC236}">
                <a16:creationId xmlns:a16="http://schemas.microsoft.com/office/drawing/2014/main" id="{F5B6E06A-C2A1-6DB4-280A-0E25A65B6314}"/>
              </a:ext>
            </a:extLst>
          </p:cNvPr>
          <p:cNvSpPr/>
          <p:nvPr/>
        </p:nvSpPr>
        <p:spPr>
          <a:xfrm>
            <a:off x="256540" y="1464893"/>
            <a:ext cx="11643359" cy="5099194"/>
          </a:xfrm>
          <a:prstGeom prst="rect">
            <a:avLst/>
          </a:prstGeom>
          <a:gradFill>
            <a:gsLst>
              <a:gs pos="0">
                <a:schemeClr val="bg1"/>
              </a:gs>
              <a:gs pos="100000">
                <a:srgbClr val="D7EEEB"/>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3024083953"/>
              </p:ext>
            </p:extLst>
          </p:nvPr>
        </p:nvGraphicFramePr>
        <p:xfrm>
          <a:off x="256541" y="1039330"/>
          <a:ext cx="11643360" cy="5531591"/>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417330">
                <a:tc>
                  <a:txBody>
                    <a:bodyPr/>
                    <a:lstStyle/>
                    <a:p>
                      <a:pPr algn="ctr" fontAlgn="ctr"/>
                      <a:r>
                        <a:rPr lang="en-US" sz="1600" b="0" i="0" u="none" strike="noStrike" dirty="0">
                          <a:solidFill>
                            <a:srgbClr val="000000"/>
                          </a:solidFill>
                          <a:effectLst/>
                          <a:latin typeface="Century Gothic" panose="020B0502020202020204" pitchFamily="34" charset="0"/>
                        </a:rPr>
                        <a:t>CUSTOMER</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SALES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CONTRACTS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LEGAL</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FULFILLMENT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extLst>
                  <a:ext uri="{0D108BD9-81ED-4DB2-BD59-A6C34878D82A}">
                    <a16:rowId xmlns:a16="http://schemas.microsoft.com/office/drawing/2014/main" val="4090204753"/>
                  </a:ext>
                </a:extLst>
              </a:tr>
              <a:tr h="511426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2382626371"/>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DF5F3"/>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sp>
        <p:nvSpPr>
          <p:cNvPr id="5" name="AutoShape 166">
            <a:extLst>
              <a:ext uri="{FF2B5EF4-FFF2-40B4-BE49-F238E27FC236}">
                <a16:creationId xmlns:a16="http://schemas.microsoft.com/office/drawing/2014/main" id="{B54859DC-79C5-C442-A000-3DDF04046C3C}"/>
              </a:ext>
            </a:extLst>
          </p:cNvPr>
          <p:cNvSpPr>
            <a:spLocks noChangeArrowheads="1"/>
          </p:cNvSpPr>
          <p:nvPr/>
        </p:nvSpPr>
        <p:spPr bwMode="auto">
          <a:xfrm>
            <a:off x="10068268" y="3284078"/>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800" b="0" i="0" u="none" strike="noStrike" baseline="0">
                <a:solidFill>
                  <a:srgbClr val="000000"/>
                </a:solidFill>
                <a:latin typeface="Century Gothic" charset="0"/>
                <a:ea typeface="Century Gothic" charset="0"/>
                <a:cs typeface="Century Gothic" charset="0"/>
              </a:rPr>
              <a:t>STEP 3</a:t>
            </a:r>
          </a:p>
        </p:txBody>
      </p:sp>
      <p:sp>
        <p:nvSpPr>
          <p:cNvPr id="6" name="AutoShape 167">
            <a:extLst>
              <a:ext uri="{FF2B5EF4-FFF2-40B4-BE49-F238E27FC236}">
                <a16:creationId xmlns:a16="http://schemas.microsoft.com/office/drawing/2014/main" id="{50917450-5A43-7847-A598-E11BD74A539D}"/>
              </a:ext>
            </a:extLst>
          </p:cNvPr>
          <p:cNvSpPr>
            <a:spLocks noChangeArrowheads="1"/>
          </p:cNvSpPr>
          <p:nvPr/>
        </p:nvSpPr>
        <p:spPr bwMode="auto">
          <a:xfrm>
            <a:off x="755761" y="1542078"/>
            <a:ext cx="1319812" cy="478896"/>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START</a:t>
            </a:r>
          </a:p>
        </p:txBody>
      </p:sp>
      <p:sp>
        <p:nvSpPr>
          <p:cNvPr id="7" name="AutoShape 169">
            <a:extLst>
              <a:ext uri="{FF2B5EF4-FFF2-40B4-BE49-F238E27FC236}">
                <a16:creationId xmlns:a16="http://schemas.microsoft.com/office/drawing/2014/main" id="{EB45B6AF-97D4-4B4F-8EC9-BB44509DDC24}"/>
              </a:ext>
            </a:extLst>
          </p:cNvPr>
          <p:cNvSpPr>
            <a:spLocks noChangeArrowheads="1"/>
          </p:cNvSpPr>
          <p:nvPr/>
        </p:nvSpPr>
        <p:spPr bwMode="auto">
          <a:xfrm>
            <a:off x="2894285" y="2438302"/>
            <a:ext cx="1924038" cy="478896"/>
          </a:xfrm>
          <a:prstGeom prst="flowChartInputOutpu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Input / Output</a:t>
            </a:r>
          </a:p>
        </p:txBody>
      </p:sp>
      <p:sp>
        <p:nvSpPr>
          <p:cNvPr id="10" name="AutoShape 170">
            <a:extLst>
              <a:ext uri="{FF2B5EF4-FFF2-40B4-BE49-F238E27FC236}">
                <a16:creationId xmlns:a16="http://schemas.microsoft.com/office/drawing/2014/main" id="{EB0A7DE9-B74B-6843-92A0-3802B1319A75}"/>
              </a:ext>
            </a:extLst>
          </p:cNvPr>
          <p:cNvSpPr>
            <a:spLocks noChangeArrowheads="1"/>
          </p:cNvSpPr>
          <p:nvPr/>
        </p:nvSpPr>
        <p:spPr bwMode="auto">
          <a:xfrm>
            <a:off x="783726" y="3459693"/>
            <a:ext cx="1319812" cy="580666"/>
          </a:xfrm>
          <a:prstGeom prst="flowChartDocumen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Document / </a:t>
            </a:r>
          </a:p>
          <a:p>
            <a:pPr algn="ctr" rtl="0">
              <a:defRPr sz="1000"/>
            </a:pPr>
            <a:r>
              <a:rPr lang="en-US" sz="1000" b="0" i="0" u="none" strike="noStrike" baseline="0" dirty="0">
                <a:solidFill>
                  <a:srgbClr val="000000"/>
                </a:solidFill>
                <a:latin typeface="Century Gothic" charset="0"/>
                <a:ea typeface="Century Gothic" charset="0"/>
                <a:cs typeface="Century Gothic" charset="0"/>
              </a:rPr>
              <a:t>Data Input</a:t>
            </a:r>
          </a:p>
        </p:txBody>
      </p:sp>
      <p:grpSp>
        <p:nvGrpSpPr>
          <p:cNvPr id="11" name="Group 10">
            <a:extLst>
              <a:ext uri="{FF2B5EF4-FFF2-40B4-BE49-F238E27FC236}">
                <a16:creationId xmlns:a16="http://schemas.microsoft.com/office/drawing/2014/main" id="{B051198C-A14E-7848-9574-BCA513A7F98F}"/>
              </a:ext>
            </a:extLst>
          </p:cNvPr>
          <p:cNvGrpSpPr/>
          <p:nvPr/>
        </p:nvGrpSpPr>
        <p:grpSpPr>
          <a:xfrm>
            <a:off x="511362" y="2318047"/>
            <a:ext cx="2092251" cy="1080261"/>
            <a:chOff x="84098" y="1297990"/>
            <a:chExt cx="1558039" cy="1206922"/>
          </a:xfrm>
        </p:grpSpPr>
        <p:sp>
          <p:nvSpPr>
            <p:cNvPr id="83" name="AutoShape 168">
              <a:extLst>
                <a:ext uri="{FF2B5EF4-FFF2-40B4-BE49-F238E27FC236}">
                  <a16:creationId xmlns:a16="http://schemas.microsoft.com/office/drawing/2014/main" id="{5E170184-F8D9-E51C-E29B-0B74A345AEF3}"/>
                </a:ext>
              </a:extLst>
            </p:cNvPr>
            <p:cNvSpPr>
              <a:spLocks noChangeArrowheads="1"/>
            </p:cNvSpPr>
            <p:nvPr/>
          </p:nvSpPr>
          <p:spPr bwMode="auto">
            <a:xfrm>
              <a:off x="84098" y="1297990"/>
              <a:ext cx="1351711" cy="815727"/>
            </a:xfrm>
            <a:prstGeom prst="flowChartDecision">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YES or NO</a:t>
              </a:r>
            </a:p>
            <a:p>
              <a:pPr algn="ctr" rtl="0">
                <a:defRPr sz="1000"/>
              </a:pPr>
              <a:r>
                <a:rPr lang="en-US" sz="1000" b="0" i="0" u="none" strike="noStrike" baseline="0" dirty="0">
                  <a:solidFill>
                    <a:srgbClr val="000000"/>
                  </a:solidFill>
                  <a:latin typeface="Century Gothic" charset="0"/>
                  <a:ea typeface="Century Gothic" charset="0"/>
                  <a:cs typeface="Century Gothic" charset="0"/>
                </a:rPr>
                <a:t>question</a:t>
              </a:r>
            </a:p>
          </p:txBody>
        </p:sp>
        <p:sp>
          <p:nvSpPr>
            <p:cNvPr id="84" name="Text Box 173">
              <a:extLst>
                <a:ext uri="{FF2B5EF4-FFF2-40B4-BE49-F238E27FC236}">
                  <a16:creationId xmlns:a16="http://schemas.microsoft.com/office/drawing/2014/main" id="{D376D26E-BA54-93F9-AAD3-61514886473F}"/>
                </a:ext>
              </a:extLst>
            </p:cNvPr>
            <p:cNvSpPr txBox="1">
              <a:spLocks noChangeArrowheads="1"/>
            </p:cNvSpPr>
            <p:nvPr/>
          </p:nvSpPr>
          <p:spPr bwMode="auto">
            <a:xfrm>
              <a:off x="349828" y="2233004"/>
              <a:ext cx="394226" cy="27190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tx1">
                      <a:lumMod val="75000"/>
                      <a:lumOff val="25000"/>
                    </a:schemeClr>
                  </a:solidFill>
                  <a:latin typeface="Century Gothic" charset="0"/>
                  <a:ea typeface="Century Gothic" charset="0"/>
                  <a:cs typeface="Century Gothic" charset="0"/>
                </a:rPr>
                <a:t>YES</a:t>
              </a:r>
            </a:p>
          </p:txBody>
        </p:sp>
        <p:sp>
          <p:nvSpPr>
            <p:cNvPr id="85" name="Text Box 174">
              <a:extLst>
                <a:ext uri="{FF2B5EF4-FFF2-40B4-BE49-F238E27FC236}">
                  <a16:creationId xmlns:a16="http://schemas.microsoft.com/office/drawing/2014/main" id="{1A934CCE-18BA-4785-2A6D-83BB4E98FB06}"/>
                </a:ext>
              </a:extLst>
            </p:cNvPr>
            <p:cNvSpPr txBox="1">
              <a:spLocks noChangeArrowheads="1"/>
            </p:cNvSpPr>
            <p:nvPr/>
          </p:nvSpPr>
          <p:spPr bwMode="auto">
            <a:xfrm>
              <a:off x="1267451" y="1867062"/>
              <a:ext cx="37468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tx1">
                      <a:lumMod val="75000"/>
                      <a:lumOff val="25000"/>
                    </a:schemeClr>
                  </a:solidFill>
                  <a:latin typeface="Century Gothic" charset="0"/>
                  <a:ea typeface="Century Gothic" charset="0"/>
                  <a:cs typeface="Century Gothic" charset="0"/>
                </a:rPr>
                <a:t>NO</a:t>
              </a:r>
            </a:p>
          </p:txBody>
        </p:sp>
      </p:grpSp>
      <p:cxnSp>
        <p:nvCxnSpPr>
          <p:cNvPr id="12" name="Straight Arrow Connector 11">
            <a:extLst>
              <a:ext uri="{FF2B5EF4-FFF2-40B4-BE49-F238E27FC236}">
                <a16:creationId xmlns:a16="http://schemas.microsoft.com/office/drawing/2014/main" id="{DDF70351-2306-684F-B4F2-6F30B338996D}"/>
              </a:ext>
            </a:extLst>
          </p:cNvPr>
          <p:cNvCxnSpPr>
            <a:cxnSpLocks/>
          </p:cNvCxnSpPr>
          <p:nvPr/>
        </p:nvCxnSpPr>
        <p:spPr>
          <a:xfrm>
            <a:off x="2432809" y="2686059"/>
            <a:ext cx="428493"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EA19E90-05BB-1244-9B47-914EE9A8C93F}"/>
              </a:ext>
            </a:extLst>
          </p:cNvPr>
          <p:cNvCxnSpPr/>
          <p:nvPr/>
        </p:nvCxnSpPr>
        <p:spPr>
          <a:xfrm>
            <a:off x="1415667" y="3172239"/>
            <a:ext cx="0" cy="223677"/>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D6AB34A-9B9A-BF43-97A8-A59BF8BB2269}"/>
              </a:ext>
            </a:extLst>
          </p:cNvPr>
          <p:cNvCxnSpPr/>
          <p:nvPr/>
        </p:nvCxnSpPr>
        <p:spPr>
          <a:xfrm>
            <a:off x="1415667" y="2085257"/>
            <a:ext cx="0" cy="1938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14355D9F-1339-E34C-BC24-37BCDEED804E}"/>
              </a:ext>
            </a:extLst>
          </p:cNvPr>
          <p:cNvCxnSpPr/>
          <p:nvPr/>
        </p:nvCxnSpPr>
        <p:spPr>
          <a:xfrm>
            <a:off x="3761137" y="3823582"/>
            <a:ext cx="0" cy="1938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A1939BCC-0C5C-7540-B07B-C5288BE395CB}"/>
              </a:ext>
            </a:extLst>
          </p:cNvPr>
          <p:cNvCxnSpPr/>
          <p:nvPr/>
        </p:nvCxnSpPr>
        <p:spPr>
          <a:xfrm>
            <a:off x="1415667" y="4121817"/>
            <a:ext cx="0" cy="1938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7" name="AutoShape 167">
            <a:extLst>
              <a:ext uri="{FF2B5EF4-FFF2-40B4-BE49-F238E27FC236}">
                <a16:creationId xmlns:a16="http://schemas.microsoft.com/office/drawing/2014/main" id="{8B97A7F7-3E3B-894F-851E-7F556DFFD66E}"/>
              </a:ext>
            </a:extLst>
          </p:cNvPr>
          <p:cNvSpPr>
            <a:spLocks noChangeArrowheads="1"/>
          </p:cNvSpPr>
          <p:nvPr/>
        </p:nvSpPr>
        <p:spPr bwMode="auto">
          <a:xfrm>
            <a:off x="755761" y="4412597"/>
            <a:ext cx="1319812" cy="478896"/>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sz="1000"/>
            </a:pPr>
            <a:r>
              <a:rPr lang="en-US" sz="1000" b="0" i="0" u="none" strike="noStrike" baseline="0">
                <a:solidFill>
                  <a:srgbClr val="000000"/>
                </a:solidFill>
                <a:latin typeface="Century Gothic" charset="0"/>
                <a:ea typeface="Century Gothic" charset="0"/>
                <a:cs typeface="Century Gothic" charset="0"/>
              </a:rPr>
              <a:t>End Step</a:t>
            </a:r>
          </a:p>
        </p:txBody>
      </p:sp>
      <p:sp>
        <p:nvSpPr>
          <p:cNvPr id="24" name="AutoShape 166">
            <a:extLst>
              <a:ext uri="{FF2B5EF4-FFF2-40B4-BE49-F238E27FC236}">
                <a16:creationId xmlns:a16="http://schemas.microsoft.com/office/drawing/2014/main" id="{1589BE8A-E70C-3544-B56C-25A661A87FDB}"/>
              </a:ext>
            </a:extLst>
          </p:cNvPr>
          <p:cNvSpPr>
            <a:spLocks noChangeArrowheads="1"/>
          </p:cNvSpPr>
          <p:nvPr/>
        </p:nvSpPr>
        <p:spPr bwMode="auto">
          <a:xfrm>
            <a:off x="5405808" y="2434106"/>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STEP 1</a:t>
            </a:r>
          </a:p>
        </p:txBody>
      </p:sp>
      <p:cxnSp>
        <p:nvCxnSpPr>
          <p:cNvPr id="25" name="Straight Arrow Connector 24">
            <a:extLst>
              <a:ext uri="{FF2B5EF4-FFF2-40B4-BE49-F238E27FC236}">
                <a16:creationId xmlns:a16="http://schemas.microsoft.com/office/drawing/2014/main" id="{44589048-0CE7-974B-913A-DC0C174F2A89}"/>
              </a:ext>
            </a:extLst>
          </p:cNvPr>
          <p:cNvCxnSpPr/>
          <p:nvPr/>
        </p:nvCxnSpPr>
        <p:spPr>
          <a:xfrm>
            <a:off x="4762598" y="2660462"/>
            <a:ext cx="536941"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988A8ACE-4F4F-E84F-A9B0-1B5B17CA9FE7}"/>
              </a:ext>
            </a:extLst>
          </p:cNvPr>
          <p:cNvCxnSpPr>
            <a:cxnSpLocks/>
          </p:cNvCxnSpPr>
          <p:nvPr/>
        </p:nvCxnSpPr>
        <p:spPr>
          <a:xfrm>
            <a:off x="6815470" y="2660462"/>
            <a:ext cx="707715"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31" name="AutoShape 166">
            <a:extLst>
              <a:ext uri="{FF2B5EF4-FFF2-40B4-BE49-F238E27FC236}">
                <a16:creationId xmlns:a16="http://schemas.microsoft.com/office/drawing/2014/main" id="{04C7F4A1-F5FB-504A-B0E4-B8CE1B7ED4C9}"/>
              </a:ext>
            </a:extLst>
          </p:cNvPr>
          <p:cNvSpPr>
            <a:spLocks noChangeArrowheads="1"/>
          </p:cNvSpPr>
          <p:nvPr/>
        </p:nvSpPr>
        <p:spPr bwMode="auto">
          <a:xfrm>
            <a:off x="7663013" y="2434106"/>
            <a:ext cx="1319812" cy="478896"/>
          </a:xfrm>
          <a:prstGeom prst="parallelogram">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Input / Output</a:t>
            </a:r>
          </a:p>
        </p:txBody>
      </p:sp>
      <p:cxnSp>
        <p:nvCxnSpPr>
          <p:cNvPr id="49" name="Straight Arrow Connector 48">
            <a:extLst>
              <a:ext uri="{FF2B5EF4-FFF2-40B4-BE49-F238E27FC236}">
                <a16:creationId xmlns:a16="http://schemas.microsoft.com/office/drawing/2014/main" id="{5A9AF399-79B1-274B-B7F0-BA9082593640}"/>
              </a:ext>
            </a:extLst>
          </p:cNvPr>
          <p:cNvCxnSpPr>
            <a:cxnSpLocks/>
          </p:cNvCxnSpPr>
          <p:nvPr/>
        </p:nvCxnSpPr>
        <p:spPr>
          <a:xfrm>
            <a:off x="9044027" y="2660462"/>
            <a:ext cx="844252"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0" name="AutoShape 166">
            <a:extLst>
              <a:ext uri="{FF2B5EF4-FFF2-40B4-BE49-F238E27FC236}">
                <a16:creationId xmlns:a16="http://schemas.microsoft.com/office/drawing/2014/main" id="{124A4942-8991-B34B-95A8-30E85D384882}"/>
              </a:ext>
            </a:extLst>
          </p:cNvPr>
          <p:cNvSpPr>
            <a:spLocks noChangeArrowheads="1"/>
          </p:cNvSpPr>
          <p:nvPr/>
        </p:nvSpPr>
        <p:spPr bwMode="auto">
          <a:xfrm>
            <a:off x="10045895" y="2426651"/>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STEP 2</a:t>
            </a:r>
          </a:p>
        </p:txBody>
      </p:sp>
      <p:cxnSp>
        <p:nvCxnSpPr>
          <p:cNvPr id="51" name="Straight Arrow Connector 50">
            <a:extLst>
              <a:ext uri="{FF2B5EF4-FFF2-40B4-BE49-F238E27FC236}">
                <a16:creationId xmlns:a16="http://schemas.microsoft.com/office/drawing/2014/main" id="{980EA723-F36B-6C45-9C7B-B383C83221C9}"/>
              </a:ext>
            </a:extLst>
          </p:cNvPr>
          <p:cNvCxnSpPr/>
          <p:nvPr/>
        </p:nvCxnSpPr>
        <p:spPr>
          <a:xfrm>
            <a:off x="10756223" y="2966154"/>
            <a:ext cx="0" cy="26841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A5685596-70F6-E447-A605-4A32D75D719E}"/>
              </a:ext>
            </a:extLst>
          </p:cNvPr>
          <p:cNvCxnSpPr>
            <a:cxnSpLocks/>
          </p:cNvCxnSpPr>
          <p:nvPr/>
        </p:nvCxnSpPr>
        <p:spPr>
          <a:xfrm flipH="1">
            <a:off x="6815470" y="3495522"/>
            <a:ext cx="752460"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3" name="AutoShape 166">
            <a:extLst>
              <a:ext uri="{FF2B5EF4-FFF2-40B4-BE49-F238E27FC236}">
                <a16:creationId xmlns:a16="http://schemas.microsoft.com/office/drawing/2014/main" id="{75BE64B4-A1D9-F945-98C2-CB5F617D44C5}"/>
              </a:ext>
            </a:extLst>
          </p:cNvPr>
          <p:cNvSpPr>
            <a:spLocks noChangeArrowheads="1"/>
          </p:cNvSpPr>
          <p:nvPr/>
        </p:nvSpPr>
        <p:spPr bwMode="auto">
          <a:xfrm>
            <a:off x="7707758" y="3269167"/>
            <a:ext cx="1319812" cy="478896"/>
          </a:xfrm>
          <a:prstGeom prst="parallelogram">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Input / Output</a:t>
            </a:r>
          </a:p>
        </p:txBody>
      </p:sp>
      <p:cxnSp>
        <p:nvCxnSpPr>
          <p:cNvPr id="54" name="Straight Arrow Connector 53">
            <a:extLst>
              <a:ext uri="{FF2B5EF4-FFF2-40B4-BE49-F238E27FC236}">
                <a16:creationId xmlns:a16="http://schemas.microsoft.com/office/drawing/2014/main" id="{63F72E4E-D011-B14E-A271-E8C34933069A}"/>
              </a:ext>
            </a:extLst>
          </p:cNvPr>
          <p:cNvCxnSpPr>
            <a:cxnSpLocks/>
          </p:cNvCxnSpPr>
          <p:nvPr/>
        </p:nvCxnSpPr>
        <p:spPr>
          <a:xfrm flipH="1">
            <a:off x="9133367" y="3495522"/>
            <a:ext cx="754912"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55" name="Group 54">
            <a:extLst>
              <a:ext uri="{FF2B5EF4-FFF2-40B4-BE49-F238E27FC236}">
                <a16:creationId xmlns:a16="http://schemas.microsoft.com/office/drawing/2014/main" id="{AAA00482-7CAB-C24F-BFE2-661861305783}"/>
              </a:ext>
            </a:extLst>
          </p:cNvPr>
          <p:cNvGrpSpPr/>
          <p:nvPr/>
        </p:nvGrpSpPr>
        <p:grpSpPr>
          <a:xfrm>
            <a:off x="5004790" y="3119650"/>
            <a:ext cx="1715238" cy="1020098"/>
            <a:chOff x="5665401" y="2687158"/>
            <a:chExt cx="1947345" cy="1737584"/>
          </a:xfrm>
        </p:grpSpPr>
        <p:sp>
          <p:nvSpPr>
            <p:cNvPr id="80" name="AutoShape 168">
              <a:extLst>
                <a:ext uri="{FF2B5EF4-FFF2-40B4-BE49-F238E27FC236}">
                  <a16:creationId xmlns:a16="http://schemas.microsoft.com/office/drawing/2014/main" id="{7D2FB731-3671-4D6F-75B9-C68914FDC99F}"/>
                </a:ext>
              </a:extLst>
            </p:cNvPr>
            <p:cNvSpPr>
              <a:spLocks noChangeArrowheads="1"/>
            </p:cNvSpPr>
            <p:nvPr/>
          </p:nvSpPr>
          <p:spPr bwMode="auto">
            <a:xfrm>
              <a:off x="6059630" y="2687158"/>
              <a:ext cx="1553116" cy="1246035"/>
            </a:xfrm>
            <a:prstGeom prst="flowChartDecision">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YES or NO</a:t>
              </a:r>
            </a:p>
            <a:p>
              <a:pPr algn="ctr" rtl="0">
                <a:defRPr sz="1000"/>
              </a:pPr>
              <a:r>
                <a:rPr lang="en-US" sz="1000" b="0" i="0" u="none" strike="noStrike" baseline="0">
                  <a:solidFill>
                    <a:srgbClr val="000000"/>
                  </a:solidFill>
                  <a:latin typeface="Century Gothic" charset="0"/>
                  <a:ea typeface="Century Gothic" charset="0"/>
                  <a:cs typeface="Century Gothic" charset="0"/>
                </a:rPr>
                <a:t>question</a:t>
              </a:r>
            </a:p>
          </p:txBody>
        </p:sp>
        <p:sp>
          <p:nvSpPr>
            <p:cNvPr id="81" name="Text Box 173">
              <a:extLst>
                <a:ext uri="{FF2B5EF4-FFF2-40B4-BE49-F238E27FC236}">
                  <a16:creationId xmlns:a16="http://schemas.microsoft.com/office/drawing/2014/main" id="{A24083EA-0FBD-EB92-C6C0-ECA091C17D4B}"/>
                </a:ext>
              </a:extLst>
            </p:cNvPr>
            <p:cNvSpPr txBox="1">
              <a:spLocks noChangeArrowheads="1"/>
            </p:cNvSpPr>
            <p:nvPr/>
          </p:nvSpPr>
          <p:spPr bwMode="auto">
            <a:xfrm>
              <a:off x="5665403" y="3198119"/>
              <a:ext cx="39422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a:solidFill>
                    <a:schemeClr val="tx1">
                      <a:lumMod val="75000"/>
                      <a:lumOff val="25000"/>
                    </a:schemeClr>
                  </a:solidFill>
                  <a:latin typeface="Century Gothic" charset="0"/>
                  <a:ea typeface="Century Gothic" charset="0"/>
                  <a:cs typeface="Century Gothic" charset="0"/>
                </a:rPr>
                <a:t>YES</a:t>
              </a:r>
            </a:p>
          </p:txBody>
        </p:sp>
        <p:sp>
          <p:nvSpPr>
            <p:cNvPr id="82" name="Text Box 174">
              <a:extLst>
                <a:ext uri="{FF2B5EF4-FFF2-40B4-BE49-F238E27FC236}">
                  <a16:creationId xmlns:a16="http://schemas.microsoft.com/office/drawing/2014/main" id="{602893C4-003F-E341-A48B-7E6FCF6674D5}"/>
                </a:ext>
              </a:extLst>
            </p:cNvPr>
            <p:cNvSpPr txBox="1">
              <a:spLocks noChangeArrowheads="1"/>
            </p:cNvSpPr>
            <p:nvPr/>
          </p:nvSpPr>
          <p:spPr bwMode="auto">
            <a:xfrm>
              <a:off x="6653073" y="4152833"/>
              <a:ext cx="37468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tx1">
                      <a:lumMod val="75000"/>
                      <a:lumOff val="25000"/>
                    </a:schemeClr>
                  </a:solidFill>
                  <a:latin typeface="Century Gothic" charset="0"/>
                  <a:ea typeface="Century Gothic" charset="0"/>
                  <a:cs typeface="Century Gothic" charset="0"/>
                </a:rPr>
                <a:t>NO</a:t>
              </a:r>
            </a:p>
          </p:txBody>
        </p:sp>
      </p:grpSp>
      <p:sp>
        <p:nvSpPr>
          <p:cNvPr id="56" name="AutoShape 166">
            <a:extLst>
              <a:ext uri="{FF2B5EF4-FFF2-40B4-BE49-F238E27FC236}">
                <a16:creationId xmlns:a16="http://schemas.microsoft.com/office/drawing/2014/main" id="{F309197E-84ED-414E-AD1E-043300400E86}"/>
              </a:ext>
            </a:extLst>
          </p:cNvPr>
          <p:cNvSpPr>
            <a:spLocks noChangeArrowheads="1"/>
          </p:cNvSpPr>
          <p:nvPr/>
        </p:nvSpPr>
        <p:spPr bwMode="auto">
          <a:xfrm>
            <a:off x="3101231" y="3276623"/>
            <a:ext cx="1319812" cy="478896"/>
          </a:xfrm>
          <a:prstGeom prst="flowChartDocumen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Document / </a:t>
            </a:r>
          </a:p>
          <a:p>
            <a:pPr algn="ctr" rtl="0">
              <a:defRPr sz="1000"/>
            </a:pPr>
            <a:r>
              <a:rPr lang="en-US" sz="1000" b="0" i="0" u="none" strike="noStrike" baseline="0">
                <a:solidFill>
                  <a:srgbClr val="000000"/>
                </a:solidFill>
                <a:latin typeface="Century Gothic" charset="0"/>
                <a:ea typeface="Century Gothic" charset="0"/>
                <a:cs typeface="Century Gothic" charset="0"/>
              </a:rPr>
              <a:t>Data Input</a:t>
            </a:r>
          </a:p>
        </p:txBody>
      </p:sp>
      <p:cxnSp>
        <p:nvCxnSpPr>
          <p:cNvPr id="57" name="Straight Arrow Connector 56">
            <a:extLst>
              <a:ext uri="{FF2B5EF4-FFF2-40B4-BE49-F238E27FC236}">
                <a16:creationId xmlns:a16="http://schemas.microsoft.com/office/drawing/2014/main" id="{FE4BCCC1-7EFF-5249-B827-D37E4E1B87CC}"/>
              </a:ext>
            </a:extLst>
          </p:cNvPr>
          <p:cNvCxnSpPr/>
          <p:nvPr/>
        </p:nvCxnSpPr>
        <p:spPr>
          <a:xfrm flipH="1">
            <a:off x="4561245" y="3502978"/>
            <a:ext cx="324402"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8" name="AutoShape 171">
            <a:extLst>
              <a:ext uri="{FF2B5EF4-FFF2-40B4-BE49-F238E27FC236}">
                <a16:creationId xmlns:a16="http://schemas.microsoft.com/office/drawing/2014/main" id="{88C8E6A2-5C39-694C-B9D8-2D8120911162}"/>
              </a:ext>
            </a:extLst>
          </p:cNvPr>
          <p:cNvCxnSpPr>
            <a:cxnSpLocks noChangeShapeType="1"/>
          </p:cNvCxnSpPr>
          <p:nvPr/>
        </p:nvCxnSpPr>
        <p:spPr bwMode="auto">
          <a:xfrm rot="16200000">
            <a:off x="8207287" y="1645764"/>
            <a:ext cx="365760" cy="4754880"/>
          </a:xfrm>
          <a:prstGeom prst="bentConnector3">
            <a:avLst>
              <a:gd name="adj1" fmla="val -38147"/>
            </a:avLst>
          </a:prstGeom>
          <a:noFill/>
          <a:ln w="12700">
            <a:solidFill>
              <a:schemeClr val="bg1">
                <a:lumMod val="50000"/>
              </a:schemeClr>
            </a:solidFill>
            <a:miter lim="800000"/>
            <a:headEnd type="none" w="sm" len="sm"/>
            <a:tailEnd type="triangle" w="lg" len="med"/>
          </a:ln>
          <a:extLst>
            <a:ext uri="{909E8E84-426E-40DD-AFC4-6F175D3DCCD1}">
              <a14:hiddenFill xmlns:a14="http://schemas.microsoft.com/office/drawing/2010/main">
                <a:noFill/>
              </a14:hiddenFill>
            </a:ext>
          </a:extLst>
        </p:spPr>
      </p:cxnSp>
      <p:sp>
        <p:nvSpPr>
          <p:cNvPr id="59" name="AutoShape 166">
            <a:extLst>
              <a:ext uri="{FF2B5EF4-FFF2-40B4-BE49-F238E27FC236}">
                <a16:creationId xmlns:a16="http://schemas.microsoft.com/office/drawing/2014/main" id="{8438FE5F-9C18-C546-B4F9-2B2058BB4333}"/>
              </a:ext>
            </a:extLst>
          </p:cNvPr>
          <p:cNvSpPr>
            <a:spLocks noChangeArrowheads="1"/>
          </p:cNvSpPr>
          <p:nvPr/>
        </p:nvSpPr>
        <p:spPr bwMode="auto">
          <a:xfrm>
            <a:off x="3145976" y="4074403"/>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STEP 4</a:t>
            </a:r>
          </a:p>
        </p:txBody>
      </p:sp>
      <p:cxnSp>
        <p:nvCxnSpPr>
          <p:cNvPr id="60" name="Straight Arrow Connector 59">
            <a:extLst>
              <a:ext uri="{FF2B5EF4-FFF2-40B4-BE49-F238E27FC236}">
                <a16:creationId xmlns:a16="http://schemas.microsoft.com/office/drawing/2014/main" id="{74411B57-BA65-F249-B5C9-5C90899259EA}"/>
              </a:ext>
            </a:extLst>
          </p:cNvPr>
          <p:cNvCxnSpPr/>
          <p:nvPr/>
        </p:nvCxnSpPr>
        <p:spPr>
          <a:xfrm>
            <a:off x="3828255" y="4651186"/>
            <a:ext cx="0" cy="193853"/>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1" name="AutoShape 166">
            <a:extLst>
              <a:ext uri="{FF2B5EF4-FFF2-40B4-BE49-F238E27FC236}">
                <a16:creationId xmlns:a16="http://schemas.microsoft.com/office/drawing/2014/main" id="{7724E154-C0A0-3C45-A9A2-C53525519735}"/>
              </a:ext>
            </a:extLst>
          </p:cNvPr>
          <p:cNvSpPr>
            <a:spLocks noChangeArrowheads="1"/>
          </p:cNvSpPr>
          <p:nvPr/>
        </p:nvSpPr>
        <p:spPr bwMode="auto">
          <a:xfrm>
            <a:off x="2894285" y="4902007"/>
            <a:ext cx="1733871" cy="478896"/>
          </a:xfrm>
          <a:prstGeom prst="flowChartInputOutpu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Input / Output</a:t>
            </a:r>
          </a:p>
        </p:txBody>
      </p:sp>
      <p:grpSp>
        <p:nvGrpSpPr>
          <p:cNvPr id="62" name="Group 61">
            <a:extLst>
              <a:ext uri="{FF2B5EF4-FFF2-40B4-BE49-F238E27FC236}">
                <a16:creationId xmlns:a16="http://schemas.microsoft.com/office/drawing/2014/main" id="{7B1E09DF-D2EB-CF45-976B-448944DD046E}"/>
              </a:ext>
            </a:extLst>
          </p:cNvPr>
          <p:cNvGrpSpPr/>
          <p:nvPr/>
        </p:nvGrpSpPr>
        <p:grpSpPr>
          <a:xfrm>
            <a:off x="5328128" y="4502624"/>
            <a:ext cx="1852228" cy="1005989"/>
            <a:chOff x="6032499" y="5042851"/>
            <a:chExt cx="1379302" cy="1123942"/>
          </a:xfrm>
        </p:grpSpPr>
        <p:sp>
          <p:nvSpPr>
            <p:cNvPr id="77" name="AutoShape 168">
              <a:extLst>
                <a:ext uri="{FF2B5EF4-FFF2-40B4-BE49-F238E27FC236}">
                  <a16:creationId xmlns:a16="http://schemas.microsoft.com/office/drawing/2014/main" id="{EA71FD61-AE5A-7A6A-04D8-86CB06E6EF3A}"/>
                </a:ext>
              </a:extLst>
            </p:cNvPr>
            <p:cNvSpPr>
              <a:spLocks noChangeArrowheads="1"/>
            </p:cNvSpPr>
            <p:nvPr/>
          </p:nvSpPr>
          <p:spPr bwMode="auto">
            <a:xfrm>
              <a:off x="6032499" y="5351065"/>
              <a:ext cx="1019603" cy="815728"/>
            </a:xfrm>
            <a:prstGeom prst="flowChartDecision">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YES or NO</a:t>
              </a:r>
            </a:p>
            <a:p>
              <a:pPr algn="ctr" rtl="0">
                <a:defRPr sz="1000"/>
              </a:pPr>
              <a:r>
                <a:rPr lang="en-US" sz="1000" b="0" i="0" u="none" strike="noStrike" baseline="0">
                  <a:solidFill>
                    <a:srgbClr val="000000"/>
                  </a:solidFill>
                  <a:latin typeface="Century Gothic" charset="0"/>
                  <a:ea typeface="Century Gothic" charset="0"/>
                  <a:cs typeface="Century Gothic" charset="0"/>
                </a:rPr>
                <a:t>question</a:t>
              </a:r>
            </a:p>
          </p:txBody>
        </p:sp>
        <p:sp>
          <p:nvSpPr>
            <p:cNvPr id="78" name="Text Box 173">
              <a:extLst>
                <a:ext uri="{FF2B5EF4-FFF2-40B4-BE49-F238E27FC236}">
                  <a16:creationId xmlns:a16="http://schemas.microsoft.com/office/drawing/2014/main" id="{33AA5D75-5CAE-0DF2-E483-A6A075076BD0}"/>
                </a:ext>
              </a:extLst>
            </p:cNvPr>
            <p:cNvSpPr txBox="1">
              <a:spLocks noChangeArrowheads="1"/>
            </p:cNvSpPr>
            <p:nvPr/>
          </p:nvSpPr>
          <p:spPr bwMode="auto">
            <a:xfrm>
              <a:off x="7017575" y="5603331"/>
              <a:ext cx="39422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a:solidFill>
                    <a:schemeClr val="tx1">
                      <a:lumMod val="75000"/>
                      <a:lumOff val="25000"/>
                    </a:schemeClr>
                  </a:solidFill>
                  <a:latin typeface="Century Gothic" charset="0"/>
                  <a:ea typeface="Century Gothic" charset="0"/>
                  <a:cs typeface="Century Gothic" charset="0"/>
                </a:rPr>
                <a:t>YES</a:t>
              </a:r>
            </a:p>
          </p:txBody>
        </p:sp>
        <p:sp>
          <p:nvSpPr>
            <p:cNvPr id="79" name="Text Box 174">
              <a:extLst>
                <a:ext uri="{FF2B5EF4-FFF2-40B4-BE49-F238E27FC236}">
                  <a16:creationId xmlns:a16="http://schemas.microsoft.com/office/drawing/2014/main" id="{659A04AF-0B92-B6FA-0EA1-49AB46B31DB7}"/>
                </a:ext>
              </a:extLst>
            </p:cNvPr>
            <p:cNvSpPr txBox="1">
              <a:spLocks noChangeArrowheads="1"/>
            </p:cNvSpPr>
            <p:nvPr/>
          </p:nvSpPr>
          <p:spPr bwMode="auto">
            <a:xfrm>
              <a:off x="6369268" y="5042851"/>
              <a:ext cx="37468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a:solidFill>
                    <a:schemeClr val="tx1">
                      <a:lumMod val="75000"/>
                      <a:lumOff val="25000"/>
                    </a:schemeClr>
                  </a:solidFill>
                  <a:latin typeface="Century Gothic" charset="0"/>
                  <a:ea typeface="Century Gothic" charset="0"/>
                  <a:cs typeface="Century Gothic" charset="0"/>
                </a:rPr>
                <a:t>NO</a:t>
              </a:r>
            </a:p>
          </p:txBody>
        </p:sp>
      </p:grpSp>
      <p:cxnSp>
        <p:nvCxnSpPr>
          <p:cNvPr id="63" name="AutoShape 171">
            <a:extLst>
              <a:ext uri="{FF2B5EF4-FFF2-40B4-BE49-F238E27FC236}">
                <a16:creationId xmlns:a16="http://schemas.microsoft.com/office/drawing/2014/main" id="{A9DD22B4-6343-ED4A-9FF4-3BCC4D09F67F}"/>
              </a:ext>
            </a:extLst>
          </p:cNvPr>
          <p:cNvCxnSpPr>
            <a:cxnSpLocks noChangeShapeType="1"/>
            <a:stCxn id="79" idx="1"/>
          </p:cNvCxnSpPr>
          <p:nvPr/>
        </p:nvCxnSpPr>
        <p:spPr bwMode="auto">
          <a:xfrm rot="10800000">
            <a:off x="4538874" y="4323127"/>
            <a:ext cx="1241494" cy="301186"/>
          </a:xfrm>
          <a:prstGeom prst="bentConnector3">
            <a:avLst>
              <a:gd name="adj1" fmla="val 50000"/>
            </a:avLst>
          </a:prstGeom>
          <a:noFill/>
          <a:ln w="12700">
            <a:solidFill>
              <a:schemeClr val="bg1">
                <a:lumMod val="50000"/>
              </a:schemeClr>
            </a:solidFill>
            <a:miter lim="800000"/>
            <a:headEnd type="none" w="sm" len="sm"/>
            <a:tailEnd type="triangle" w="lg" len="med"/>
          </a:ln>
          <a:extLst>
            <a:ext uri="{909E8E84-426E-40DD-AFC4-6F175D3DCCD1}">
              <a14:hiddenFill xmlns:a14="http://schemas.microsoft.com/office/drawing/2010/main">
                <a:noFill/>
              </a14:hiddenFill>
            </a:ext>
          </a:extLst>
        </p:spPr>
      </p:cxnSp>
      <p:cxnSp>
        <p:nvCxnSpPr>
          <p:cNvPr id="64" name="Straight Arrow Connector 63">
            <a:extLst>
              <a:ext uri="{FF2B5EF4-FFF2-40B4-BE49-F238E27FC236}">
                <a16:creationId xmlns:a16="http://schemas.microsoft.com/office/drawing/2014/main" id="{F6B1EB91-504D-CA43-A7DB-F7962C6E9725}"/>
              </a:ext>
            </a:extLst>
          </p:cNvPr>
          <p:cNvCxnSpPr>
            <a:cxnSpLocks/>
          </p:cNvCxnSpPr>
          <p:nvPr/>
        </p:nvCxnSpPr>
        <p:spPr>
          <a:xfrm>
            <a:off x="7099333" y="5120907"/>
            <a:ext cx="468597"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5" name="AutoShape 166">
            <a:extLst>
              <a:ext uri="{FF2B5EF4-FFF2-40B4-BE49-F238E27FC236}">
                <a16:creationId xmlns:a16="http://schemas.microsoft.com/office/drawing/2014/main" id="{8FFC68D7-E131-0C45-8BF5-B896C18DF3EB}"/>
              </a:ext>
            </a:extLst>
          </p:cNvPr>
          <p:cNvSpPr>
            <a:spLocks noChangeArrowheads="1"/>
          </p:cNvSpPr>
          <p:nvPr/>
        </p:nvSpPr>
        <p:spPr bwMode="auto">
          <a:xfrm>
            <a:off x="7707758" y="4887096"/>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STEP 5</a:t>
            </a:r>
          </a:p>
        </p:txBody>
      </p:sp>
      <p:cxnSp>
        <p:nvCxnSpPr>
          <p:cNvPr id="66" name="Straight Arrow Connector 65">
            <a:extLst>
              <a:ext uri="{FF2B5EF4-FFF2-40B4-BE49-F238E27FC236}">
                <a16:creationId xmlns:a16="http://schemas.microsoft.com/office/drawing/2014/main" id="{53E8F9D6-A947-7F4F-AE10-4E6C898FD3A7}"/>
              </a:ext>
            </a:extLst>
          </p:cNvPr>
          <p:cNvCxnSpPr/>
          <p:nvPr/>
        </p:nvCxnSpPr>
        <p:spPr>
          <a:xfrm>
            <a:off x="8362154" y="5426599"/>
            <a:ext cx="0" cy="26841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67" name="Group 66">
            <a:extLst>
              <a:ext uri="{FF2B5EF4-FFF2-40B4-BE49-F238E27FC236}">
                <a16:creationId xmlns:a16="http://schemas.microsoft.com/office/drawing/2014/main" id="{27951864-99AA-7940-8116-0539E15BFF98}"/>
              </a:ext>
            </a:extLst>
          </p:cNvPr>
          <p:cNvGrpSpPr/>
          <p:nvPr/>
        </p:nvGrpSpPr>
        <p:grpSpPr>
          <a:xfrm>
            <a:off x="7232167" y="5755573"/>
            <a:ext cx="2294893" cy="751554"/>
            <a:chOff x="8095333" y="7177058"/>
            <a:chExt cx="1708941" cy="1069560"/>
          </a:xfrm>
        </p:grpSpPr>
        <p:sp>
          <p:nvSpPr>
            <p:cNvPr id="74" name="AutoShape 168">
              <a:extLst>
                <a:ext uri="{FF2B5EF4-FFF2-40B4-BE49-F238E27FC236}">
                  <a16:creationId xmlns:a16="http://schemas.microsoft.com/office/drawing/2014/main" id="{C658824E-BF7D-C670-24B8-846D621FCCF4}"/>
                </a:ext>
              </a:extLst>
            </p:cNvPr>
            <p:cNvSpPr>
              <a:spLocks noChangeArrowheads="1"/>
            </p:cNvSpPr>
            <p:nvPr/>
          </p:nvSpPr>
          <p:spPr bwMode="auto">
            <a:xfrm>
              <a:off x="8424969" y="7177058"/>
              <a:ext cx="1019604" cy="1069560"/>
            </a:xfrm>
            <a:prstGeom prst="flowChartDecision">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YES or NO</a:t>
              </a:r>
            </a:p>
            <a:p>
              <a:pPr algn="ctr" rtl="0">
                <a:defRPr sz="1000"/>
              </a:pPr>
              <a:r>
                <a:rPr lang="en-US" sz="1000" b="0" i="0" u="none" strike="noStrike" baseline="0">
                  <a:solidFill>
                    <a:srgbClr val="000000"/>
                  </a:solidFill>
                  <a:latin typeface="Century Gothic" charset="0"/>
                  <a:ea typeface="Century Gothic" charset="0"/>
                  <a:cs typeface="Century Gothic" charset="0"/>
                </a:rPr>
                <a:t>question</a:t>
              </a:r>
            </a:p>
          </p:txBody>
        </p:sp>
        <p:sp>
          <p:nvSpPr>
            <p:cNvPr id="75" name="Text Box 173">
              <a:extLst>
                <a:ext uri="{FF2B5EF4-FFF2-40B4-BE49-F238E27FC236}">
                  <a16:creationId xmlns:a16="http://schemas.microsoft.com/office/drawing/2014/main" id="{46F65BF9-9C49-8A9A-75BB-13CF4F57A558}"/>
                </a:ext>
              </a:extLst>
            </p:cNvPr>
            <p:cNvSpPr txBox="1">
              <a:spLocks noChangeArrowheads="1"/>
            </p:cNvSpPr>
            <p:nvPr/>
          </p:nvSpPr>
          <p:spPr bwMode="auto">
            <a:xfrm>
              <a:off x="9410048" y="7777036"/>
              <a:ext cx="39422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a:solidFill>
                    <a:schemeClr val="tx1">
                      <a:lumMod val="75000"/>
                      <a:lumOff val="25000"/>
                    </a:schemeClr>
                  </a:solidFill>
                  <a:latin typeface="Century Gothic" charset="0"/>
                  <a:ea typeface="Century Gothic" charset="0"/>
                  <a:cs typeface="Century Gothic" charset="0"/>
                </a:rPr>
                <a:t>YES</a:t>
              </a:r>
            </a:p>
          </p:txBody>
        </p:sp>
        <p:sp>
          <p:nvSpPr>
            <p:cNvPr id="76" name="Text Box 174">
              <a:extLst>
                <a:ext uri="{FF2B5EF4-FFF2-40B4-BE49-F238E27FC236}">
                  <a16:creationId xmlns:a16="http://schemas.microsoft.com/office/drawing/2014/main" id="{10B50CB7-90A7-3D4B-5E4A-6107278B17DC}"/>
                </a:ext>
              </a:extLst>
            </p:cNvPr>
            <p:cNvSpPr txBox="1">
              <a:spLocks noChangeArrowheads="1"/>
            </p:cNvSpPr>
            <p:nvPr/>
          </p:nvSpPr>
          <p:spPr bwMode="auto">
            <a:xfrm>
              <a:off x="8095333" y="7789535"/>
              <a:ext cx="374686" cy="271909"/>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1" i="0" u="none" strike="noStrike" baseline="0" dirty="0">
                  <a:solidFill>
                    <a:schemeClr val="tx1">
                      <a:lumMod val="75000"/>
                      <a:lumOff val="25000"/>
                    </a:schemeClr>
                  </a:solidFill>
                  <a:latin typeface="Century Gothic" charset="0"/>
                  <a:ea typeface="Century Gothic" charset="0"/>
                  <a:cs typeface="Century Gothic" charset="0"/>
                </a:rPr>
                <a:t>NO</a:t>
              </a:r>
            </a:p>
          </p:txBody>
        </p:sp>
      </p:grpSp>
      <p:sp>
        <p:nvSpPr>
          <p:cNvPr id="68" name="AutoShape 166">
            <a:extLst>
              <a:ext uri="{FF2B5EF4-FFF2-40B4-BE49-F238E27FC236}">
                <a16:creationId xmlns:a16="http://schemas.microsoft.com/office/drawing/2014/main" id="{927FCE3C-61B5-0D4E-836F-313B6405EFB7}"/>
              </a:ext>
            </a:extLst>
          </p:cNvPr>
          <p:cNvSpPr>
            <a:spLocks noChangeArrowheads="1"/>
          </p:cNvSpPr>
          <p:nvPr/>
        </p:nvSpPr>
        <p:spPr bwMode="auto">
          <a:xfrm>
            <a:off x="5383435" y="5908553"/>
            <a:ext cx="1319812" cy="478896"/>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STEP 5.1</a:t>
            </a:r>
          </a:p>
        </p:txBody>
      </p:sp>
      <p:cxnSp>
        <p:nvCxnSpPr>
          <p:cNvPr id="69" name="Straight Arrow Connector 68">
            <a:extLst>
              <a:ext uri="{FF2B5EF4-FFF2-40B4-BE49-F238E27FC236}">
                <a16:creationId xmlns:a16="http://schemas.microsoft.com/office/drawing/2014/main" id="{35FD0A6D-E445-DA49-930B-1190E93BDF9F}"/>
              </a:ext>
            </a:extLst>
          </p:cNvPr>
          <p:cNvCxnSpPr>
            <a:cxnSpLocks/>
          </p:cNvCxnSpPr>
          <p:nvPr/>
        </p:nvCxnSpPr>
        <p:spPr>
          <a:xfrm flipH="1">
            <a:off x="6815470" y="6134909"/>
            <a:ext cx="698275"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0" name="AutoShape 171">
            <a:extLst>
              <a:ext uri="{FF2B5EF4-FFF2-40B4-BE49-F238E27FC236}">
                <a16:creationId xmlns:a16="http://schemas.microsoft.com/office/drawing/2014/main" id="{FC573788-287C-F442-945E-6DA5EB7F960C}"/>
              </a:ext>
            </a:extLst>
          </p:cNvPr>
          <p:cNvCxnSpPr>
            <a:cxnSpLocks noChangeShapeType="1"/>
          </p:cNvCxnSpPr>
          <p:nvPr/>
        </p:nvCxnSpPr>
        <p:spPr bwMode="auto">
          <a:xfrm rot="10800000">
            <a:off x="3094429" y="4339530"/>
            <a:ext cx="2103120" cy="1825203"/>
          </a:xfrm>
          <a:prstGeom prst="bentConnector3">
            <a:avLst>
              <a:gd name="adj1" fmla="val 116810"/>
            </a:avLst>
          </a:prstGeom>
          <a:noFill/>
          <a:ln w="12700">
            <a:solidFill>
              <a:schemeClr val="bg1">
                <a:lumMod val="50000"/>
              </a:schemeClr>
            </a:solidFill>
            <a:miter lim="800000"/>
            <a:headEnd type="none" w="sm" len="sm"/>
            <a:tailEnd type="triangle" w="lg" len="med"/>
          </a:ln>
          <a:extLst>
            <a:ext uri="{909E8E84-426E-40DD-AFC4-6F175D3DCCD1}">
              <a14:hiddenFill xmlns:a14="http://schemas.microsoft.com/office/drawing/2010/main">
                <a:noFill/>
              </a14:hiddenFill>
            </a:ext>
          </a:extLst>
        </p:spPr>
      </p:cxnSp>
      <p:sp>
        <p:nvSpPr>
          <p:cNvPr id="71" name="AutoShape 170">
            <a:extLst>
              <a:ext uri="{FF2B5EF4-FFF2-40B4-BE49-F238E27FC236}">
                <a16:creationId xmlns:a16="http://schemas.microsoft.com/office/drawing/2014/main" id="{AD689022-38CB-5D43-9F7C-49EE79F75A70}"/>
              </a:ext>
            </a:extLst>
          </p:cNvPr>
          <p:cNvSpPr>
            <a:spLocks noChangeArrowheads="1"/>
          </p:cNvSpPr>
          <p:nvPr/>
        </p:nvSpPr>
        <p:spPr bwMode="auto">
          <a:xfrm>
            <a:off x="10163351" y="5917525"/>
            <a:ext cx="1319812" cy="478896"/>
          </a:xfrm>
          <a:prstGeom prst="roundRect">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END</a:t>
            </a:r>
          </a:p>
        </p:txBody>
      </p:sp>
      <p:cxnSp>
        <p:nvCxnSpPr>
          <p:cNvPr id="72" name="Straight Arrow Connector 71">
            <a:extLst>
              <a:ext uri="{FF2B5EF4-FFF2-40B4-BE49-F238E27FC236}">
                <a16:creationId xmlns:a16="http://schemas.microsoft.com/office/drawing/2014/main" id="{79B8876E-282F-E346-BC57-92110EC0702D}"/>
              </a:ext>
            </a:extLst>
          </p:cNvPr>
          <p:cNvCxnSpPr>
            <a:cxnSpLocks/>
          </p:cNvCxnSpPr>
          <p:nvPr/>
        </p:nvCxnSpPr>
        <p:spPr>
          <a:xfrm>
            <a:off x="9133367" y="6112541"/>
            <a:ext cx="912528"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DD721484-C7AF-6944-A73A-477D07CE9623}"/>
              </a:ext>
            </a:extLst>
          </p:cNvPr>
          <p:cNvCxnSpPr/>
          <p:nvPr/>
        </p:nvCxnSpPr>
        <p:spPr>
          <a:xfrm>
            <a:off x="4661921" y="5150731"/>
            <a:ext cx="536941"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6786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 name="Rectangle 101">
            <a:extLst>
              <a:ext uri="{FF2B5EF4-FFF2-40B4-BE49-F238E27FC236}">
                <a16:creationId xmlns:a16="http://schemas.microsoft.com/office/drawing/2014/main" id="{F5B6E06A-C2A1-6DB4-280A-0E25A65B6314}"/>
              </a:ext>
            </a:extLst>
          </p:cNvPr>
          <p:cNvSpPr/>
          <p:nvPr/>
        </p:nvSpPr>
        <p:spPr>
          <a:xfrm>
            <a:off x="256540" y="1464893"/>
            <a:ext cx="11643359" cy="5099194"/>
          </a:xfrm>
          <a:prstGeom prst="rect">
            <a:avLst/>
          </a:prstGeom>
          <a:gradFill>
            <a:gsLst>
              <a:gs pos="0">
                <a:schemeClr val="bg1"/>
              </a:gs>
              <a:gs pos="100000">
                <a:srgbClr val="D7EEEB"/>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nvGraphicFramePr>
        <p:xfrm>
          <a:off x="256541" y="1039330"/>
          <a:ext cx="11643360" cy="5531591"/>
        </p:xfrm>
        <a:graphic>
          <a:graphicData uri="http://schemas.openxmlformats.org/drawingml/2006/table">
            <a:tbl>
              <a:tblPr>
                <a:tableStyleId>{5C22544A-7EE6-4342-B048-85BDC9FD1C3A}</a:tableStyleId>
              </a:tblPr>
              <a:tblGrid>
                <a:gridCol w="2328672">
                  <a:extLst>
                    <a:ext uri="{9D8B030D-6E8A-4147-A177-3AD203B41FA5}">
                      <a16:colId xmlns:a16="http://schemas.microsoft.com/office/drawing/2014/main" val="867580656"/>
                    </a:ext>
                  </a:extLst>
                </a:gridCol>
                <a:gridCol w="2328672">
                  <a:extLst>
                    <a:ext uri="{9D8B030D-6E8A-4147-A177-3AD203B41FA5}">
                      <a16:colId xmlns:a16="http://schemas.microsoft.com/office/drawing/2014/main" val="1582733205"/>
                    </a:ext>
                  </a:extLst>
                </a:gridCol>
                <a:gridCol w="2328672">
                  <a:extLst>
                    <a:ext uri="{9D8B030D-6E8A-4147-A177-3AD203B41FA5}">
                      <a16:colId xmlns:a16="http://schemas.microsoft.com/office/drawing/2014/main" val="3351947120"/>
                    </a:ext>
                  </a:extLst>
                </a:gridCol>
                <a:gridCol w="2328672">
                  <a:extLst>
                    <a:ext uri="{9D8B030D-6E8A-4147-A177-3AD203B41FA5}">
                      <a16:colId xmlns:a16="http://schemas.microsoft.com/office/drawing/2014/main" val="739977279"/>
                    </a:ext>
                  </a:extLst>
                </a:gridCol>
                <a:gridCol w="2328672">
                  <a:extLst>
                    <a:ext uri="{9D8B030D-6E8A-4147-A177-3AD203B41FA5}">
                      <a16:colId xmlns:a16="http://schemas.microsoft.com/office/drawing/2014/main" val="2599127341"/>
                    </a:ext>
                  </a:extLst>
                </a:gridCol>
              </a:tblGrid>
              <a:tr h="417330">
                <a:tc>
                  <a:txBody>
                    <a:bodyPr/>
                    <a:lstStyle/>
                    <a:p>
                      <a:pPr algn="ctr" fontAlgn="ctr"/>
                      <a:r>
                        <a:rPr lang="en-US" sz="1600" b="0" i="0" u="none" strike="noStrike" dirty="0">
                          <a:solidFill>
                            <a:srgbClr val="000000"/>
                          </a:solidFill>
                          <a:effectLst/>
                          <a:latin typeface="Century Gothic" panose="020B0502020202020204" pitchFamily="34" charset="0"/>
                        </a:rPr>
                        <a:t>CUSTOMER</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SALES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CONTRACTS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LEGAL</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tc>
                  <a:txBody>
                    <a:bodyPr/>
                    <a:lstStyle/>
                    <a:p>
                      <a:pPr algn="ctr" fontAlgn="ctr"/>
                      <a:r>
                        <a:rPr lang="en-US" sz="1600" b="0" i="0" u="none" strike="noStrike" dirty="0">
                          <a:solidFill>
                            <a:srgbClr val="000000"/>
                          </a:solidFill>
                          <a:effectLst/>
                          <a:latin typeface="Century Gothic" panose="020B0502020202020204" pitchFamily="34" charset="0"/>
                        </a:rPr>
                        <a:t>FULFILLMENT</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BFEEEB"/>
                    </a:solidFill>
                  </a:tcPr>
                </a:tc>
                <a:extLst>
                  <a:ext uri="{0D108BD9-81ED-4DB2-BD59-A6C34878D82A}">
                    <a16:rowId xmlns:a16="http://schemas.microsoft.com/office/drawing/2014/main" val="4090204753"/>
                  </a:ext>
                </a:extLst>
              </a:tr>
              <a:tr h="511426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28672">
                  <a:extLst>
                    <a:ext uri="{9D8B030D-6E8A-4147-A177-3AD203B41FA5}">
                      <a16:colId xmlns:a16="http://schemas.microsoft.com/office/drawing/2014/main" val="1194938607"/>
                    </a:ext>
                  </a:extLst>
                </a:gridCol>
                <a:gridCol w="2328672">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DF5F3"/>
                    </a:solidFill>
                  </a:tcPr>
                </a:tc>
                <a:tc>
                  <a:txBody>
                    <a:bodyPr/>
                    <a:lstStyle/>
                    <a:p>
                      <a:pPr algn="ctr" fontAlgn="ctr"/>
                      <a:endParaRPr lang="en-US" sz="11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D7EEEB"/>
                    </a:solidFill>
                  </a:tcPr>
                </a:tc>
                <a:extLst>
                  <a:ext uri="{0D108BD9-81ED-4DB2-BD59-A6C34878D82A}">
                    <a16:rowId xmlns:a16="http://schemas.microsoft.com/office/drawing/2014/main" val="3933300914"/>
                  </a:ext>
                </a:extLst>
              </a:tr>
            </a:tbl>
          </a:graphicData>
        </a:graphic>
      </p:graphicFrame>
    </p:spTree>
    <p:extLst>
      <p:ext uri="{BB962C8B-B14F-4D97-AF65-F5344CB8AC3E}">
        <p14:creationId xmlns:p14="http://schemas.microsoft.com/office/powerpoint/2010/main" val="4069268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12675</TotalTime>
  <Words>389</Words>
  <Application>Microsoft Macintosh PowerPoint</Application>
  <PresentationFormat>Widescreen</PresentationFormat>
  <Paragraphs>104</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210</cp:revision>
  <cp:lastPrinted>2024-02-20T23:48:17Z</cp:lastPrinted>
  <dcterms:created xsi:type="dcterms:W3CDTF">2021-07-07T23:54:57Z</dcterms:created>
  <dcterms:modified xsi:type="dcterms:W3CDTF">2024-05-17T19:59:00Z</dcterms:modified>
</cp:coreProperties>
</file>