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6"/>
  </p:notesMasterIdLst>
  <p:sldIdLst>
    <p:sldId id="353" r:id="rId2"/>
    <p:sldId id="382" r:id="rId3"/>
    <p:sldId id="383" r:id="rId4"/>
    <p:sldId id="295"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rica Waite" initials="EW" lastIdx="2" clrIdx="0">
    <p:extLst>
      <p:ext uri="{19B8F6BF-5375-455C-9EA6-DF929625EA0E}">
        <p15:presenceInfo xmlns:p15="http://schemas.microsoft.com/office/powerpoint/2012/main" userId="c568693182780e75"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EEF3"/>
    <a:srgbClr val="EDF5F3"/>
    <a:srgbClr val="D7EEEB"/>
    <a:srgbClr val="BFEEEB"/>
    <a:srgbClr val="2E75B6"/>
    <a:srgbClr val="C9F2DB"/>
    <a:srgbClr val="E4FAF1"/>
    <a:srgbClr val="DBF2A9"/>
    <a:srgbClr val="9AE7BD"/>
    <a:srgbClr val="E5F2CA"/>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746" autoAdjust="0"/>
    <p:restoredTop sz="96058"/>
  </p:normalViewPr>
  <p:slideViewPr>
    <p:cSldViewPr snapToGrid="0" snapToObjects="1">
      <p:cViewPr varScale="1">
        <p:scale>
          <a:sx n="128" d="100"/>
          <a:sy n="128" d="100"/>
        </p:scale>
        <p:origin x="280" y="176"/>
      </p:cViewPr>
      <p:guideLst/>
    </p:cSldViewPr>
  </p:slideViewPr>
  <p:outlineViewPr>
    <p:cViewPr>
      <p:scale>
        <a:sx n="33" d="100"/>
        <a:sy n="33" d="100"/>
      </p:scale>
      <p:origin x="0" y="0"/>
    </p:cViewPr>
    <p:sldLst>
      <p:sld r:id="rId1" collapse="1"/>
    </p:sldLst>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commentAuthors" Target="commentAuthor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_rels/viewProps.xml.rels><?xml version="1.0" encoding="UTF-8" standalone="yes"?>
<Relationships xmlns="http://schemas.openxmlformats.org/package/2006/relationships"><Relationship Id="rId1" Type="http://schemas.openxmlformats.org/officeDocument/2006/relationships/slide" Target="slides/slide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B6AFEDE-F1BF-6A4A-80D9-CCB6DC4EFE3D}" type="datetimeFigureOut">
              <a:rPr lang="en-US" smtClean="0"/>
              <a:t>5/17/24</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711C10-233D-DA48-A5CB-9365BBABB6B4}" type="slidenum">
              <a:rPr lang="en-US" smtClean="0"/>
              <a:t>‹#›</a:t>
            </a:fld>
            <a:endParaRPr lang="en-US" dirty="0"/>
          </a:p>
        </p:txBody>
      </p:sp>
    </p:spTree>
    <p:extLst>
      <p:ext uri="{BB962C8B-B14F-4D97-AF65-F5344CB8AC3E}">
        <p14:creationId xmlns:p14="http://schemas.microsoft.com/office/powerpoint/2010/main" val="4330768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1</a:t>
            </a:fld>
            <a:endParaRPr lang="en-US" dirty="0"/>
          </a:p>
        </p:txBody>
      </p:sp>
    </p:spTree>
    <p:extLst>
      <p:ext uri="{BB962C8B-B14F-4D97-AF65-F5344CB8AC3E}">
        <p14:creationId xmlns:p14="http://schemas.microsoft.com/office/powerpoint/2010/main" val="329885839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2</a:t>
            </a:fld>
            <a:endParaRPr lang="en-US" dirty="0"/>
          </a:p>
        </p:txBody>
      </p:sp>
    </p:spTree>
    <p:extLst>
      <p:ext uri="{BB962C8B-B14F-4D97-AF65-F5344CB8AC3E}">
        <p14:creationId xmlns:p14="http://schemas.microsoft.com/office/powerpoint/2010/main" val="2693602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0711C10-233D-DA48-A5CB-9365BBABB6B4}" type="slidenum">
              <a:rPr lang="en-US" smtClean="0"/>
              <a:t>3</a:t>
            </a:fld>
            <a:endParaRPr lang="en-US" dirty="0"/>
          </a:p>
        </p:txBody>
      </p:sp>
    </p:spTree>
    <p:extLst>
      <p:ext uri="{BB962C8B-B14F-4D97-AF65-F5344CB8AC3E}">
        <p14:creationId xmlns:p14="http://schemas.microsoft.com/office/powerpoint/2010/main" val="40137982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0711C10-233D-DA48-A5CB-9365BBABB6B4}" type="slidenum">
              <a:rPr lang="en-US" smtClean="0"/>
              <a:t>4</a:t>
            </a:fld>
            <a:endParaRPr lang="en-US" dirty="0"/>
          </a:p>
        </p:txBody>
      </p:sp>
    </p:spTree>
    <p:extLst>
      <p:ext uri="{BB962C8B-B14F-4D97-AF65-F5344CB8AC3E}">
        <p14:creationId xmlns:p14="http://schemas.microsoft.com/office/powerpoint/2010/main" val="182226468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073458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8398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3567388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20794150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381E756-E947-FD4A-8A23-D2C983A1A8BD}" type="datetimeFigureOut">
              <a:rPr lang="en-US" smtClean="0"/>
              <a:t>5/17/24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7977323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1153701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7381E756-E947-FD4A-8A23-D2C983A1A8BD}" type="datetimeFigureOut">
              <a:rPr lang="en-US" smtClean="0"/>
              <a:t>5/17/24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6417093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7381E756-E947-FD4A-8A23-D2C983A1A8BD}" type="datetimeFigureOut">
              <a:rPr lang="en-US" smtClean="0"/>
              <a:t>5/17/24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54590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81E756-E947-FD4A-8A23-D2C983A1A8BD}" type="datetimeFigureOut">
              <a:rPr lang="en-US" smtClean="0"/>
              <a:t>5/17/24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9130763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5597214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7381E756-E947-FD4A-8A23-D2C983A1A8BD}" type="datetimeFigureOut">
              <a:rPr lang="en-US" smtClean="0"/>
              <a:t>5/17/24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2330669D-EC37-AA42-8CD3-B0788BD38FC6}" type="slidenum">
              <a:rPr lang="en-US" smtClean="0"/>
              <a:t>‹#›</a:t>
            </a:fld>
            <a:endParaRPr lang="en-US" dirty="0"/>
          </a:p>
        </p:txBody>
      </p:sp>
    </p:spTree>
    <p:extLst>
      <p:ext uri="{BB962C8B-B14F-4D97-AF65-F5344CB8AC3E}">
        <p14:creationId xmlns:p14="http://schemas.microsoft.com/office/powerpoint/2010/main" val="14938084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a:t>Образец заголовка</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81E756-E947-FD4A-8A23-D2C983A1A8BD}" type="datetimeFigureOut">
              <a:rPr lang="en-US" smtClean="0"/>
              <a:t>5/17/24</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330669D-EC37-AA42-8CD3-B0788BD38FC6}" type="slidenum">
              <a:rPr lang="en-US" smtClean="0"/>
              <a:t>‹#›</a:t>
            </a:fld>
            <a:endParaRPr lang="en-US" dirty="0"/>
          </a:p>
        </p:txBody>
      </p:sp>
    </p:spTree>
    <p:extLst>
      <p:ext uri="{BB962C8B-B14F-4D97-AF65-F5344CB8AC3E}">
        <p14:creationId xmlns:p14="http://schemas.microsoft.com/office/powerpoint/2010/main" val="1729608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smartsheet.com/try-it?trp=12053&amp;utm_source=template-powerpoint&amp;utm_medium=content&amp;utm_campaign=Decision+Flowchart-powerpoint-12053&amp;lpa=Decision+Flowchart+powerpoint+12053"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2.pn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bg1"/>
            </a:gs>
            <a:gs pos="89000">
              <a:srgbClr val="EAEEF3"/>
            </a:gs>
          </a:gsLst>
          <a:lin ang="0" scaled="0"/>
        </a:gradFill>
        <a:effectLst/>
      </p:bgPr>
    </p:bg>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3893F1B0-D8E0-1318-EACD-C96140D00B6F}"/>
              </a:ext>
            </a:extLst>
          </p:cNvPr>
          <p:cNvSpPr txBox="1"/>
          <p:nvPr/>
        </p:nvSpPr>
        <p:spPr>
          <a:xfrm>
            <a:off x="249647" y="282533"/>
            <a:ext cx="6190909" cy="1077218"/>
          </a:xfrm>
          <a:prstGeom prst="rect">
            <a:avLst/>
          </a:prstGeom>
          <a:noFill/>
          <a:effectLst/>
        </p:spPr>
        <p:txBody>
          <a:bodyPr wrap="square" rtlCol="0">
            <a:spAutoFit/>
          </a:bodyPr>
          <a:lstStyle/>
          <a:p>
            <a:r>
              <a:rPr lang="en-US" sz="3200" b="1" dirty="0">
                <a:solidFill>
                  <a:schemeClr val="tx1">
                    <a:lumMod val="65000"/>
                    <a:lumOff val="35000"/>
                  </a:schemeClr>
                </a:solidFill>
                <a:latin typeface="Century Gothic" panose="020B0502020202020204" pitchFamily="34" charset="0"/>
              </a:rPr>
              <a:t>PowerPoint Decision Flowchart Template</a:t>
            </a:r>
          </a:p>
        </p:txBody>
      </p:sp>
      <p:pic>
        <p:nvPicPr>
          <p:cNvPr id="33" name="Picture 32">
            <a:hlinkClick r:id="rId3"/>
            <a:extLst>
              <a:ext uri="{FF2B5EF4-FFF2-40B4-BE49-F238E27FC236}">
                <a16:creationId xmlns:a16="http://schemas.microsoft.com/office/drawing/2014/main" id="{4A18805D-093D-9D7D-D8FB-8A0263548A91}"/>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7231366" y="298882"/>
            <a:ext cx="4678423" cy="649251"/>
          </a:xfrm>
          <a:prstGeom prst="rect">
            <a:avLst/>
          </a:prstGeom>
        </p:spPr>
      </p:pic>
      <p:sp>
        <p:nvSpPr>
          <p:cNvPr id="2" name="TextBox 1">
            <a:extLst>
              <a:ext uri="{FF2B5EF4-FFF2-40B4-BE49-F238E27FC236}">
                <a16:creationId xmlns:a16="http://schemas.microsoft.com/office/drawing/2014/main" id="{84690F8F-710E-1218-DB70-23E7DC32E840}"/>
              </a:ext>
            </a:extLst>
          </p:cNvPr>
          <p:cNvSpPr txBox="1"/>
          <p:nvPr/>
        </p:nvSpPr>
        <p:spPr>
          <a:xfrm>
            <a:off x="293144" y="1473715"/>
            <a:ext cx="4558256" cy="4255396"/>
          </a:xfrm>
          <a:prstGeom prst="rect">
            <a:avLst/>
          </a:prstGeom>
          <a:noFill/>
        </p:spPr>
        <p:txBody>
          <a:bodyPr wrap="square" rtlCol="0">
            <a:spAutoFit/>
          </a:bodyPr>
          <a:lstStyle/>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When to Use This Template: </a:t>
            </a:r>
            <a:r>
              <a:rPr lang="en-US" sz="1300" i="0" u="none" strike="noStrike" dirty="0">
                <a:solidFill>
                  <a:srgbClr val="000000"/>
                </a:solidFill>
                <a:effectLst/>
                <a:latin typeface="Century Gothic" panose="020B0502020202020204" pitchFamily="34" charset="0"/>
              </a:rPr>
              <a:t>This decision flowchart template should be used when you're faced with making complex decisions and need to visualize the outcomes of various options. It's perfect for strategic planning sessions or when trying to resolve dilemmas that involve multiple choices. </a:t>
            </a:r>
          </a:p>
          <a:p>
            <a:pPr algn="l" rtl="0">
              <a:lnSpc>
                <a:spcPct val="150000"/>
              </a:lnSpc>
              <a:spcBef>
                <a:spcPts val="0"/>
              </a:spcBef>
              <a:spcAft>
                <a:spcPts val="0"/>
              </a:spcAft>
            </a:pPr>
            <a:r>
              <a:rPr lang="en-US" sz="1300" i="0" u="none" strike="noStrike" dirty="0">
                <a:solidFill>
                  <a:srgbClr val="000000"/>
                </a:solidFill>
                <a:effectLst/>
                <a:latin typeface="Century Gothic" panose="020B0502020202020204" pitchFamily="34" charset="0"/>
              </a:rPr>
              <a:t>  </a:t>
            </a:r>
          </a:p>
          <a:p>
            <a:pPr algn="l" rtl="0">
              <a:lnSpc>
                <a:spcPct val="150000"/>
              </a:lnSpc>
              <a:spcBef>
                <a:spcPts val="0"/>
              </a:spcBef>
              <a:spcAft>
                <a:spcPts val="0"/>
              </a:spcAft>
            </a:pPr>
            <a:r>
              <a:rPr lang="en-US" sz="1300" b="1" i="0" u="none" strike="noStrike" dirty="0">
                <a:solidFill>
                  <a:srgbClr val="000000"/>
                </a:solidFill>
                <a:effectLst/>
                <a:latin typeface="Century Gothic" panose="020B0502020202020204" pitchFamily="34" charset="0"/>
              </a:rPr>
              <a:t>Notable Template Features: </a:t>
            </a:r>
            <a:r>
              <a:rPr lang="en-US" sz="1300" i="0" u="none" strike="noStrike" dirty="0">
                <a:solidFill>
                  <a:srgbClr val="000000"/>
                </a:solidFill>
                <a:effectLst/>
                <a:latin typeface="Century Gothic" panose="020B0502020202020204" pitchFamily="34" charset="0"/>
              </a:rPr>
              <a:t>This template stands out by offering a structured way to break down decisions and their possible results, making it easier to understand the impact of each choice. It comes equipped with customizable paths and outcomes, allowing teams to thoroughly explore and present decision-making scenarios. </a:t>
            </a:r>
          </a:p>
        </p:txBody>
      </p:sp>
      <p:pic>
        <p:nvPicPr>
          <p:cNvPr id="7" name="Picture 6">
            <a:extLst>
              <a:ext uri="{FF2B5EF4-FFF2-40B4-BE49-F238E27FC236}">
                <a16:creationId xmlns:a16="http://schemas.microsoft.com/office/drawing/2014/main" id="{C1B028CC-25B9-7F56-5803-4FF41E07A98F}"/>
              </a:ext>
            </a:extLst>
          </p:cNvPr>
          <p:cNvPicPr>
            <a:picLocks noChangeAspect="1"/>
          </p:cNvPicPr>
          <p:nvPr/>
        </p:nvPicPr>
        <p:blipFill>
          <a:blip r:embed="rId5"/>
          <a:srcRect/>
          <a:stretch/>
        </p:blipFill>
        <p:spPr>
          <a:xfrm>
            <a:off x="5113303" y="1592074"/>
            <a:ext cx="6772019" cy="3822914"/>
          </a:xfrm>
          <a:prstGeom prst="rect">
            <a:avLst/>
          </a:prstGeom>
          <a:effectLst>
            <a:outerShdw blurRad="101157" dist="38100" dir="2700000" algn="tl" rotWithShape="0">
              <a:prstClr val="black">
                <a:alpha val="40000"/>
              </a:prstClr>
            </a:outerShdw>
          </a:effectLst>
        </p:spPr>
      </p:pic>
    </p:spTree>
    <p:extLst>
      <p:ext uri="{BB962C8B-B14F-4D97-AF65-F5344CB8AC3E}">
        <p14:creationId xmlns:p14="http://schemas.microsoft.com/office/powerpoint/2010/main" val="337973776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extLst>
              <p:ext uri="{D42A27DB-BD31-4B8C-83A1-F6EECF244321}">
                <p14:modId xmlns:p14="http://schemas.microsoft.com/office/powerpoint/2010/main" val="3985875154"/>
              </p:ext>
            </p:extLst>
          </p:nvPr>
        </p:nvGraphicFramePr>
        <p:xfrm>
          <a:off x="256541" y="1039330"/>
          <a:ext cx="11643360" cy="5531591"/>
        </p:xfrm>
        <a:graphic>
          <a:graphicData uri="http://schemas.openxmlformats.org/drawingml/2006/table">
            <a:tbl>
              <a:tblPr>
                <a:tableStyleId>{5C22544A-7EE6-4342-B048-85BDC9FD1C3A}</a:tableStyleId>
              </a:tblPr>
              <a:tblGrid>
                <a:gridCol w="1815147">
                  <a:extLst>
                    <a:ext uri="{9D8B030D-6E8A-4147-A177-3AD203B41FA5}">
                      <a16:colId xmlns:a16="http://schemas.microsoft.com/office/drawing/2014/main" val="867580656"/>
                    </a:ext>
                  </a:extLst>
                </a:gridCol>
                <a:gridCol w="3714750">
                  <a:extLst>
                    <a:ext uri="{9D8B030D-6E8A-4147-A177-3AD203B41FA5}">
                      <a16:colId xmlns:a16="http://schemas.microsoft.com/office/drawing/2014/main" val="1582733205"/>
                    </a:ext>
                  </a:extLst>
                </a:gridCol>
                <a:gridCol w="3843337">
                  <a:extLst>
                    <a:ext uri="{9D8B030D-6E8A-4147-A177-3AD203B41FA5}">
                      <a16:colId xmlns:a16="http://schemas.microsoft.com/office/drawing/2014/main" val="3351947120"/>
                    </a:ext>
                  </a:extLst>
                </a:gridCol>
                <a:gridCol w="2270126">
                  <a:extLst>
                    <a:ext uri="{9D8B030D-6E8A-4147-A177-3AD203B41FA5}">
                      <a16:colId xmlns:a16="http://schemas.microsoft.com/office/drawing/2014/main" val="739977279"/>
                    </a:ext>
                  </a:extLst>
                </a:gridCol>
              </a:tblGrid>
              <a:tr h="417330">
                <a:tc>
                  <a:txBody>
                    <a:bodyPr/>
                    <a:lstStyle/>
                    <a:p>
                      <a:pPr algn="l" fontAlgn="t"/>
                      <a:r>
                        <a:rPr lang="en-US" sz="1600" b="0" i="0" u="none" strike="noStrike" dirty="0">
                          <a:solidFill>
                            <a:srgbClr val="595959"/>
                          </a:solidFill>
                          <a:effectLst/>
                          <a:latin typeface="Century Gothic" panose="020B0502020202020204" pitchFamily="34" charset="0"/>
                        </a:rPr>
                        <a:t>Initial Question</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Decision Level 1</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Decision Level 2</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Outcome</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0204753"/>
                  </a:ext>
                </a:extLst>
              </a:tr>
              <a:tr h="511426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1105871358"/>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87220">
                  <a:extLst>
                    <a:ext uri="{9D8B030D-6E8A-4147-A177-3AD203B41FA5}">
                      <a16:colId xmlns:a16="http://schemas.microsoft.com/office/drawing/2014/main" val="1194938607"/>
                    </a:ext>
                  </a:extLst>
                </a:gridCol>
                <a:gridCol w="2270124">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r>
                        <a:rPr lang="en-US" sz="1600" u="none" strike="noStrike" dirty="0">
                          <a:effectLst/>
                          <a:latin typeface="Century Gothic" panose="020B0502020202020204" pitchFamily="34" charset="0"/>
                        </a:rPr>
                        <a:t>Evaluating New Software Feature Implementation</a:t>
                      </a: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r>
                        <a:rPr lang="en-US" sz="1200" b="0" i="0" u="none" strike="noStrike" dirty="0">
                          <a:solidFill>
                            <a:schemeClr val="tx1"/>
                          </a:solidFill>
                          <a:effectLst/>
                          <a:latin typeface="Century Gothic" panose="020B0502020202020204" pitchFamily="34" charset="0"/>
                        </a:rPr>
                        <a:t>Jason Desjardins</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r>
                        <a:rPr lang="en-US" sz="1200" b="0" i="0" u="none" strike="noStrike" dirty="0">
                          <a:solidFill>
                            <a:schemeClr val="tx1"/>
                          </a:solidFill>
                          <a:effectLst/>
                          <a:latin typeface="Century Gothic" panose="020B0502020202020204" pitchFamily="34" charset="0"/>
                        </a:rPr>
                        <a:t>00/00/0000</a:t>
                      </a: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33300914"/>
                  </a:ext>
                </a:extLst>
              </a:tr>
            </a:tbl>
          </a:graphicData>
        </a:graphic>
      </p:graphicFrame>
      <p:sp>
        <p:nvSpPr>
          <p:cNvPr id="6" name="AutoShape 167">
            <a:extLst>
              <a:ext uri="{FF2B5EF4-FFF2-40B4-BE49-F238E27FC236}">
                <a16:creationId xmlns:a16="http://schemas.microsoft.com/office/drawing/2014/main" id="{3BCD9379-E4B2-3D45-A65C-7E770C7C3C79}"/>
              </a:ext>
            </a:extLst>
          </p:cNvPr>
          <p:cNvSpPr>
            <a:spLocks noChangeArrowheads="1"/>
          </p:cNvSpPr>
          <p:nvPr/>
        </p:nvSpPr>
        <p:spPr bwMode="auto">
          <a:xfrm>
            <a:off x="6443301" y="3889948"/>
            <a:ext cx="2908261" cy="822960"/>
          </a:xfrm>
          <a:prstGeom prst="diamond">
            <a:avLst/>
          </a:prstGeom>
          <a:solidFill>
            <a:srgbClr val="368C65"/>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900" dirty="0">
                <a:solidFill>
                  <a:schemeClr val="bg1"/>
                </a:solidFill>
                <a:latin typeface="Century Gothic" panose="020B0502020202020204" pitchFamily="34" charset="0"/>
              </a:rPr>
              <a:t>Decision B2: </a:t>
            </a:r>
            <a:br>
              <a:rPr lang="en-US" sz="900" dirty="0">
                <a:solidFill>
                  <a:schemeClr val="bg1"/>
                </a:solidFill>
                <a:latin typeface="Century Gothic" panose="020B0502020202020204" pitchFamily="34" charset="0"/>
              </a:rPr>
            </a:br>
            <a:r>
              <a:rPr lang="en-US" sz="1050" dirty="0">
                <a:solidFill>
                  <a:schemeClr val="bg1"/>
                </a:solidFill>
                <a:latin typeface="Century Gothic" panose="020B0502020202020204" pitchFamily="34" charset="0"/>
              </a:rPr>
              <a:t>Will it improve user satisfaction?</a:t>
            </a:r>
          </a:p>
        </p:txBody>
      </p:sp>
      <p:sp>
        <p:nvSpPr>
          <p:cNvPr id="7" name="AutoShape 167">
            <a:extLst>
              <a:ext uri="{FF2B5EF4-FFF2-40B4-BE49-F238E27FC236}">
                <a16:creationId xmlns:a16="http://schemas.microsoft.com/office/drawing/2014/main" id="{B251E51C-2DBC-2845-9A6B-FE258335F926}"/>
              </a:ext>
            </a:extLst>
          </p:cNvPr>
          <p:cNvSpPr>
            <a:spLocks noChangeArrowheads="1"/>
          </p:cNvSpPr>
          <p:nvPr/>
        </p:nvSpPr>
        <p:spPr bwMode="auto">
          <a:xfrm>
            <a:off x="6443301" y="5608005"/>
            <a:ext cx="2908261" cy="822960"/>
          </a:xfrm>
          <a:prstGeom prst="diamond">
            <a:avLst/>
          </a:prstGeom>
          <a:solidFill>
            <a:srgbClr val="517F33"/>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900" dirty="0">
                <a:solidFill>
                  <a:schemeClr val="bg1"/>
                </a:solidFill>
                <a:latin typeface="Century Gothic" panose="020B0502020202020204" pitchFamily="34" charset="0"/>
              </a:rPr>
              <a:t>Decision C2: </a:t>
            </a:r>
            <a:br>
              <a:rPr lang="en-US" sz="900" dirty="0">
                <a:solidFill>
                  <a:schemeClr val="bg1"/>
                </a:solidFill>
                <a:latin typeface="Century Gothic" panose="020B0502020202020204" pitchFamily="34" charset="0"/>
              </a:rPr>
            </a:br>
            <a:r>
              <a:rPr lang="en-US" sz="1050" dirty="0">
                <a:solidFill>
                  <a:schemeClr val="bg1"/>
                </a:solidFill>
                <a:latin typeface="Century Gothic" panose="020B0502020202020204" pitchFamily="34" charset="0"/>
              </a:rPr>
              <a:t>Does it integrate well with the existing features?</a:t>
            </a:r>
          </a:p>
        </p:txBody>
      </p:sp>
      <p:sp>
        <p:nvSpPr>
          <p:cNvPr id="8" name="AutoShape 167">
            <a:extLst>
              <a:ext uri="{FF2B5EF4-FFF2-40B4-BE49-F238E27FC236}">
                <a16:creationId xmlns:a16="http://schemas.microsoft.com/office/drawing/2014/main" id="{5C0CEC7C-B0A0-0CE7-276C-0500B6848308}"/>
              </a:ext>
            </a:extLst>
          </p:cNvPr>
          <p:cNvSpPr>
            <a:spLocks noChangeArrowheads="1"/>
          </p:cNvSpPr>
          <p:nvPr/>
        </p:nvSpPr>
        <p:spPr bwMode="auto">
          <a:xfrm>
            <a:off x="345099" y="3445286"/>
            <a:ext cx="1442677" cy="794233"/>
          </a:xfrm>
          <a:prstGeom prst="roundRect">
            <a:avLst>
              <a:gd name="adj" fmla="val 50000"/>
            </a:avLst>
          </a:prstGeom>
          <a:solidFill>
            <a:schemeClr val="accent5">
              <a:lumMod val="50000"/>
            </a:schemeClr>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200" b="0" i="0" u="none" strike="noStrike" baseline="0" dirty="0">
                <a:solidFill>
                  <a:schemeClr val="bg1"/>
                </a:solidFill>
                <a:latin typeface="Century Gothic" charset="0"/>
                <a:ea typeface="Century Gothic" charset="0"/>
                <a:cs typeface="Century Gothic" charset="0"/>
              </a:rPr>
              <a:t>Should we develop the new feature?</a:t>
            </a:r>
          </a:p>
        </p:txBody>
      </p:sp>
      <p:sp>
        <p:nvSpPr>
          <p:cNvPr id="10" name="Text Box 173">
            <a:extLst>
              <a:ext uri="{FF2B5EF4-FFF2-40B4-BE49-F238E27FC236}">
                <a16:creationId xmlns:a16="http://schemas.microsoft.com/office/drawing/2014/main" id="{413DA6B0-2E95-B4C1-928C-720072DA382C}"/>
              </a:ext>
            </a:extLst>
          </p:cNvPr>
          <p:cNvSpPr txBox="1">
            <a:spLocks noChangeArrowheads="1"/>
          </p:cNvSpPr>
          <p:nvPr/>
        </p:nvSpPr>
        <p:spPr bwMode="auto">
          <a:xfrm>
            <a:off x="4282360" y="2482808"/>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11" name="AutoShape 167">
            <a:extLst>
              <a:ext uri="{FF2B5EF4-FFF2-40B4-BE49-F238E27FC236}">
                <a16:creationId xmlns:a16="http://schemas.microsoft.com/office/drawing/2014/main" id="{9EDB65D3-379C-3F45-9A75-4F168F48A878}"/>
              </a:ext>
            </a:extLst>
          </p:cNvPr>
          <p:cNvSpPr>
            <a:spLocks noChangeArrowheads="1"/>
          </p:cNvSpPr>
          <p:nvPr/>
        </p:nvSpPr>
        <p:spPr bwMode="auto">
          <a:xfrm>
            <a:off x="2323264" y="1734344"/>
            <a:ext cx="3128299" cy="870711"/>
          </a:xfrm>
          <a:prstGeom prst="diamond">
            <a:avLst/>
          </a:prstGeom>
          <a:solidFill>
            <a:srgbClr val="26B8B6"/>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1000" dirty="0">
                <a:solidFill>
                  <a:schemeClr val="bg1"/>
                </a:solidFill>
                <a:latin typeface="Century Gothic" panose="020B0502020202020204" pitchFamily="34" charset="0"/>
              </a:rPr>
              <a:t>Decision A: </a:t>
            </a:r>
            <a:br>
              <a:rPr lang="en-US" sz="1000"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Is the feature aligned with our product roadmap?</a:t>
            </a:r>
          </a:p>
        </p:txBody>
      </p:sp>
      <p:sp>
        <p:nvSpPr>
          <p:cNvPr id="12" name="AutoShape 167">
            <a:extLst>
              <a:ext uri="{FF2B5EF4-FFF2-40B4-BE49-F238E27FC236}">
                <a16:creationId xmlns:a16="http://schemas.microsoft.com/office/drawing/2014/main" id="{D5B564C5-CF77-0741-AE92-5AC257DAEB48}"/>
              </a:ext>
            </a:extLst>
          </p:cNvPr>
          <p:cNvSpPr>
            <a:spLocks noChangeArrowheads="1"/>
          </p:cNvSpPr>
          <p:nvPr/>
        </p:nvSpPr>
        <p:spPr bwMode="auto">
          <a:xfrm>
            <a:off x="4712194" y="2605054"/>
            <a:ext cx="1412584" cy="457200"/>
          </a:xfrm>
          <a:prstGeom prst="roundRect">
            <a:avLst>
              <a:gd name="adj" fmla="val 50000"/>
            </a:avLst>
          </a:prstGeom>
          <a:solidFill>
            <a:srgbClr val="BFEEEA"/>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0" i="0" u="none" strike="noStrike" baseline="0" dirty="0">
                <a:solidFill>
                  <a:schemeClr val="tx1"/>
                </a:solidFill>
                <a:latin typeface="Century Gothic" charset="0"/>
                <a:ea typeface="Century Gothic" charset="0"/>
                <a:cs typeface="Century Gothic" charset="0"/>
              </a:rPr>
              <a:t>Do not proceed with development</a:t>
            </a:r>
          </a:p>
        </p:txBody>
      </p:sp>
      <p:cxnSp>
        <p:nvCxnSpPr>
          <p:cNvPr id="13" name="Straight Arrow Connector 12">
            <a:extLst>
              <a:ext uri="{FF2B5EF4-FFF2-40B4-BE49-F238E27FC236}">
                <a16:creationId xmlns:a16="http://schemas.microsoft.com/office/drawing/2014/main" id="{7B79B0B0-37B8-2948-9DF6-0C5A49523A8E}"/>
              </a:ext>
            </a:extLst>
          </p:cNvPr>
          <p:cNvCxnSpPr/>
          <p:nvPr/>
        </p:nvCxnSpPr>
        <p:spPr>
          <a:xfrm flipV="1">
            <a:off x="1861637" y="2469536"/>
            <a:ext cx="1165613" cy="140602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DCC97EC-6293-5C44-BF46-A09A5A787613}"/>
              </a:ext>
            </a:extLst>
          </p:cNvPr>
          <p:cNvCxnSpPr/>
          <p:nvPr/>
        </p:nvCxnSpPr>
        <p:spPr>
          <a:xfrm>
            <a:off x="1861637" y="3873616"/>
            <a:ext cx="415466"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5" name="AutoShape 167">
            <a:extLst>
              <a:ext uri="{FF2B5EF4-FFF2-40B4-BE49-F238E27FC236}">
                <a16:creationId xmlns:a16="http://schemas.microsoft.com/office/drawing/2014/main" id="{656CBE57-9163-4744-9FE0-E69F940F4089}"/>
              </a:ext>
            </a:extLst>
          </p:cNvPr>
          <p:cNvSpPr>
            <a:spLocks noChangeArrowheads="1"/>
          </p:cNvSpPr>
          <p:nvPr/>
        </p:nvSpPr>
        <p:spPr bwMode="auto">
          <a:xfrm>
            <a:off x="2323264" y="3445286"/>
            <a:ext cx="3132613" cy="870711"/>
          </a:xfrm>
          <a:prstGeom prst="diamond">
            <a:avLst/>
          </a:prstGeom>
          <a:solidFill>
            <a:srgbClr val="44AF7E"/>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1000" dirty="0">
                <a:solidFill>
                  <a:schemeClr val="bg1"/>
                </a:solidFill>
                <a:latin typeface="Century Gothic" panose="020B0502020202020204" pitchFamily="34" charset="0"/>
              </a:rPr>
              <a:t>Decision B: </a:t>
            </a:r>
            <a:br>
              <a:rPr lang="en-US" sz="1000"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Do customers demand this feature?</a:t>
            </a:r>
          </a:p>
        </p:txBody>
      </p:sp>
      <p:sp>
        <p:nvSpPr>
          <p:cNvPr id="16" name="AutoShape 167">
            <a:extLst>
              <a:ext uri="{FF2B5EF4-FFF2-40B4-BE49-F238E27FC236}">
                <a16:creationId xmlns:a16="http://schemas.microsoft.com/office/drawing/2014/main" id="{0293FE7E-D72A-734D-BCA0-EF634461E62A}"/>
              </a:ext>
            </a:extLst>
          </p:cNvPr>
          <p:cNvSpPr>
            <a:spLocks noChangeArrowheads="1"/>
          </p:cNvSpPr>
          <p:nvPr/>
        </p:nvSpPr>
        <p:spPr bwMode="auto">
          <a:xfrm>
            <a:off x="4712194" y="4339865"/>
            <a:ext cx="1412584" cy="457200"/>
          </a:xfrm>
          <a:prstGeom prst="roundRect">
            <a:avLst>
              <a:gd name="adj" fmla="val 50000"/>
            </a:avLst>
          </a:prstGeom>
          <a:solidFill>
            <a:srgbClr val="98E0BA"/>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0" i="0" u="none" strike="noStrike" baseline="0">
                <a:solidFill>
                  <a:schemeClr val="tx1"/>
                </a:solidFill>
                <a:latin typeface="Century Gothic" charset="0"/>
                <a:ea typeface="Century Gothic" charset="0"/>
                <a:cs typeface="Century Gothic" charset="0"/>
              </a:rPr>
              <a:t>Reevaluate at next roadmap meeting</a:t>
            </a:r>
          </a:p>
        </p:txBody>
      </p:sp>
      <p:sp>
        <p:nvSpPr>
          <p:cNvPr id="17" name="Text Box 173">
            <a:extLst>
              <a:ext uri="{FF2B5EF4-FFF2-40B4-BE49-F238E27FC236}">
                <a16:creationId xmlns:a16="http://schemas.microsoft.com/office/drawing/2014/main" id="{938C5350-3C8A-444C-83E1-46B9B5EE2A7F}"/>
              </a:ext>
            </a:extLst>
          </p:cNvPr>
          <p:cNvSpPr txBox="1">
            <a:spLocks noChangeArrowheads="1"/>
          </p:cNvSpPr>
          <p:nvPr/>
        </p:nvSpPr>
        <p:spPr bwMode="auto">
          <a:xfrm>
            <a:off x="4282360" y="4210689"/>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cxnSp>
        <p:nvCxnSpPr>
          <p:cNvPr id="24" name="Straight Arrow Connector 23">
            <a:extLst>
              <a:ext uri="{FF2B5EF4-FFF2-40B4-BE49-F238E27FC236}">
                <a16:creationId xmlns:a16="http://schemas.microsoft.com/office/drawing/2014/main" id="{63A4F901-2926-1845-B91C-64674A6331A5}"/>
              </a:ext>
            </a:extLst>
          </p:cNvPr>
          <p:cNvCxnSpPr/>
          <p:nvPr/>
        </p:nvCxnSpPr>
        <p:spPr>
          <a:xfrm>
            <a:off x="4578410" y="2478731"/>
            <a:ext cx="203029" cy="10938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30A22FA4-377E-2445-BDA9-B93553F0AAE0}"/>
              </a:ext>
            </a:extLst>
          </p:cNvPr>
          <p:cNvCxnSpPr/>
          <p:nvPr/>
        </p:nvCxnSpPr>
        <p:spPr>
          <a:xfrm>
            <a:off x="4578410" y="4206612"/>
            <a:ext cx="203029" cy="10938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Text Box 173">
            <a:extLst>
              <a:ext uri="{FF2B5EF4-FFF2-40B4-BE49-F238E27FC236}">
                <a16:creationId xmlns:a16="http://schemas.microsoft.com/office/drawing/2014/main" id="{037C718D-1E96-BB4B-A585-813030B87749}"/>
              </a:ext>
            </a:extLst>
          </p:cNvPr>
          <p:cNvSpPr txBox="1">
            <a:spLocks noChangeArrowheads="1"/>
          </p:cNvSpPr>
          <p:nvPr/>
        </p:nvSpPr>
        <p:spPr bwMode="auto">
          <a:xfrm>
            <a:off x="4282360" y="5904690"/>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31" name="AutoShape 167">
            <a:extLst>
              <a:ext uri="{FF2B5EF4-FFF2-40B4-BE49-F238E27FC236}">
                <a16:creationId xmlns:a16="http://schemas.microsoft.com/office/drawing/2014/main" id="{BED275A8-3CB1-124B-9740-448D4E520CA1}"/>
              </a:ext>
            </a:extLst>
          </p:cNvPr>
          <p:cNvSpPr>
            <a:spLocks noChangeArrowheads="1"/>
          </p:cNvSpPr>
          <p:nvPr/>
        </p:nvSpPr>
        <p:spPr bwMode="auto">
          <a:xfrm>
            <a:off x="2323264" y="5156227"/>
            <a:ext cx="3128299" cy="870711"/>
          </a:xfrm>
          <a:prstGeom prst="diamond">
            <a:avLst/>
          </a:prstGeom>
          <a:solidFill>
            <a:srgbClr val="62993E"/>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1000" dirty="0">
                <a:solidFill>
                  <a:schemeClr val="bg1"/>
                </a:solidFill>
                <a:latin typeface="Century Gothic" panose="020B0502020202020204" pitchFamily="34" charset="0"/>
              </a:rPr>
              <a:t>Decision C: </a:t>
            </a:r>
            <a:br>
              <a:rPr lang="en-US" sz="1000" dirty="0">
                <a:solidFill>
                  <a:schemeClr val="bg1"/>
                </a:solidFill>
                <a:latin typeface="Century Gothic" panose="020B0502020202020204" pitchFamily="34" charset="0"/>
              </a:rPr>
            </a:br>
            <a:r>
              <a:rPr lang="en-US" dirty="0">
                <a:solidFill>
                  <a:schemeClr val="bg1"/>
                </a:solidFill>
                <a:latin typeface="Century Gothic" panose="020B0502020202020204" pitchFamily="34" charset="0"/>
              </a:rPr>
              <a:t>Can</a:t>
            </a:r>
            <a:r>
              <a:rPr lang="en-US" baseline="0" dirty="0">
                <a:solidFill>
                  <a:schemeClr val="bg1"/>
                </a:solidFill>
                <a:latin typeface="Century Gothic" panose="020B0502020202020204" pitchFamily="34" charset="0"/>
              </a:rPr>
              <a:t> we build it within the budget?</a:t>
            </a:r>
            <a:endParaRPr lang="en-US" dirty="0">
              <a:solidFill>
                <a:schemeClr val="bg1"/>
              </a:solidFill>
              <a:latin typeface="Century Gothic" panose="020B0502020202020204" pitchFamily="34" charset="0"/>
            </a:endParaRPr>
          </a:p>
        </p:txBody>
      </p:sp>
      <p:sp>
        <p:nvSpPr>
          <p:cNvPr id="49" name="AutoShape 167">
            <a:extLst>
              <a:ext uri="{FF2B5EF4-FFF2-40B4-BE49-F238E27FC236}">
                <a16:creationId xmlns:a16="http://schemas.microsoft.com/office/drawing/2014/main" id="{3ABFB658-8F54-B04E-9F55-FD58A354CA56}"/>
              </a:ext>
            </a:extLst>
          </p:cNvPr>
          <p:cNvSpPr>
            <a:spLocks noChangeArrowheads="1"/>
          </p:cNvSpPr>
          <p:nvPr/>
        </p:nvSpPr>
        <p:spPr bwMode="auto">
          <a:xfrm>
            <a:off x="4712194" y="6052347"/>
            <a:ext cx="1412584" cy="457200"/>
          </a:xfrm>
          <a:prstGeom prst="roundRect">
            <a:avLst>
              <a:gd name="adj" fmla="val 50000"/>
            </a:avLst>
          </a:prstGeom>
          <a:solidFill>
            <a:srgbClr val="C6E3AA"/>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0" i="0" u="none" strike="noStrike" baseline="0">
                <a:solidFill>
                  <a:schemeClr val="tx1"/>
                </a:solidFill>
                <a:latin typeface="Century Gothic" charset="0"/>
                <a:ea typeface="Century Gothic" charset="0"/>
                <a:cs typeface="Century Gothic" charset="0"/>
              </a:rPr>
              <a:t>Explore alternative solutions</a:t>
            </a:r>
          </a:p>
        </p:txBody>
      </p:sp>
      <p:cxnSp>
        <p:nvCxnSpPr>
          <p:cNvPr id="50" name="Straight Arrow Connector 49">
            <a:extLst>
              <a:ext uri="{FF2B5EF4-FFF2-40B4-BE49-F238E27FC236}">
                <a16:creationId xmlns:a16="http://schemas.microsoft.com/office/drawing/2014/main" id="{FA65B70E-48E7-FC45-9A0D-078918C4298C}"/>
              </a:ext>
            </a:extLst>
          </p:cNvPr>
          <p:cNvCxnSpPr/>
          <p:nvPr/>
        </p:nvCxnSpPr>
        <p:spPr>
          <a:xfrm flipV="1">
            <a:off x="5508504" y="1800405"/>
            <a:ext cx="830932" cy="36615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BC6A76D6-CB32-B542-ACF7-8B18DD852359}"/>
              </a:ext>
            </a:extLst>
          </p:cNvPr>
          <p:cNvCxnSpPr/>
          <p:nvPr/>
        </p:nvCxnSpPr>
        <p:spPr>
          <a:xfrm flipV="1">
            <a:off x="5508503" y="3509653"/>
            <a:ext cx="830932" cy="36590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9DF35654-D5A2-C04F-A4B5-86D47C26E221}"/>
              </a:ext>
            </a:extLst>
          </p:cNvPr>
          <p:cNvCxnSpPr/>
          <p:nvPr/>
        </p:nvCxnSpPr>
        <p:spPr>
          <a:xfrm flipV="1">
            <a:off x="5508504" y="5211877"/>
            <a:ext cx="830932" cy="36615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74F0CC0-F0C1-784F-886E-B82A048EE803}"/>
              </a:ext>
            </a:extLst>
          </p:cNvPr>
          <p:cNvCxnSpPr/>
          <p:nvPr/>
        </p:nvCxnSpPr>
        <p:spPr>
          <a:xfrm>
            <a:off x="1861637" y="3875557"/>
            <a:ext cx="1200235" cy="137214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8B676435-BCEC-5948-9DD2-E761F7767ECE}"/>
              </a:ext>
            </a:extLst>
          </p:cNvPr>
          <p:cNvCxnSpPr/>
          <p:nvPr/>
        </p:nvCxnSpPr>
        <p:spPr>
          <a:xfrm>
            <a:off x="4578410" y="5900613"/>
            <a:ext cx="203029" cy="10938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5" name="AutoShape 167">
            <a:extLst>
              <a:ext uri="{FF2B5EF4-FFF2-40B4-BE49-F238E27FC236}">
                <a16:creationId xmlns:a16="http://schemas.microsoft.com/office/drawing/2014/main" id="{AF17192F-18C3-4B40-A850-993640B2EF73}"/>
              </a:ext>
            </a:extLst>
          </p:cNvPr>
          <p:cNvSpPr>
            <a:spLocks noChangeArrowheads="1"/>
          </p:cNvSpPr>
          <p:nvPr/>
        </p:nvSpPr>
        <p:spPr bwMode="auto">
          <a:xfrm>
            <a:off x="6443301" y="1300159"/>
            <a:ext cx="2908261" cy="822960"/>
          </a:xfrm>
          <a:prstGeom prst="diamond">
            <a:avLst/>
          </a:prstGeom>
          <a:solidFill>
            <a:srgbClr val="1C8C8B"/>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900" dirty="0">
                <a:solidFill>
                  <a:schemeClr val="bg1"/>
                </a:solidFill>
                <a:latin typeface="Century Gothic" panose="020B0502020202020204" pitchFamily="34" charset="0"/>
              </a:rPr>
              <a:t>Decision A1: </a:t>
            </a:r>
            <a:br>
              <a:rPr lang="en-US" sz="900" dirty="0">
                <a:solidFill>
                  <a:schemeClr val="bg1"/>
                </a:solidFill>
                <a:latin typeface="Century Gothic" panose="020B0502020202020204" pitchFamily="34" charset="0"/>
              </a:rPr>
            </a:br>
            <a:r>
              <a:rPr lang="en-US" sz="1050" dirty="0">
                <a:solidFill>
                  <a:schemeClr val="bg1"/>
                </a:solidFill>
                <a:latin typeface="Century Gothic" panose="020B0502020202020204" pitchFamily="34" charset="0"/>
              </a:rPr>
              <a:t>Do we have the necessary </a:t>
            </a:r>
          </a:p>
          <a:p>
            <a:pPr lvl="0" algn="ctr"/>
            <a:r>
              <a:rPr lang="en-US" sz="1050" dirty="0">
                <a:solidFill>
                  <a:schemeClr val="bg1"/>
                </a:solidFill>
                <a:latin typeface="Century Gothic" panose="020B0502020202020204" pitchFamily="34" charset="0"/>
              </a:rPr>
              <a:t>resources?</a:t>
            </a:r>
          </a:p>
        </p:txBody>
      </p:sp>
      <p:sp>
        <p:nvSpPr>
          <p:cNvPr id="57" name="AutoShape 167">
            <a:extLst>
              <a:ext uri="{FF2B5EF4-FFF2-40B4-BE49-F238E27FC236}">
                <a16:creationId xmlns:a16="http://schemas.microsoft.com/office/drawing/2014/main" id="{7E2E0F55-A3E8-FD4B-9B28-6A78826999BA}"/>
              </a:ext>
            </a:extLst>
          </p:cNvPr>
          <p:cNvSpPr>
            <a:spLocks noChangeArrowheads="1"/>
          </p:cNvSpPr>
          <p:nvPr/>
        </p:nvSpPr>
        <p:spPr bwMode="auto">
          <a:xfrm>
            <a:off x="6443301" y="3026685"/>
            <a:ext cx="2908261" cy="822960"/>
          </a:xfrm>
          <a:prstGeom prst="diamond">
            <a:avLst/>
          </a:prstGeom>
          <a:solidFill>
            <a:srgbClr val="368C65"/>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900" dirty="0">
                <a:solidFill>
                  <a:schemeClr val="bg1"/>
                </a:solidFill>
                <a:latin typeface="Century Gothic" panose="020B0502020202020204" pitchFamily="34" charset="0"/>
              </a:rPr>
              <a:t>Decision B1: </a:t>
            </a:r>
            <a:br>
              <a:rPr lang="en-US" sz="900" dirty="0">
                <a:solidFill>
                  <a:schemeClr val="bg1"/>
                </a:solidFill>
                <a:latin typeface="Century Gothic" panose="020B0502020202020204" pitchFamily="34" charset="0"/>
              </a:rPr>
            </a:br>
            <a:r>
              <a:rPr lang="en-US" sz="1050" dirty="0">
                <a:solidFill>
                  <a:schemeClr val="bg1"/>
                </a:solidFill>
                <a:latin typeface="Century Gothic" panose="020B0502020202020204" pitchFamily="34" charset="0"/>
              </a:rPr>
              <a:t>Is it technically</a:t>
            </a:r>
            <a:r>
              <a:rPr lang="en-US" sz="1050" baseline="0" dirty="0">
                <a:solidFill>
                  <a:schemeClr val="bg1"/>
                </a:solidFill>
                <a:latin typeface="Century Gothic" panose="020B0502020202020204" pitchFamily="34" charset="0"/>
              </a:rPr>
              <a:t> feasible?</a:t>
            </a:r>
            <a:endParaRPr lang="en-US" sz="1050" dirty="0">
              <a:solidFill>
                <a:schemeClr val="bg1"/>
              </a:solidFill>
              <a:latin typeface="Century Gothic" panose="020B0502020202020204" pitchFamily="34" charset="0"/>
            </a:endParaRPr>
          </a:p>
        </p:txBody>
      </p:sp>
      <p:sp>
        <p:nvSpPr>
          <p:cNvPr id="59" name="AutoShape 167">
            <a:extLst>
              <a:ext uri="{FF2B5EF4-FFF2-40B4-BE49-F238E27FC236}">
                <a16:creationId xmlns:a16="http://schemas.microsoft.com/office/drawing/2014/main" id="{804848D4-8622-704A-99BB-744350BA030B}"/>
              </a:ext>
            </a:extLst>
          </p:cNvPr>
          <p:cNvSpPr>
            <a:spLocks noChangeArrowheads="1"/>
          </p:cNvSpPr>
          <p:nvPr/>
        </p:nvSpPr>
        <p:spPr bwMode="auto">
          <a:xfrm>
            <a:off x="6443301" y="4765917"/>
            <a:ext cx="2908261" cy="822960"/>
          </a:xfrm>
          <a:prstGeom prst="diamond">
            <a:avLst/>
          </a:prstGeom>
          <a:solidFill>
            <a:srgbClr val="517F33"/>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900" dirty="0">
                <a:solidFill>
                  <a:schemeClr val="bg1"/>
                </a:solidFill>
                <a:latin typeface="Century Gothic" panose="020B0502020202020204" pitchFamily="34" charset="0"/>
              </a:rPr>
              <a:t>Decision C1: </a:t>
            </a:r>
            <a:br>
              <a:rPr lang="en-US" sz="900" dirty="0">
                <a:solidFill>
                  <a:schemeClr val="bg1"/>
                </a:solidFill>
                <a:latin typeface="Century Gothic" panose="020B0502020202020204" pitchFamily="34" charset="0"/>
              </a:rPr>
            </a:br>
            <a:r>
              <a:rPr lang="en-US" sz="1050" dirty="0">
                <a:solidFill>
                  <a:schemeClr val="bg1"/>
                </a:solidFill>
                <a:latin typeface="Century Gothic" panose="020B0502020202020204" pitchFamily="34" charset="0"/>
              </a:rPr>
              <a:t>Is it a core feature or an enhancement?</a:t>
            </a:r>
          </a:p>
        </p:txBody>
      </p:sp>
      <p:cxnSp>
        <p:nvCxnSpPr>
          <p:cNvPr id="61" name="Straight Arrow Connector 60">
            <a:extLst>
              <a:ext uri="{FF2B5EF4-FFF2-40B4-BE49-F238E27FC236}">
                <a16:creationId xmlns:a16="http://schemas.microsoft.com/office/drawing/2014/main" id="{B2E291EA-634A-3342-8CB9-211FD2A4CA86}"/>
              </a:ext>
            </a:extLst>
          </p:cNvPr>
          <p:cNvCxnSpPr/>
          <p:nvPr/>
        </p:nvCxnSpPr>
        <p:spPr>
          <a:xfrm>
            <a:off x="5496963" y="5584558"/>
            <a:ext cx="830932" cy="36590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42F58561-1F53-7C41-8A72-8F26A3D8F45D}"/>
              </a:ext>
            </a:extLst>
          </p:cNvPr>
          <p:cNvCxnSpPr/>
          <p:nvPr/>
        </p:nvCxnSpPr>
        <p:spPr>
          <a:xfrm>
            <a:off x="5508504" y="3873616"/>
            <a:ext cx="830932" cy="36590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AE3D5AB1-C4A6-694F-B94F-9F2B9AE6408E}"/>
              </a:ext>
            </a:extLst>
          </p:cNvPr>
          <p:cNvCxnSpPr/>
          <p:nvPr/>
        </p:nvCxnSpPr>
        <p:spPr>
          <a:xfrm>
            <a:off x="5508504" y="2162675"/>
            <a:ext cx="830932" cy="36590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6" name="AutoShape 167">
            <a:extLst>
              <a:ext uri="{FF2B5EF4-FFF2-40B4-BE49-F238E27FC236}">
                <a16:creationId xmlns:a16="http://schemas.microsoft.com/office/drawing/2014/main" id="{1A5F5A33-8B40-9B4C-87AA-445D64921408}"/>
              </a:ext>
            </a:extLst>
          </p:cNvPr>
          <p:cNvSpPr>
            <a:spLocks noChangeArrowheads="1"/>
          </p:cNvSpPr>
          <p:nvPr/>
        </p:nvSpPr>
        <p:spPr bwMode="auto">
          <a:xfrm>
            <a:off x="9882436" y="2627385"/>
            <a:ext cx="210312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Reconsider based on ROI</a:t>
            </a:r>
          </a:p>
        </p:txBody>
      </p:sp>
      <p:sp>
        <p:nvSpPr>
          <p:cNvPr id="58" name="AutoShape 167">
            <a:extLst>
              <a:ext uri="{FF2B5EF4-FFF2-40B4-BE49-F238E27FC236}">
                <a16:creationId xmlns:a16="http://schemas.microsoft.com/office/drawing/2014/main" id="{CE8459D4-EF56-F747-A962-FE58CA91728F}"/>
              </a:ext>
            </a:extLst>
          </p:cNvPr>
          <p:cNvSpPr>
            <a:spLocks noChangeArrowheads="1"/>
          </p:cNvSpPr>
          <p:nvPr/>
        </p:nvSpPr>
        <p:spPr bwMode="auto">
          <a:xfrm>
            <a:off x="9882436" y="4339865"/>
            <a:ext cx="210312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Conduct further research</a:t>
            </a:r>
          </a:p>
        </p:txBody>
      </p:sp>
      <p:sp>
        <p:nvSpPr>
          <p:cNvPr id="60" name="AutoShape 167">
            <a:extLst>
              <a:ext uri="{FF2B5EF4-FFF2-40B4-BE49-F238E27FC236}">
                <a16:creationId xmlns:a16="http://schemas.microsoft.com/office/drawing/2014/main" id="{14050546-36BD-AF41-9BDC-406D6F8DB947}"/>
              </a:ext>
            </a:extLst>
          </p:cNvPr>
          <p:cNvSpPr>
            <a:spLocks noChangeArrowheads="1"/>
          </p:cNvSpPr>
          <p:nvPr/>
        </p:nvSpPr>
        <p:spPr bwMode="auto">
          <a:xfrm>
            <a:off x="9882436" y="6052348"/>
            <a:ext cx="210312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dirty="0">
                <a:solidFill>
                  <a:schemeClr val="tx1"/>
                </a:solidFill>
                <a:latin typeface="Century Gothic" charset="0"/>
                <a:ea typeface="Century Gothic" charset="0"/>
                <a:cs typeface="Century Gothic" charset="0"/>
              </a:rPr>
              <a:t>Reassess feature scope and dependencies</a:t>
            </a:r>
          </a:p>
        </p:txBody>
      </p:sp>
      <p:sp>
        <p:nvSpPr>
          <p:cNvPr id="64" name="AutoShape 167">
            <a:extLst>
              <a:ext uri="{FF2B5EF4-FFF2-40B4-BE49-F238E27FC236}">
                <a16:creationId xmlns:a16="http://schemas.microsoft.com/office/drawing/2014/main" id="{A0A0F091-8730-2243-9FDF-0C84AF7E7EB8}"/>
              </a:ext>
            </a:extLst>
          </p:cNvPr>
          <p:cNvSpPr>
            <a:spLocks noChangeArrowheads="1"/>
          </p:cNvSpPr>
          <p:nvPr/>
        </p:nvSpPr>
        <p:spPr bwMode="auto">
          <a:xfrm>
            <a:off x="9882436" y="1771144"/>
            <a:ext cx="210312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Plan for resource acquisition</a:t>
            </a:r>
          </a:p>
        </p:txBody>
      </p:sp>
      <p:sp>
        <p:nvSpPr>
          <p:cNvPr id="65" name="AutoShape 167">
            <a:extLst>
              <a:ext uri="{FF2B5EF4-FFF2-40B4-BE49-F238E27FC236}">
                <a16:creationId xmlns:a16="http://schemas.microsoft.com/office/drawing/2014/main" id="{1810525E-F91E-6C44-81BD-171D3541F614}"/>
              </a:ext>
            </a:extLst>
          </p:cNvPr>
          <p:cNvSpPr>
            <a:spLocks noChangeArrowheads="1"/>
          </p:cNvSpPr>
          <p:nvPr/>
        </p:nvSpPr>
        <p:spPr bwMode="auto">
          <a:xfrm>
            <a:off x="9882436" y="3483625"/>
            <a:ext cx="210312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Seek customer feedback for alternatives</a:t>
            </a:r>
          </a:p>
        </p:txBody>
      </p:sp>
      <p:sp>
        <p:nvSpPr>
          <p:cNvPr id="66" name="AutoShape 167">
            <a:extLst>
              <a:ext uri="{FF2B5EF4-FFF2-40B4-BE49-F238E27FC236}">
                <a16:creationId xmlns:a16="http://schemas.microsoft.com/office/drawing/2014/main" id="{CA8AB739-9738-F14F-BBD4-1EB116A04A28}"/>
              </a:ext>
            </a:extLst>
          </p:cNvPr>
          <p:cNvSpPr>
            <a:spLocks noChangeArrowheads="1"/>
          </p:cNvSpPr>
          <p:nvPr/>
        </p:nvSpPr>
        <p:spPr bwMode="auto">
          <a:xfrm>
            <a:off x="9882436" y="5196106"/>
            <a:ext cx="210312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Schedule for future sprint</a:t>
            </a:r>
          </a:p>
        </p:txBody>
      </p:sp>
      <p:sp>
        <p:nvSpPr>
          <p:cNvPr id="67" name="AutoShape 167">
            <a:extLst>
              <a:ext uri="{FF2B5EF4-FFF2-40B4-BE49-F238E27FC236}">
                <a16:creationId xmlns:a16="http://schemas.microsoft.com/office/drawing/2014/main" id="{D4B69E3F-C1AE-5642-A6C9-9784F5D7BCFF}"/>
              </a:ext>
            </a:extLst>
          </p:cNvPr>
          <p:cNvSpPr>
            <a:spLocks noChangeArrowheads="1"/>
          </p:cNvSpPr>
          <p:nvPr/>
        </p:nvSpPr>
        <p:spPr bwMode="auto">
          <a:xfrm>
            <a:off x="9882436" y="2199264"/>
            <a:ext cx="180313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Prioritize development</a:t>
            </a:r>
          </a:p>
        </p:txBody>
      </p:sp>
      <p:sp>
        <p:nvSpPr>
          <p:cNvPr id="68" name="AutoShape 167">
            <a:extLst>
              <a:ext uri="{FF2B5EF4-FFF2-40B4-BE49-F238E27FC236}">
                <a16:creationId xmlns:a16="http://schemas.microsoft.com/office/drawing/2014/main" id="{BDA8328B-8664-314D-B522-6343FF33597A}"/>
              </a:ext>
            </a:extLst>
          </p:cNvPr>
          <p:cNvSpPr>
            <a:spLocks noChangeArrowheads="1"/>
          </p:cNvSpPr>
          <p:nvPr/>
        </p:nvSpPr>
        <p:spPr bwMode="auto">
          <a:xfrm>
            <a:off x="9882436" y="3911745"/>
            <a:ext cx="180313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Implement in next release cycle</a:t>
            </a:r>
          </a:p>
        </p:txBody>
      </p:sp>
      <p:sp>
        <p:nvSpPr>
          <p:cNvPr id="69" name="AutoShape 167">
            <a:extLst>
              <a:ext uri="{FF2B5EF4-FFF2-40B4-BE49-F238E27FC236}">
                <a16:creationId xmlns:a16="http://schemas.microsoft.com/office/drawing/2014/main" id="{5AEBCEAB-78B5-A544-A049-23BCE3911DEF}"/>
              </a:ext>
            </a:extLst>
          </p:cNvPr>
          <p:cNvSpPr>
            <a:spLocks noChangeArrowheads="1"/>
          </p:cNvSpPr>
          <p:nvPr/>
        </p:nvSpPr>
        <p:spPr bwMode="auto">
          <a:xfrm>
            <a:off x="9882436" y="5624226"/>
            <a:ext cx="180313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Proceed with integration testing</a:t>
            </a:r>
          </a:p>
        </p:txBody>
      </p:sp>
      <p:sp>
        <p:nvSpPr>
          <p:cNvPr id="70" name="AutoShape 167">
            <a:extLst>
              <a:ext uri="{FF2B5EF4-FFF2-40B4-BE49-F238E27FC236}">
                <a16:creationId xmlns:a16="http://schemas.microsoft.com/office/drawing/2014/main" id="{5810C9AC-86FA-D142-98EF-D6ED97F46B0C}"/>
              </a:ext>
            </a:extLst>
          </p:cNvPr>
          <p:cNvSpPr>
            <a:spLocks noChangeArrowheads="1"/>
          </p:cNvSpPr>
          <p:nvPr/>
        </p:nvSpPr>
        <p:spPr bwMode="auto">
          <a:xfrm>
            <a:off x="9882436" y="1343024"/>
            <a:ext cx="180313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Begin development phase</a:t>
            </a:r>
          </a:p>
        </p:txBody>
      </p:sp>
      <p:sp>
        <p:nvSpPr>
          <p:cNvPr id="71" name="AutoShape 167">
            <a:extLst>
              <a:ext uri="{FF2B5EF4-FFF2-40B4-BE49-F238E27FC236}">
                <a16:creationId xmlns:a16="http://schemas.microsoft.com/office/drawing/2014/main" id="{4D339E7D-1AED-FE40-A0AA-D2A41AF19D94}"/>
              </a:ext>
            </a:extLst>
          </p:cNvPr>
          <p:cNvSpPr>
            <a:spLocks noChangeArrowheads="1"/>
          </p:cNvSpPr>
          <p:nvPr/>
        </p:nvSpPr>
        <p:spPr bwMode="auto">
          <a:xfrm>
            <a:off x="9882436" y="3055505"/>
            <a:ext cx="180313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Validate with prototype</a:t>
            </a:r>
          </a:p>
        </p:txBody>
      </p:sp>
      <p:sp>
        <p:nvSpPr>
          <p:cNvPr id="72" name="AutoShape 167">
            <a:extLst>
              <a:ext uri="{FF2B5EF4-FFF2-40B4-BE49-F238E27FC236}">
                <a16:creationId xmlns:a16="http://schemas.microsoft.com/office/drawing/2014/main" id="{D993DB0F-C9B0-2846-B269-5BD921EE3867}"/>
              </a:ext>
            </a:extLst>
          </p:cNvPr>
          <p:cNvSpPr>
            <a:spLocks noChangeArrowheads="1"/>
          </p:cNvSpPr>
          <p:nvPr/>
        </p:nvSpPr>
        <p:spPr bwMode="auto">
          <a:xfrm>
            <a:off x="9882436" y="4767985"/>
            <a:ext cx="180313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r>
              <a:rPr lang="en-US" sz="1000" b="0" i="0" u="none" strike="noStrike" baseline="0">
                <a:solidFill>
                  <a:schemeClr val="tx1"/>
                </a:solidFill>
                <a:latin typeface="Century Gothic" charset="0"/>
                <a:ea typeface="Century Gothic" charset="0"/>
                <a:cs typeface="Century Gothic" charset="0"/>
              </a:rPr>
              <a:t>Fast-track development</a:t>
            </a:r>
          </a:p>
        </p:txBody>
      </p:sp>
      <p:sp>
        <p:nvSpPr>
          <p:cNvPr id="73" name="Text Box 173">
            <a:extLst>
              <a:ext uri="{FF2B5EF4-FFF2-40B4-BE49-F238E27FC236}">
                <a16:creationId xmlns:a16="http://schemas.microsoft.com/office/drawing/2014/main" id="{C9A3FC2B-046C-B741-B5EF-4314CC760F6F}"/>
              </a:ext>
            </a:extLst>
          </p:cNvPr>
          <p:cNvSpPr txBox="1">
            <a:spLocks noChangeArrowheads="1"/>
          </p:cNvSpPr>
          <p:nvPr/>
        </p:nvSpPr>
        <p:spPr bwMode="auto">
          <a:xfrm>
            <a:off x="5949994" y="2016957"/>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effectLst>
                  <a:glow rad="228600">
                    <a:schemeClr val="bg1"/>
                  </a:glow>
                </a:effectLst>
                <a:latin typeface="Century Gothic" charset="0"/>
                <a:ea typeface="Century Gothic" charset="0"/>
                <a:cs typeface="Century Gothic" charset="0"/>
              </a:rPr>
              <a:t>YES</a:t>
            </a:r>
          </a:p>
        </p:txBody>
      </p:sp>
      <p:sp>
        <p:nvSpPr>
          <p:cNvPr id="74" name="Text Box 173">
            <a:extLst>
              <a:ext uri="{FF2B5EF4-FFF2-40B4-BE49-F238E27FC236}">
                <a16:creationId xmlns:a16="http://schemas.microsoft.com/office/drawing/2014/main" id="{AF748685-654E-7941-9CB4-A8BCE5E4FA1B}"/>
              </a:ext>
            </a:extLst>
          </p:cNvPr>
          <p:cNvSpPr txBox="1">
            <a:spLocks noChangeArrowheads="1"/>
          </p:cNvSpPr>
          <p:nvPr/>
        </p:nvSpPr>
        <p:spPr bwMode="auto">
          <a:xfrm>
            <a:off x="5949994" y="3748005"/>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dirty="0">
                <a:solidFill>
                  <a:schemeClr val="tx1">
                    <a:lumMod val="75000"/>
                    <a:lumOff val="25000"/>
                  </a:schemeClr>
                </a:solidFill>
                <a:effectLst>
                  <a:glow rad="228600">
                    <a:schemeClr val="bg1"/>
                  </a:glow>
                </a:effectLst>
                <a:latin typeface="Century Gothic" charset="0"/>
                <a:ea typeface="Century Gothic" charset="0"/>
                <a:cs typeface="Century Gothic" charset="0"/>
              </a:rPr>
              <a:t>YES</a:t>
            </a:r>
          </a:p>
        </p:txBody>
      </p:sp>
      <p:sp>
        <p:nvSpPr>
          <p:cNvPr id="75" name="Text Box 173">
            <a:extLst>
              <a:ext uri="{FF2B5EF4-FFF2-40B4-BE49-F238E27FC236}">
                <a16:creationId xmlns:a16="http://schemas.microsoft.com/office/drawing/2014/main" id="{9D80500C-0D38-7D4E-A436-FC8681A6541F}"/>
              </a:ext>
            </a:extLst>
          </p:cNvPr>
          <p:cNvSpPr txBox="1">
            <a:spLocks noChangeArrowheads="1"/>
          </p:cNvSpPr>
          <p:nvPr/>
        </p:nvSpPr>
        <p:spPr bwMode="auto">
          <a:xfrm>
            <a:off x="5949994" y="5473234"/>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dirty="0">
                <a:solidFill>
                  <a:schemeClr val="tx1">
                    <a:lumMod val="75000"/>
                    <a:lumOff val="25000"/>
                  </a:schemeClr>
                </a:solidFill>
                <a:effectLst>
                  <a:glow rad="228600">
                    <a:schemeClr val="bg1"/>
                  </a:glow>
                </a:effectLst>
                <a:latin typeface="Century Gothic" charset="0"/>
                <a:ea typeface="Century Gothic" charset="0"/>
                <a:cs typeface="Century Gothic" charset="0"/>
              </a:rPr>
              <a:t>YES</a:t>
            </a:r>
          </a:p>
        </p:txBody>
      </p:sp>
      <p:sp>
        <p:nvSpPr>
          <p:cNvPr id="76" name="AutoShape 167">
            <a:extLst>
              <a:ext uri="{FF2B5EF4-FFF2-40B4-BE49-F238E27FC236}">
                <a16:creationId xmlns:a16="http://schemas.microsoft.com/office/drawing/2014/main" id="{64CDC506-D5A4-8846-AF3E-022FB8F06A53}"/>
              </a:ext>
            </a:extLst>
          </p:cNvPr>
          <p:cNvSpPr>
            <a:spLocks noChangeArrowheads="1"/>
          </p:cNvSpPr>
          <p:nvPr/>
        </p:nvSpPr>
        <p:spPr bwMode="auto">
          <a:xfrm>
            <a:off x="6443301" y="2163422"/>
            <a:ext cx="2908261" cy="822960"/>
          </a:xfrm>
          <a:prstGeom prst="diamond">
            <a:avLst/>
          </a:prstGeom>
          <a:solidFill>
            <a:srgbClr val="1C8C8B"/>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r>
              <a:rPr lang="en-US" sz="900" dirty="0">
                <a:solidFill>
                  <a:schemeClr val="bg1"/>
                </a:solidFill>
                <a:latin typeface="Century Gothic" panose="020B0502020202020204" pitchFamily="34" charset="0"/>
              </a:rPr>
              <a:t>Decision A2: </a:t>
            </a:r>
            <a:br>
              <a:rPr lang="en-US" sz="900" dirty="0">
                <a:solidFill>
                  <a:schemeClr val="bg1"/>
                </a:solidFill>
                <a:latin typeface="Century Gothic" panose="020B0502020202020204" pitchFamily="34" charset="0"/>
              </a:rPr>
            </a:br>
            <a:r>
              <a:rPr lang="en-US" sz="1050" dirty="0">
                <a:solidFill>
                  <a:schemeClr val="bg1"/>
                </a:solidFill>
                <a:latin typeface="Century Gothic" panose="020B0502020202020204" pitchFamily="34" charset="0"/>
              </a:rPr>
              <a:t>Will it provide a competitive advantage?</a:t>
            </a:r>
          </a:p>
        </p:txBody>
      </p:sp>
      <p:grpSp>
        <p:nvGrpSpPr>
          <p:cNvPr id="77" name="Group 76">
            <a:extLst>
              <a:ext uri="{FF2B5EF4-FFF2-40B4-BE49-F238E27FC236}">
                <a16:creationId xmlns:a16="http://schemas.microsoft.com/office/drawing/2014/main" id="{18450730-3453-BEF6-2F55-520C0D5A6F26}"/>
              </a:ext>
            </a:extLst>
          </p:cNvPr>
          <p:cNvGrpSpPr/>
          <p:nvPr/>
        </p:nvGrpSpPr>
        <p:grpSpPr>
          <a:xfrm>
            <a:off x="9112151" y="2250729"/>
            <a:ext cx="723056" cy="633910"/>
            <a:chOff x="9706038" y="1361021"/>
            <a:chExt cx="795688" cy="950490"/>
          </a:xfrm>
        </p:grpSpPr>
        <p:sp>
          <p:nvSpPr>
            <p:cNvPr id="103" name="Text Box 173">
              <a:extLst>
                <a:ext uri="{FF2B5EF4-FFF2-40B4-BE49-F238E27FC236}">
                  <a16:creationId xmlns:a16="http://schemas.microsoft.com/office/drawing/2014/main" id="{6B972D36-E201-8247-8F5C-3FFD39A1A6FC}"/>
                </a:ext>
              </a:extLst>
            </p:cNvPr>
            <p:cNvSpPr txBox="1">
              <a:spLocks noChangeArrowheads="1"/>
            </p:cNvSpPr>
            <p:nvPr/>
          </p:nvSpPr>
          <p:spPr bwMode="auto">
            <a:xfrm>
              <a:off x="9706038" y="189696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104" name="Text Box 173">
              <a:extLst>
                <a:ext uri="{FF2B5EF4-FFF2-40B4-BE49-F238E27FC236}">
                  <a16:creationId xmlns:a16="http://schemas.microsoft.com/office/drawing/2014/main" id="{8FB493F6-AE0A-1F4C-A693-71B5A7E8E217}"/>
                </a:ext>
              </a:extLst>
            </p:cNvPr>
            <p:cNvSpPr txBox="1">
              <a:spLocks noChangeArrowheads="1"/>
            </p:cNvSpPr>
            <p:nvPr/>
          </p:nvSpPr>
          <p:spPr bwMode="auto">
            <a:xfrm>
              <a:off x="9712388" y="136102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105" name="Straight Arrow Connector 104">
              <a:extLst>
                <a:ext uri="{FF2B5EF4-FFF2-40B4-BE49-F238E27FC236}">
                  <a16:creationId xmlns:a16="http://schemas.microsoft.com/office/drawing/2014/main" id="{3417D786-5EA2-6C45-9225-6F106F6617E8}"/>
                </a:ext>
              </a:extLst>
            </p:cNvPr>
            <p:cNvCxnSpPr/>
            <p:nvPr/>
          </p:nvCxnSpPr>
          <p:spPr>
            <a:xfrm>
              <a:off x="10044526" y="195180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903364F7-027C-534C-8046-51FF16861429}"/>
                </a:ext>
              </a:extLst>
            </p:cNvPr>
            <p:cNvCxnSpPr/>
            <p:nvPr/>
          </p:nvCxnSpPr>
          <p:spPr>
            <a:xfrm flipV="1">
              <a:off x="10044526" y="155810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78" name="Group 77">
            <a:extLst>
              <a:ext uri="{FF2B5EF4-FFF2-40B4-BE49-F238E27FC236}">
                <a16:creationId xmlns:a16="http://schemas.microsoft.com/office/drawing/2014/main" id="{EC11E8CA-6753-16E7-A23E-1AF1FF4C6CA6}"/>
              </a:ext>
            </a:extLst>
          </p:cNvPr>
          <p:cNvGrpSpPr/>
          <p:nvPr/>
        </p:nvGrpSpPr>
        <p:grpSpPr>
          <a:xfrm>
            <a:off x="9112151" y="1381707"/>
            <a:ext cx="723056" cy="633910"/>
            <a:chOff x="9706038" y="58001"/>
            <a:chExt cx="795688" cy="950490"/>
          </a:xfrm>
        </p:grpSpPr>
        <p:sp>
          <p:nvSpPr>
            <p:cNvPr id="99" name="Text Box 173">
              <a:extLst>
                <a:ext uri="{FF2B5EF4-FFF2-40B4-BE49-F238E27FC236}">
                  <a16:creationId xmlns:a16="http://schemas.microsoft.com/office/drawing/2014/main" id="{1D1F50AE-AAD1-684E-AD3F-02FCEFD464ED}"/>
                </a:ext>
              </a:extLst>
            </p:cNvPr>
            <p:cNvSpPr txBox="1">
              <a:spLocks noChangeArrowheads="1"/>
            </p:cNvSpPr>
            <p:nvPr/>
          </p:nvSpPr>
          <p:spPr bwMode="auto">
            <a:xfrm>
              <a:off x="9706038" y="59394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100" name="Text Box 173">
              <a:extLst>
                <a:ext uri="{FF2B5EF4-FFF2-40B4-BE49-F238E27FC236}">
                  <a16:creationId xmlns:a16="http://schemas.microsoft.com/office/drawing/2014/main" id="{2B8B417C-FEF1-1C4A-B631-ABF70D6A452C}"/>
                </a:ext>
              </a:extLst>
            </p:cNvPr>
            <p:cNvSpPr txBox="1">
              <a:spLocks noChangeArrowheads="1"/>
            </p:cNvSpPr>
            <p:nvPr/>
          </p:nvSpPr>
          <p:spPr bwMode="auto">
            <a:xfrm>
              <a:off x="9712388" y="5800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101" name="Straight Arrow Connector 100">
              <a:extLst>
                <a:ext uri="{FF2B5EF4-FFF2-40B4-BE49-F238E27FC236}">
                  <a16:creationId xmlns:a16="http://schemas.microsoft.com/office/drawing/2014/main" id="{DA115241-65DE-AB46-96CB-FB3C04DE5ED9}"/>
                </a:ext>
              </a:extLst>
            </p:cNvPr>
            <p:cNvCxnSpPr/>
            <p:nvPr/>
          </p:nvCxnSpPr>
          <p:spPr>
            <a:xfrm>
              <a:off x="10044526" y="64878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076C5C57-DDFC-8E4D-91AB-1C02461382AF}"/>
                </a:ext>
              </a:extLst>
            </p:cNvPr>
            <p:cNvCxnSpPr/>
            <p:nvPr/>
          </p:nvCxnSpPr>
          <p:spPr>
            <a:xfrm flipV="1">
              <a:off x="10044526" y="25508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79" name="Group 78">
            <a:extLst>
              <a:ext uri="{FF2B5EF4-FFF2-40B4-BE49-F238E27FC236}">
                <a16:creationId xmlns:a16="http://schemas.microsoft.com/office/drawing/2014/main" id="{CDFB6561-E162-FB40-BEC2-338FF9C36E85}"/>
              </a:ext>
            </a:extLst>
          </p:cNvPr>
          <p:cNvGrpSpPr/>
          <p:nvPr/>
        </p:nvGrpSpPr>
        <p:grpSpPr>
          <a:xfrm>
            <a:off x="9112151" y="3119752"/>
            <a:ext cx="723056" cy="633910"/>
            <a:chOff x="9706038" y="2664041"/>
            <a:chExt cx="795688" cy="950490"/>
          </a:xfrm>
        </p:grpSpPr>
        <p:sp>
          <p:nvSpPr>
            <p:cNvPr id="95" name="Text Box 173">
              <a:extLst>
                <a:ext uri="{FF2B5EF4-FFF2-40B4-BE49-F238E27FC236}">
                  <a16:creationId xmlns:a16="http://schemas.microsoft.com/office/drawing/2014/main" id="{7DE9FB07-85AE-0358-9E96-73ACDB35823B}"/>
                </a:ext>
              </a:extLst>
            </p:cNvPr>
            <p:cNvSpPr txBox="1">
              <a:spLocks noChangeArrowheads="1"/>
            </p:cNvSpPr>
            <p:nvPr/>
          </p:nvSpPr>
          <p:spPr bwMode="auto">
            <a:xfrm>
              <a:off x="9706038" y="319998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96" name="Text Box 173">
              <a:extLst>
                <a:ext uri="{FF2B5EF4-FFF2-40B4-BE49-F238E27FC236}">
                  <a16:creationId xmlns:a16="http://schemas.microsoft.com/office/drawing/2014/main" id="{5D19129F-039B-8D86-158E-B6C4BD73F070}"/>
                </a:ext>
              </a:extLst>
            </p:cNvPr>
            <p:cNvSpPr txBox="1">
              <a:spLocks noChangeArrowheads="1"/>
            </p:cNvSpPr>
            <p:nvPr/>
          </p:nvSpPr>
          <p:spPr bwMode="auto">
            <a:xfrm>
              <a:off x="9712388" y="266404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97" name="Straight Arrow Connector 96">
              <a:extLst>
                <a:ext uri="{FF2B5EF4-FFF2-40B4-BE49-F238E27FC236}">
                  <a16:creationId xmlns:a16="http://schemas.microsoft.com/office/drawing/2014/main" id="{B869400E-EF42-757F-FB19-B898C0FD52B1}"/>
                </a:ext>
              </a:extLst>
            </p:cNvPr>
            <p:cNvCxnSpPr/>
            <p:nvPr/>
          </p:nvCxnSpPr>
          <p:spPr>
            <a:xfrm>
              <a:off x="10044526" y="325482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ECBB66B2-AB3B-6F13-0A33-BB54FA311BA2}"/>
                </a:ext>
              </a:extLst>
            </p:cNvPr>
            <p:cNvCxnSpPr/>
            <p:nvPr/>
          </p:nvCxnSpPr>
          <p:spPr>
            <a:xfrm flipV="1">
              <a:off x="10044526" y="286112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80" name="Group 79">
            <a:extLst>
              <a:ext uri="{FF2B5EF4-FFF2-40B4-BE49-F238E27FC236}">
                <a16:creationId xmlns:a16="http://schemas.microsoft.com/office/drawing/2014/main" id="{4284A3EF-B3A4-744A-85A0-034D8453A365}"/>
              </a:ext>
            </a:extLst>
          </p:cNvPr>
          <p:cNvGrpSpPr/>
          <p:nvPr/>
        </p:nvGrpSpPr>
        <p:grpSpPr>
          <a:xfrm>
            <a:off x="9112151" y="3988775"/>
            <a:ext cx="723056" cy="633910"/>
            <a:chOff x="9706038" y="3967061"/>
            <a:chExt cx="795688" cy="950490"/>
          </a:xfrm>
        </p:grpSpPr>
        <p:sp>
          <p:nvSpPr>
            <p:cNvPr id="91" name="Text Box 173">
              <a:extLst>
                <a:ext uri="{FF2B5EF4-FFF2-40B4-BE49-F238E27FC236}">
                  <a16:creationId xmlns:a16="http://schemas.microsoft.com/office/drawing/2014/main" id="{EB1681E1-C66A-675E-C0CE-5D4D94F526D7}"/>
                </a:ext>
              </a:extLst>
            </p:cNvPr>
            <p:cNvSpPr txBox="1">
              <a:spLocks noChangeArrowheads="1"/>
            </p:cNvSpPr>
            <p:nvPr/>
          </p:nvSpPr>
          <p:spPr bwMode="auto">
            <a:xfrm>
              <a:off x="9706038" y="450300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92" name="Text Box 173">
              <a:extLst>
                <a:ext uri="{FF2B5EF4-FFF2-40B4-BE49-F238E27FC236}">
                  <a16:creationId xmlns:a16="http://schemas.microsoft.com/office/drawing/2014/main" id="{65123088-7E74-82D8-3898-CDF2458A6393}"/>
                </a:ext>
              </a:extLst>
            </p:cNvPr>
            <p:cNvSpPr txBox="1">
              <a:spLocks noChangeArrowheads="1"/>
            </p:cNvSpPr>
            <p:nvPr/>
          </p:nvSpPr>
          <p:spPr bwMode="auto">
            <a:xfrm>
              <a:off x="9712388" y="396706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93" name="Straight Arrow Connector 92">
              <a:extLst>
                <a:ext uri="{FF2B5EF4-FFF2-40B4-BE49-F238E27FC236}">
                  <a16:creationId xmlns:a16="http://schemas.microsoft.com/office/drawing/2014/main" id="{FA69EF71-E011-36C0-28A3-E94638BA5332}"/>
                </a:ext>
              </a:extLst>
            </p:cNvPr>
            <p:cNvCxnSpPr/>
            <p:nvPr/>
          </p:nvCxnSpPr>
          <p:spPr>
            <a:xfrm>
              <a:off x="10044526" y="455784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56ED1266-14C0-139A-51E7-284AC8B9FC83}"/>
                </a:ext>
              </a:extLst>
            </p:cNvPr>
            <p:cNvCxnSpPr/>
            <p:nvPr/>
          </p:nvCxnSpPr>
          <p:spPr>
            <a:xfrm flipV="1">
              <a:off x="10044526" y="416414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81" name="Group 80">
            <a:extLst>
              <a:ext uri="{FF2B5EF4-FFF2-40B4-BE49-F238E27FC236}">
                <a16:creationId xmlns:a16="http://schemas.microsoft.com/office/drawing/2014/main" id="{757BF7B4-7253-A84F-A1AE-A910DB4A615E}"/>
              </a:ext>
            </a:extLst>
          </p:cNvPr>
          <p:cNvGrpSpPr/>
          <p:nvPr/>
        </p:nvGrpSpPr>
        <p:grpSpPr>
          <a:xfrm>
            <a:off x="9112151" y="4857798"/>
            <a:ext cx="723056" cy="633910"/>
            <a:chOff x="9706038" y="5270081"/>
            <a:chExt cx="795688" cy="950490"/>
          </a:xfrm>
        </p:grpSpPr>
        <p:sp>
          <p:nvSpPr>
            <p:cNvPr id="87" name="Text Box 173">
              <a:extLst>
                <a:ext uri="{FF2B5EF4-FFF2-40B4-BE49-F238E27FC236}">
                  <a16:creationId xmlns:a16="http://schemas.microsoft.com/office/drawing/2014/main" id="{8A22ECE9-3079-4F20-785C-383DCE913AD0}"/>
                </a:ext>
              </a:extLst>
            </p:cNvPr>
            <p:cNvSpPr txBox="1">
              <a:spLocks noChangeArrowheads="1"/>
            </p:cNvSpPr>
            <p:nvPr/>
          </p:nvSpPr>
          <p:spPr bwMode="auto">
            <a:xfrm>
              <a:off x="9706038" y="580602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88" name="Text Box 173">
              <a:extLst>
                <a:ext uri="{FF2B5EF4-FFF2-40B4-BE49-F238E27FC236}">
                  <a16:creationId xmlns:a16="http://schemas.microsoft.com/office/drawing/2014/main" id="{1574CCDF-7CB7-B744-A650-BDD9587C9928}"/>
                </a:ext>
              </a:extLst>
            </p:cNvPr>
            <p:cNvSpPr txBox="1">
              <a:spLocks noChangeArrowheads="1"/>
            </p:cNvSpPr>
            <p:nvPr/>
          </p:nvSpPr>
          <p:spPr bwMode="auto">
            <a:xfrm>
              <a:off x="9712388" y="527008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89" name="Straight Arrow Connector 88">
              <a:extLst>
                <a:ext uri="{FF2B5EF4-FFF2-40B4-BE49-F238E27FC236}">
                  <a16:creationId xmlns:a16="http://schemas.microsoft.com/office/drawing/2014/main" id="{CAFFF916-231B-7198-C5D5-3CEEA315F394}"/>
                </a:ext>
              </a:extLst>
            </p:cNvPr>
            <p:cNvCxnSpPr/>
            <p:nvPr/>
          </p:nvCxnSpPr>
          <p:spPr>
            <a:xfrm>
              <a:off x="10044526" y="586086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7ACF6F9E-F05B-7DE8-19B1-B2EF2021BCC2}"/>
                </a:ext>
              </a:extLst>
            </p:cNvPr>
            <p:cNvCxnSpPr/>
            <p:nvPr/>
          </p:nvCxnSpPr>
          <p:spPr>
            <a:xfrm flipV="1">
              <a:off x="10044526" y="546716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A5A5D6C2-CA3B-2C49-9ADB-967B0854D9CC}"/>
              </a:ext>
            </a:extLst>
          </p:cNvPr>
          <p:cNvGrpSpPr/>
          <p:nvPr/>
        </p:nvGrpSpPr>
        <p:grpSpPr>
          <a:xfrm>
            <a:off x="9112151" y="5726820"/>
            <a:ext cx="723056" cy="633910"/>
            <a:chOff x="9706038" y="6573101"/>
            <a:chExt cx="795688" cy="950490"/>
          </a:xfrm>
        </p:grpSpPr>
        <p:sp>
          <p:nvSpPr>
            <p:cNvPr id="83" name="Text Box 173">
              <a:extLst>
                <a:ext uri="{FF2B5EF4-FFF2-40B4-BE49-F238E27FC236}">
                  <a16:creationId xmlns:a16="http://schemas.microsoft.com/office/drawing/2014/main" id="{93D9B924-8C6C-5F5D-7DCE-0A1A72EA5FC8}"/>
                </a:ext>
              </a:extLst>
            </p:cNvPr>
            <p:cNvSpPr txBox="1">
              <a:spLocks noChangeArrowheads="1"/>
            </p:cNvSpPr>
            <p:nvPr/>
          </p:nvSpPr>
          <p:spPr bwMode="auto">
            <a:xfrm>
              <a:off x="9706038" y="710904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84" name="Text Box 173">
              <a:extLst>
                <a:ext uri="{FF2B5EF4-FFF2-40B4-BE49-F238E27FC236}">
                  <a16:creationId xmlns:a16="http://schemas.microsoft.com/office/drawing/2014/main" id="{15582954-5132-9A5D-F013-6C093ED658C6}"/>
                </a:ext>
              </a:extLst>
            </p:cNvPr>
            <p:cNvSpPr txBox="1">
              <a:spLocks noChangeArrowheads="1"/>
            </p:cNvSpPr>
            <p:nvPr/>
          </p:nvSpPr>
          <p:spPr bwMode="auto">
            <a:xfrm>
              <a:off x="9712388" y="657310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85" name="Straight Arrow Connector 84">
              <a:extLst>
                <a:ext uri="{FF2B5EF4-FFF2-40B4-BE49-F238E27FC236}">
                  <a16:creationId xmlns:a16="http://schemas.microsoft.com/office/drawing/2014/main" id="{7D0B9F02-490B-7C7E-6063-4D0AFB929E6E}"/>
                </a:ext>
              </a:extLst>
            </p:cNvPr>
            <p:cNvCxnSpPr/>
            <p:nvPr/>
          </p:nvCxnSpPr>
          <p:spPr>
            <a:xfrm>
              <a:off x="10044526" y="716388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420F1865-2C0F-EEBB-0FB8-23097CB52301}"/>
                </a:ext>
              </a:extLst>
            </p:cNvPr>
            <p:cNvCxnSpPr/>
            <p:nvPr/>
          </p:nvCxnSpPr>
          <p:spPr>
            <a:xfrm flipV="1">
              <a:off x="10044526" y="677018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80464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graphicFrame>
        <p:nvGraphicFramePr>
          <p:cNvPr id="3" name="Table 2">
            <a:extLst>
              <a:ext uri="{FF2B5EF4-FFF2-40B4-BE49-F238E27FC236}">
                <a16:creationId xmlns:a16="http://schemas.microsoft.com/office/drawing/2014/main" id="{BC4CC84A-D192-1E17-1112-2F240D2B7762}"/>
              </a:ext>
            </a:extLst>
          </p:cNvPr>
          <p:cNvGraphicFramePr>
            <a:graphicFrameLocks noGrp="1"/>
          </p:cNvGraphicFramePr>
          <p:nvPr/>
        </p:nvGraphicFramePr>
        <p:xfrm>
          <a:off x="256541" y="1039330"/>
          <a:ext cx="11643360" cy="5531591"/>
        </p:xfrm>
        <a:graphic>
          <a:graphicData uri="http://schemas.openxmlformats.org/drawingml/2006/table">
            <a:tbl>
              <a:tblPr>
                <a:tableStyleId>{5C22544A-7EE6-4342-B048-85BDC9FD1C3A}</a:tableStyleId>
              </a:tblPr>
              <a:tblGrid>
                <a:gridCol w="1815147">
                  <a:extLst>
                    <a:ext uri="{9D8B030D-6E8A-4147-A177-3AD203B41FA5}">
                      <a16:colId xmlns:a16="http://schemas.microsoft.com/office/drawing/2014/main" val="867580656"/>
                    </a:ext>
                  </a:extLst>
                </a:gridCol>
                <a:gridCol w="3714750">
                  <a:extLst>
                    <a:ext uri="{9D8B030D-6E8A-4147-A177-3AD203B41FA5}">
                      <a16:colId xmlns:a16="http://schemas.microsoft.com/office/drawing/2014/main" val="1582733205"/>
                    </a:ext>
                  </a:extLst>
                </a:gridCol>
                <a:gridCol w="3843337">
                  <a:extLst>
                    <a:ext uri="{9D8B030D-6E8A-4147-A177-3AD203B41FA5}">
                      <a16:colId xmlns:a16="http://schemas.microsoft.com/office/drawing/2014/main" val="3351947120"/>
                    </a:ext>
                  </a:extLst>
                </a:gridCol>
                <a:gridCol w="2270126">
                  <a:extLst>
                    <a:ext uri="{9D8B030D-6E8A-4147-A177-3AD203B41FA5}">
                      <a16:colId xmlns:a16="http://schemas.microsoft.com/office/drawing/2014/main" val="739977279"/>
                    </a:ext>
                  </a:extLst>
                </a:gridCol>
              </a:tblGrid>
              <a:tr h="417330">
                <a:tc>
                  <a:txBody>
                    <a:bodyPr/>
                    <a:lstStyle/>
                    <a:p>
                      <a:pPr algn="l" fontAlgn="t"/>
                      <a:r>
                        <a:rPr lang="en-US" sz="1600" b="0" i="0" u="none" strike="noStrike" dirty="0">
                          <a:solidFill>
                            <a:srgbClr val="595959"/>
                          </a:solidFill>
                          <a:effectLst/>
                          <a:latin typeface="Century Gothic" panose="020B0502020202020204" pitchFamily="34" charset="0"/>
                        </a:rPr>
                        <a:t>Initial Question</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Decision Level 1</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Decision Level 2</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t"/>
                      <a:r>
                        <a:rPr lang="en-US" sz="1600" b="0" i="0" u="none" strike="noStrike" dirty="0">
                          <a:solidFill>
                            <a:srgbClr val="595959"/>
                          </a:solidFill>
                          <a:effectLst/>
                          <a:latin typeface="Century Gothic" panose="020B0502020202020204" pitchFamily="34" charset="0"/>
                        </a:rPr>
                        <a:t>Outcome</a:t>
                      </a:r>
                    </a:p>
                  </a:txBody>
                  <a:tcPr marL="85725" marR="9525" marT="9525" marB="0">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90204753"/>
                  </a:ext>
                </a:extLst>
              </a:tr>
              <a:tr h="5114261">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fontAlgn="ctr"/>
                      <a:endParaRPr lang="en-US" sz="1200" b="0" i="0" u="none" strike="noStrike" dirty="0">
                        <a:solidFill>
                          <a:srgbClr val="000000"/>
                        </a:solidFill>
                        <a:effectLst/>
                        <a:latin typeface="Century Gothic" panose="020B0502020202020204" pitchFamily="34" charset="0"/>
                      </a:endParaRPr>
                    </a:p>
                  </a:txBody>
                  <a:tcPr marL="54696" marR="6077" marT="6077" marB="0" anchor="ctr">
                    <a:lnL w="12700" cap="flat" cmpd="sng" algn="ctr">
                      <a:solidFill>
                        <a:schemeClr val="bg1">
                          <a:lumMod val="75000"/>
                        </a:schemeClr>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4017228775"/>
                  </a:ext>
                </a:extLst>
              </a:tr>
            </a:tbl>
          </a:graphicData>
        </a:graphic>
      </p:graphicFrame>
      <p:graphicFrame>
        <p:nvGraphicFramePr>
          <p:cNvPr id="2" name="Table 1">
            <a:extLst>
              <a:ext uri="{FF2B5EF4-FFF2-40B4-BE49-F238E27FC236}">
                <a16:creationId xmlns:a16="http://schemas.microsoft.com/office/drawing/2014/main" id="{2B52886F-B031-15BC-4AFB-864EA60DA8BF}"/>
              </a:ext>
            </a:extLst>
          </p:cNvPr>
          <p:cNvGraphicFramePr>
            <a:graphicFrameLocks noGrp="1"/>
          </p:cNvGraphicFramePr>
          <p:nvPr>
            <p:extLst>
              <p:ext uri="{D42A27DB-BD31-4B8C-83A1-F6EECF244321}">
                <p14:modId xmlns:p14="http://schemas.microsoft.com/office/powerpoint/2010/main" val="540706777"/>
              </p:ext>
            </p:extLst>
          </p:nvPr>
        </p:nvGraphicFramePr>
        <p:xfrm>
          <a:off x="256540" y="176704"/>
          <a:ext cx="11643359" cy="698500"/>
        </p:xfrm>
        <a:graphic>
          <a:graphicData uri="http://schemas.openxmlformats.org/drawingml/2006/table">
            <a:tbl>
              <a:tblPr>
                <a:tableStyleId>{5C22544A-7EE6-4342-B048-85BDC9FD1C3A}</a:tableStyleId>
              </a:tblPr>
              <a:tblGrid>
                <a:gridCol w="6986015">
                  <a:extLst>
                    <a:ext uri="{9D8B030D-6E8A-4147-A177-3AD203B41FA5}">
                      <a16:colId xmlns:a16="http://schemas.microsoft.com/office/drawing/2014/main" val="684787995"/>
                    </a:ext>
                  </a:extLst>
                </a:gridCol>
                <a:gridCol w="2387220">
                  <a:extLst>
                    <a:ext uri="{9D8B030D-6E8A-4147-A177-3AD203B41FA5}">
                      <a16:colId xmlns:a16="http://schemas.microsoft.com/office/drawing/2014/main" val="1194938607"/>
                    </a:ext>
                  </a:extLst>
                </a:gridCol>
                <a:gridCol w="2270124">
                  <a:extLst>
                    <a:ext uri="{9D8B030D-6E8A-4147-A177-3AD203B41FA5}">
                      <a16:colId xmlns:a16="http://schemas.microsoft.com/office/drawing/2014/main" val="2473674201"/>
                    </a:ext>
                  </a:extLst>
                </a:gridCol>
              </a:tblGrid>
              <a:tr h="254000">
                <a:tc>
                  <a:txBody>
                    <a:bodyPr/>
                    <a:lstStyle/>
                    <a:p>
                      <a:pPr algn="l" fontAlgn="ctr"/>
                      <a:r>
                        <a:rPr lang="en-US" sz="900" u="none" strike="noStrike" dirty="0">
                          <a:solidFill>
                            <a:schemeClr val="tx1">
                              <a:lumMod val="65000"/>
                              <a:lumOff val="35000"/>
                            </a:schemeClr>
                          </a:solidFill>
                          <a:effectLst/>
                          <a:latin typeface="Century Gothic" panose="020B0502020202020204" pitchFamily="34" charset="0"/>
                        </a:rPr>
                        <a:t>   PROCESS</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a:solidFill>
                            <a:schemeClr val="tx1">
                              <a:lumMod val="65000"/>
                              <a:lumOff val="35000"/>
                            </a:schemeClr>
                          </a:solidFill>
                          <a:effectLst/>
                          <a:latin typeface="Century Gothic" panose="020B0502020202020204" pitchFamily="34" charset="0"/>
                        </a:rPr>
                        <a:t>AUTHOR</a:t>
                      </a:r>
                      <a:endParaRPr lang="en-US" sz="900" b="0" i="0" u="none" strike="noStrike">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fontAlgn="ctr"/>
                      <a:r>
                        <a:rPr lang="en-US" sz="900" u="none" strike="noStrike" dirty="0">
                          <a:solidFill>
                            <a:schemeClr val="tx1">
                              <a:lumMod val="65000"/>
                              <a:lumOff val="35000"/>
                            </a:schemeClr>
                          </a:solidFill>
                          <a:effectLst/>
                          <a:latin typeface="Century Gothic" panose="020B0502020202020204" pitchFamily="34" charset="0"/>
                        </a:rPr>
                        <a:t>DATE</a:t>
                      </a:r>
                      <a:endParaRPr lang="en-US" sz="900" b="0" i="0" u="none" strike="noStrike" dirty="0">
                        <a:solidFill>
                          <a:schemeClr val="tx1">
                            <a:lumMod val="65000"/>
                            <a:lumOff val="35000"/>
                          </a:schemeClr>
                        </a:solidFill>
                        <a:effectLst/>
                        <a:latin typeface="Century Gothic" panose="020B0502020202020204" pitchFamily="34" charset="0"/>
                      </a:endParaRPr>
                    </a:p>
                  </a:txBody>
                  <a:tcPr marL="9525" marR="9525" marT="9525" marB="0" anchor="ctr">
                    <a:lnL w="12700" cmpd="sng">
                      <a:noFill/>
                    </a:lnL>
                    <a:lnR w="12700" cmpd="sng">
                      <a:noFill/>
                    </a:lnR>
                    <a:lnT w="12700" cmpd="sng">
                      <a:noFill/>
                    </a:lnT>
                    <a:lnB w="12700" cap="flat" cmpd="sng" algn="ctr">
                      <a:solidFill>
                        <a:schemeClr val="bg1">
                          <a:lumMod val="75000"/>
                        </a:schemeClr>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625995443"/>
                  </a:ext>
                </a:extLst>
              </a:tr>
              <a:tr h="444500">
                <a:tc>
                  <a:txBody>
                    <a:bodyPr/>
                    <a:lstStyle/>
                    <a:p>
                      <a:pPr algn="l" fontAlgn="ctr"/>
                      <a:endParaRPr lang="en-US" sz="1600" b="0" i="0" u="none" strike="noStrike" dirty="0">
                        <a:solidFill>
                          <a:srgbClr val="000000"/>
                        </a:solidFill>
                        <a:effectLst/>
                        <a:latin typeface="Century Gothic" panose="020B0502020202020204" pitchFamily="34" charset="0"/>
                      </a:endParaRPr>
                    </a:p>
                  </a:txBody>
                  <a:tcPr marL="857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bg1"/>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rgbClr val="EAEEF3"/>
                    </a:solidFill>
                  </a:tcPr>
                </a:tc>
                <a:tc>
                  <a:txBody>
                    <a:bodyPr/>
                    <a:lstStyle/>
                    <a:p>
                      <a:pPr algn="ctr" fontAlgn="ctr"/>
                      <a:endParaRPr lang="en-US" sz="1200" b="0" i="0" u="none" strike="noStrike" dirty="0">
                        <a:solidFill>
                          <a:schemeClr val="tx1"/>
                        </a:solidFill>
                        <a:effectLst/>
                        <a:latin typeface="Century Gothic" panose="020B0502020202020204" pitchFamily="34" charset="0"/>
                      </a:endParaRPr>
                    </a:p>
                  </a:txBody>
                  <a:tcPr marL="9525" marR="9525" marT="9525" marB="0" anchor="ctr">
                    <a:lnL w="12700" cap="flat" cmpd="sng" algn="ctr">
                      <a:solidFill>
                        <a:schemeClr val="bg1">
                          <a:lumMod val="75000"/>
                        </a:schemeClr>
                      </a:solidFill>
                      <a:prstDash val="solid"/>
                      <a:round/>
                      <a:headEnd type="none" w="med" len="med"/>
                      <a:tailEnd type="none" w="med" len="med"/>
                    </a:lnL>
                    <a:lnR w="12700" cap="flat" cmpd="sng" algn="ctr">
                      <a:solidFill>
                        <a:schemeClr val="bg1">
                          <a:lumMod val="75000"/>
                        </a:schemeClr>
                      </a:solidFill>
                      <a:prstDash val="solid"/>
                      <a:round/>
                      <a:headEnd type="none" w="med" len="med"/>
                      <a:tailEnd type="none" w="med" len="med"/>
                    </a:lnR>
                    <a:lnT w="12700" cap="flat" cmpd="sng" algn="ctr">
                      <a:solidFill>
                        <a:schemeClr val="bg1">
                          <a:lumMod val="75000"/>
                        </a:schemeClr>
                      </a:solidFill>
                      <a:prstDash val="solid"/>
                      <a:round/>
                      <a:headEnd type="none" w="med" len="med"/>
                      <a:tailEnd type="none" w="med" len="med"/>
                    </a:lnT>
                    <a:lnB w="28575" cap="flat" cmpd="sng" algn="ctr">
                      <a:solidFill>
                        <a:schemeClr val="bg1">
                          <a:lumMod val="75000"/>
                        </a:schemeClr>
                      </a:solidFill>
                      <a:prstDash val="solid"/>
                      <a:round/>
                      <a:headEnd type="none" w="med" len="med"/>
                      <a:tailEnd type="none" w="med" len="med"/>
                    </a:lnB>
                    <a:solidFill>
                      <a:schemeClr val="tx2">
                        <a:lumMod val="20000"/>
                        <a:lumOff val="80000"/>
                      </a:schemeClr>
                    </a:solidFill>
                  </a:tcPr>
                </a:tc>
                <a:extLst>
                  <a:ext uri="{0D108BD9-81ED-4DB2-BD59-A6C34878D82A}">
                    <a16:rowId xmlns:a16="http://schemas.microsoft.com/office/drawing/2014/main" val="3933300914"/>
                  </a:ext>
                </a:extLst>
              </a:tr>
            </a:tbl>
          </a:graphicData>
        </a:graphic>
      </p:graphicFrame>
      <p:sp>
        <p:nvSpPr>
          <p:cNvPr id="6" name="AutoShape 167">
            <a:extLst>
              <a:ext uri="{FF2B5EF4-FFF2-40B4-BE49-F238E27FC236}">
                <a16:creationId xmlns:a16="http://schemas.microsoft.com/office/drawing/2014/main" id="{3BCD9379-E4B2-3D45-A65C-7E770C7C3C79}"/>
              </a:ext>
            </a:extLst>
          </p:cNvPr>
          <p:cNvSpPr>
            <a:spLocks noChangeArrowheads="1"/>
          </p:cNvSpPr>
          <p:nvPr/>
        </p:nvSpPr>
        <p:spPr bwMode="auto">
          <a:xfrm>
            <a:off x="6443301" y="3889948"/>
            <a:ext cx="2908261" cy="822960"/>
          </a:xfrm>
          <a:prstGeom prst="diamond">
            <a:avLst/>
          </a:prstGeom>
          <a:solidFill>
            <a:srgbClr val="368C65"/>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sz="1050" dirty="0">
              <a:solidFill>
                <a:schemeClr val="bg1"/>
              </a:solidFill>
              <a:latin typeface="Century Gothic" panose="020B0502020202020204" pitchFamily="34" charset="0"/>
            </a:endParaRPr>
          </a:p>
        </p:txBody>
      </p:sp>
      <p:sp>
        <p:nvSpPr>
          <p:cNvPr id="7" name="AutoShape 167">
            <a:extLst>
              <a:ext uri="{FF2B5EF4-FFF2-40B4-BE49-F238E27FC236}">
                <a16:creationId xmlns:a16="http://schemas.microsoft.com/office/drawing/2014/main" id="{B251E51C-2DBC-2845-9A6B-FE258335F926}"/>
              </a:ext>
            </a:extLst>
          </p:cNvPr>
          <p:cNvSpPr>
            <a:spLocks noChangeArrowheads="1"/>
          </p:cNvSpPr>
          <p:nvPr/>
        </p:nvSpPr>
        <p:spPr bwMode="auto">
          <a:xfrm>
            <a:off x="6443301" y="5608005"/>
            <a:ext cx="2908261" cy="822960"/>
          </a:xfrm>
          <a:prstGeom prst="diamond">
            <a:avLst/>
          </a:prstGeom>
          <a:solidFill>
            <a:srgbClr val="517F33"/>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sz="1050" dirty="0">
              <a:solidFill>
                <a:schemeClr val="bg1"/>
              </a:solidFill>
              <a:latin typeface="Century Gothic" panose="020B0502020202020204" pitchFamily="34" charset="0"/>
            </a:endParaRPr>
          </a:p>
        </p:txBody>
      </p:sp>
      <p:sp>
        <p:nvSpPr>
          <p:cNvPr id="8" name="AutoShape 167">
            <a:extLst>
              <a:ext uri="{FF2B5EF4-FFF2-40B4-BE49-F238E27FC236}">
                <a16:creationId xmlns:a16="http://schemas.microsoft.com/office/drawing/2014/main" id="{5C0CEC7C-B0A0-0CE7-276C-0500B6848308}"/>
              </a:ext>
            </a:extLst>
          </p:cNvPr>
          <p:cNvSpPr>
            <a:spLocks noChangeArrowheads="1"/>
          </p:cNvSpPr>
          <p:nvPr/>
        </p:nvSpPr>
        <p:spPr bwMode="auto">
          <a:xfrm>
            <a:off x="345099" y="3445286"/>
            <a:ext cx="1442677" cy="794233"/>
          </a:xfrm>
          <a:prstGeom prst="roundRect">
            <a:avLst>
              <a:gd name="adj" fmla="val 50000"/>
            </a:avLst>
          </a:prstGeom>
          <a:solidFill>
            <a:schemeClr val="accent5">
              <a:lumMod val="50000"/>
            </a:schemeClr>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200" b="0" i="0" u="none" strike="noStrike" baseline="0" dirty="0">
              <a:solidFill>
                <a:schemeClr val="bg1"/>
              </a:solidFill>
              <a:latin typeface="Century Gothic" charset="0"/>
              <a:ea typeface="Century Gothic" charset="0"/>
              <a:cs typeface="Century Gothic" charset="0"/>
            </a:endParaRPr>
          </a:p>
        </p:txBody>
      </p:sp>
      <p:sp>
        <p:nvSpPr>
          <p:cNvPr id="10" name="Text Box 173">
            <a:extLst>
              <a:ext uri="{FF2B5EF4-FFF2-40B4-BE49-F238E27FC236}">
                <a16:creationId xmlns:a16="http://schemas.microsoft.com/office/drawing/2014/main" id="{413DA6B0-2E95-B4C1-928C-720072DA382C}"/>
              </a:ext>
            </a:extLst>
          </p:cNvPr>
          <p:cNvSpPr txBox="1">
            <a:spLocks noChangeArrowheads="1"/>
          </p:cNvSpPr>
          <p:nvPr/>
        </p:nvSpPr>
        <p:spPr bwMode="auto">
          <a:xfrm>
            <a:off x="4282360" y="2482808"/>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11" name="AutoShape 167">
            <a:extLst>
              <a:ext uri="{FF2B5EF4-FFF2-40B4-BE49-F238E27FC236}">
                <a16:creationId xmlns:a16="http://schemas.microsoft.com/office/drawing/2014/main" id="{9EDB65D3-379C-3F45-9A75-4F168F48A878}"/>
              </a:ext>
            </a:extLst>
          </p:cNvPr>
          <p:cNvSpPr>
            <a:spLocks noChangeArrowheads="1"/>
          </p:cNvSpPr>
          <p:nvPr/>
        </p:nvSpPr>
        <p:spPr bwMode="auto">
          <a:xfrm>
            <a:off x="2323264" y="1734344"/>
            <a:ext cx="3128299" cy="870711"/>
          </a:xfrm>
          <a:prstGeom prst="diamond">
            <a:avLst/>
          </a:prstGeom>
          <a:solidFill>
            <a:srgbClr val="26B8B6"/>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12" name="AutoShape 167">
            <a:extLst>
              <a:ext uri="{FF2B5EF4-FFF2-40B4-BE49-F238E27FC236}">
                <a16:creationId xmlns:a16="http://schemas.microsoft.com/office/drawing/2014/main" id="{D5B564C5-CF77-0741-AE92-5AC257DAEB48}"/>
              </a:ext>
            </a:extLst>
          </p:cNvPr>
          <p:cNvSpPr>
            <a:spLocks noChangeArrowheads="1"/>
          </p:cNvSpPr>
          <p:nvPr/>
        </p:nvSpPr>
        <p:spPr bwMode="auto">
          <a:xfrm>
            <a:off x="4712194" y="2605054"/>
            <a:ext cx="1412584" cy="457200"/>
          </a:xfrm>
          <a:prstGeom prst="roundRect">
            <a:avLst>
              <a:gd name="adj" fmla="val 50000"/>
            </a:avLst>
          </a:prstGeom>
          <a:solidFill>
            <a:srgbClr val="BFEEEA"/>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050" b="0" i="0" u="none" strike="noStrike" baseline="0" dirty="0">
              <a:solidFill>
                <a:schemeClr val="tx1"/>
              </a:solidFill>
              <a:latin typeface="Century Gothic" charset="0"/>
              <a:ea typeface="Century Gothic" charset="0"/>
              <a:cs typeface="Century Gothic" charset="0"/>
            </a:endParaRPr>
          </a:p>
        </p:txBody>
      </p:sp>
      <p:cxnSp>
        <p:nvCxnSpPr>
          <p:cNvPr id="13" name="Straight Arrow Connector 12">
            <a:extLst>
              <a:ext uri="{FF2B5EF4-FFF2-40B4-BE49-F238E27FC236}">
                <a16:creationId xmlns:a16="http://schemas.microsoft.com/office/drawing/2014/main" id="{7B79B0B0-37B8-2948-9DF6-0C5A49523A8E}"/>
              </a:ext>
            </a:extLst>
          </p:cNvPr>
          <p:cNvCxnSpPr/>
          <p:nvPr/>
        </p:nvCxnSpPr>
        <p:spPr>
          <a:xfrm flipV="1">
            <a:off x="1861637" y="2469536"/>
            <a:ext cx="1165613" cy="140602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4" name="Straight Arrow Connector 13">
            <a:extLst>
              <a:ext uri="{FF2B5EF4-FFF2-40B4-BE49-F238E27FC236}">
                <a16:creationId xmlns:a16="http://schemas.microsoft.com/office/drawing/2014/main" id="{5DCC97EC-6293-5C44-BF46-A09A5A787613}"/>
              </a:ext>
            </a:extLst>
          </p:cNvPr>
          <p:cNvCxnSpPr/>
          <p:nvPr/>
        </p:nvCxnSpPr>
        <p:spPr>
          <a:xfrm>
            <a:off x="1861637" y="3873616"/>
            <a:ext cx="415466" cy="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15" name="AutoShape 167">
            <a:extLst>
              <a:ext uri="{FF2B5EF4-FFF2-40B4-BE49-F238E27FC236}">
                <a16:creationId xmlns:a16="http://schemas.microsoft.com/office/drawing/2014/main" id="{656CBE57-9163-4744-9FE0-E69F940F4089}"/>
              </a:ext>
            </a:extLst>
          </p:cNvPr>
          <p:cNvSpPr>
            <a:spLocks noChangeArrowheads="1"/>
          </p:cNvSpPr>
          <p:nvPr/>
        </p:nvSpPr>
        <p:spPr bwMode="auto">
          <a:xfrm>
            <a:off x="2323264" y="3445286"/>
            <a:ext cx="3132613" cy="870711"/>
          </a:xfrm>
          <a:prstGeom prst="diamond">
            <a:avLst/>
          </a:prstGeom>
          <a:solidFill>
            <a:srgbClr val="44AF7E"/>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16" name="AutoShape 167">
            <a:extLst>
              <a:ext uri="{FF2B5EF4-FFF2-40B4-BE49-F238E27FC236}">
                <a16:creationId xmlns:a16="http://schemas.microsoft.com/office/drawing/2014/main" id="{0293FE7E-D72A-734D-BCA0-EF634461E62A}"/>
              </a:ext>
            </a:extLst>
          </p:cNvPr>
          <p:cNvSpPr>
            <a:spLocks noChangeArrowheads="1"/>
          </p:cNvSpPr>
          <p:nvPr/>
        </p:nvSpPr>
        <p:spPr bwMode="auto">
          <a:xfrm>
            <a:off x="4712194" y="4339865"/>
            <a:ext cx="1412584" cy="457200"/>
          </a:xfrm>
          <a:prstGeom prst="roundRect">
            <a:avLst>
              <a:gd name="adj" fmla="val 50000"/>
            </a:avLst>
          </a:prstGeom>
          <a:solidFill>
            <a:srgbClr val="98E0BA"/>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050" b="0" i="0" u="none" strike="noStrike" baseline="0" dirty="0">
              <a:solidFill>
                <a:schemeClr val="tx1"/>
              </a:solidFill>
              <a:latin typeface="Century Gothic" charset="0"/>
              <a:ea typeface="Century Gothic" charset="0"/>
              <a:cs typeface="Century Gothic" charset="0"/>
            </a:endParaRPr>
          </a:p>
        </p:txBody>
      </p:sp>
      <p:sp>
        <p:nvSpPr>
          <p:cNvPr id="17" name="Text Box 173">
            <a:extLst>
              <a:ext uri="{FF2B5EF4-FFF2-40B4-BE49-F238E27FC236}">
                <a16:creationId xmlns:a16="http://schemas.microsoft.com/office/drawing/2014/main" id="{938C5350-3C8A-444C-83E1-46B9B5EE2A7F}"/>
              </a:ext>
            </a:extLst>
          </p:cNvPr>
          <p:cNvSpPr txBox="1">
            <a:spLocks noChangeArrowheads="1"/>
          </p:cNvSpPr>
          <p:nvPr/>
        </p:nvSpPr>
        <p:spPr bwMode="auto">
          <a:xfrm>
            <a:off x="4282360" y="4210689"/>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cxnSp>
        <p:nvCxnSpPr>
          <p:cNvPr id="24" name="Straight Arrow Connector 23">
            <a:extLst>
              <a:ext uri="{FF2B5EF4-FFF2-40B4-BE49-F238E27FC236}">
                <a16:creationId xmlns:a16="http://schemas.microsoft.com/office/drawing/2014/main" id="{63A4F901-2926-1845-B91C-64674A6331A5}"/>
              </a:ext>
            </a:extLst>
          </p:cNvPr>
          <p:cNvCxnSpPr/>
          <p:nvPr/>
        </p:nvCxnSpPr>
        <p:spPr>
          <a:xfrm>
            <a:off x="4578410" y="2478731"/>
            <a:ext cx="203029" cy="10938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25" name="Straight Arrow Connector 24">
            <a:extLst>
              <a:ext uri="{FF2B5EF4-FFF2-40B4-BE49-F238E27FC236}">
                <a16:creationId xmlns:a16="http://schemas.microsoft.com/office/drawing/2014/main" id="{30A22FA4-377E-2445-BDA9-B93553F0AAE0}"/>
              </a:ext>
            </a:extLst>
          </p:cNvPr>
          <p:cNvCxnSpPr/>
          <p:nvPr/>
        </p:nvCxnSpPr>
        <p:spPr>
          <a:xfrm>
            <a:off x="4578410" y="4206612"/>
            <a:ext cx="203029" cy="10938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26" name="Text Box 173">
            <a:extLst>
              <a:ext uri="{FF2B5EF4-FFF2-40B4-BE49-F238E27FC236}">
                <a16:creationId xmlns:a16="http://schemas.microsoft.com/office/drawing/2014/main" id="{037C718D-1E96-BB4B-A585-813030B87749}"/>
              </a:ext>
            </a:extLst>
          </p:cNvPr>
          <p:cNvSpPr txBox="1">
            <a:spLocks noChangeArrowheads="1"/>
          </p:cNvSpPr>
          <p:nvPr/>
        </p:nvSpPr>
        <p:spPr bwMode="auto">
          <a:xfrm>
            <a:off x="4282360" y="5904690"/>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31" name="AutoShape 167">
            <a:extLst>
              <a:ext uri="{FF2B5EF4-FFF2-40B4-BE49-F238E27FC236}">
                <a16:creationId xmlns:a16="http://schemas.microsoft.com/office/drawing/2014/main" id="{BED275A8-3CB1-124B-9740-448D4E520CA1}"/>
              </a:ext>
            </a:extLst>
          </p:cNvPr>
          <p:cNvSpPr>
            <a:spLocks noChangeArrowheads="1"/>
          </p:cNvSpPr>
          <p:nvPr/>
        </p:nvSpPr>
        <p:spPr bwMode="auto">
          <a:xfrm>
            <a:off x="2323264" y="5156227"/>
            <a:ext cx="3128299" cy="870711"/>
          </a:xfrm>
          <a:prstGeom prst="diamond">
            <a:avLst/>
          </a:prstGeom>
          <a:solidFill>
            <a:srgbClr val="62993E"/>
          </a:solidFill>
          <a:ln w="12700">
            <a:noFill/>
            <a:miter lim="800000"/>
            <a:headEnd/>
            <a:tailEnd/>
          </a:ln>
          <a:effectLst/>
        </p:spPr>
        <p:txBody>
          <a:bodyPr wrap="square" lIns="0" tIns="18288" rIns="0"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dirty="0">
              <a:solidFill>
                <a:schemeClr val="bg1"/>
              </a:solidFill>
              <a:latin typeface="Century Gothic" panose="020B0502020202020204" pitchFamily="34" charset="0"/>
            </a:endParaRPr>
          </a:p>
        </p:txBody>
      </p:sp>
      <p:sp>
        <p:nvSpPr>
          <p:cNvPr id="49" name="AutoShape 167">
            <a:extLst>
              <a:ext uri="{FF2B5EF4-FFF2-40B4-BE49-F238E27FC236}">
                <a16:creationId xmlns:a16="http://schemas.microsoft.com/office/drawing/2014/main" id="{3ABFB658-8F54-B04E-9F55-FD58A354CA56}"/>
              </a:ext>
            </a:extLst>
          </p:cNvPr>
          <p:cNvSpPr>
            <a:spLocks noChangeArrowheads="1"/>
          </p:cNvSpPr>
          <p:nvPr/>
        </p:nvSpPr>
        <p:spPr bwMode="auto">
          <a:xfrm>
            <a:off x="4712194" y="6052347"/>
            <a:ext cx="1412584" cy="457200"/>
          </a:xfrm>
          <a:prstGeom prst="roundRect">
            <a:avLst>
              <a:gd name="adj" fmla="val 50000"/>
            </a:avLst>
          </a:prstGeom>
          <a:solidFill>
            <a:srgbClr val="C6E3AA"/>
          </a:solidFill>
          <a:ln w="12700">
            <a:noFill/>
            <a:miter lim="800000"/>
            <a:headEnd/>
            <a:tailEnd/>
          </a:ln>
          <a:effec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endParaRPr lang="en-US" sz="1050" b="0" i="0" u="none" strike="noStrike" baseline="0" dirty="0">
              <a:solidFill>
                <a:schemeClr val="tx1"/>
              </a:solidFill>
              <a:latin typeface="Century Gothic" charset="0"/>
              <a:ea typeface="Century Gothic" charset="0"/>
              <a:cs typeface="Century Gothic" charset="0"/>
            </a:endParaRPr>
          </a:p>
        </p:txBody>
      </p:sp>
      <p:cxnSp>
        <p:nvCxnSpPr>
          <p:cNvPr id="50" name="Straight Arrow Connector 49">
            <a:extLst>
              <a:ext uri="{FF2B5EF4-FFF2-40B4-BE49-F238E27FC236}">
                <a16:creationId xmlns:a16="http://schemas.microsoft.com/office/drawing/2014/main" id="{FA65B70E-48E7-FC45-9A0D-078918C4298C}"/>
              </a:ext>
            </a:extLst>
          </p:cNvPr>
          <p:cNvCxnSpPr/>
          <p:nvPr/>
        </p:nvCxnSpPr>
        <p:spPr>
          <a:xfrm flipV="1">
            <a:off x="5508504" y="1800405"/>
            <a:ext cx="830932" cy="36615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1" name="Straight Arrow Connector 50">
            <a:extLst>
              <a:ext uri="{FF2B5EF4-FFF2-40B4-BE49-F238E27FC236}">
                <a16:creationId xmlns:a16="http://schemas.microsoft.com/office/drawing/2014/main" id="{BC6A76D6-CB32-B542-ACF7-8B18DD852359}"/>
              </a:ext>
            </a:extLst>
          </p:cNvPr>
          <p:cNvCxnSpPr/>
          <p:nvPr/>
        </p:nvCxnSpPr>
        <p:spPr>
          <a:xfrm flipV="1">
            <a:off x="5508503" y="3509653"/>
            <a:ext cx="830932" cy="36590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2" name="Straight Arrow Connector 51">
            <a:extLst>
              <a:ext uri="{FF2B5EF4-FFF2-40B4-BE49-F238E27FC236}">
                <a16:creationId xmlns:a16="http://schemas.microsoft.com/office/drawing/2014/main" id="{9DF35654-D5A2-C04F-A4B5-86D47C26E221}"/>
              </a:ext>
            </a:extLst>
          </p:cNvPr>
          <p:cNvCxnSpPr/>
          <p:nvPr/>
        </p:nvCxnSpPr>
        <p:spPr>
          <a:xfrm flipV="1">
            <a:off x="5508504" y="5211877"/>
            <a:ext cx="830932" cy="36615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3" name="Straight Arrow Connector 52">
            <a:extLst>
              <a:ext uri="{FF2B5EF4-FFF2-40B4-BE49-F238E27FC236}">
                <a16:creationId xmlns:a16="http://schemas.microsoft.com/office/drawing/2014/main" id="{774F0CC0-F0C1-784F-886E-B82A048EE803}"/>
              </a:ext>
            </a:extLst>
          </p:cNvPr>
          <p:cNvCxnSpPr/>
          <p:nvPr/>
        </p:nvCxnSpPr>
        <p:spPr>
          <a:xfrm>
            <a:off x="1861637" y="3875557"/>
            <a:ext cx="1200235" cy="1372141"/>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54" name="Straight Arrow Connector 53">
            <a:extLst>
              <a:ext uri="{FF2B5EF4-FFF2-40B4-BE49-F238E27FC236}">
                <a16:creationId xmlns:a16="http://schemas.microsoft.com/office/drawing/2014/main" id="{8B676435-BCEC-5948-9DD2-E761F7767ECE}"/>
              </a:ext>
            </a:extLst>
          </p:cNvPr>
          <p:cNvCxnSpPr/>
          <p:nvPr/>
        </p:nvCxnSpPr>
        <p:spPr>
          <a:xfrm>
            <a:off x="4578410" y="5900613"/>
            <a:ext cx="203029" cy="109385"/>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5" name="AutoShape 167">
            <a:extLst>
              <a:ext uri="{FF2B5EF4-FFF2-40B4-BE49-F238E27FC236}">
                <a16:creationId xmlns:a16="http://schemas.microsoft.com/office/drawing/2014/main" id="{AF17192F-18C3-4B40-A850-993640B2EF73}"/>
              </a:ext>
            </a:extLst>
          </p:cNvPr>
          <p:cNvSpPr>
            <a:spLocks noChangeArrowheads="1"/>
          </p:cNvSpPr>
          <p:nvPr/>
        </p:nvSpPr>
        <p:spPr bwMode="auto">
          <a:xfrm>
            <a:off x="6443301" y="1300159"/>
            <a:ext cx="2908261" cy="822960"/>
          </a:xfrm>
          <a:prstGeom prst="diamond">
            <a:avLst/>
          </a:prstGeom>
          <a:solidFill>
            <a:srgbClr val="1C8C8B"/>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sz="1050" dirty="0">
              <a:solidFill>
                <a:schemeClr val="bg1"/>
              </a:solidFill>
              <a:latin typeface="Century Gothic" panose="020B0502020202020204" pitchFamily="34" charset="0"/>
            </a:endParaRPr>
          </a:p>
        </p:txBody>
      </p:sp>
      <p:sp>
        <p:nvSpPr>
          <p:cNvPr id="57" name="AutoShape 167">
            <a:extLst>
              <a:ext uri="{FF2B5EF4-FFF2-40B4-BE49-F238E27FC236}">
                <a16:creationId xmlns:a16="http://schemas.microsoft.com/office/drawing/2014/main" id="{7E2E0F55-A3E8-FD4B-9B28-6A78826999BA}"/>
              </a:ext>
            </a:extLst>
          </p:cNvPr>
          <p:cNvSpPr>
            <a:spLocks noChangeArrowheads="1"/>
          </p:cNvSpPr>
          <p:nvPr/>
        </p:nvSpPr>
        <p:spPr bwMode="auto">
          <a:xfrm>
            <a:off x="6443301" y="3026685"/>
            <a:ext cx="2908261" cy="822960"/>
          </a:xfrm>
          <a:prstGeom prst="diamond">
            <a:avLst/>
          </a:prstGeom>
          <a:solidFill>
            <a:srgbClr val="368C65"/>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sz="1050" dirty="0">
              <a:solidFill>
                <a:schemeClr val="bg1"/>
              </a:solidFill>
              <a:latin typeface="Century Gothic" panose="020B0502020202020204" pitchFamily="34" charset="0"/>
            </a:endParaRPr>
          </a:p>
        </p:txBody>
      </p:sp>
      <p:sp>
        <p:nvSpPr>
          <p:cNvPr id="59" name="AutoShape 167">
            <a:extLst>
              <a:ext uri="{FF2B5EF4-FFF2-40B4-BE49-F238E27FC236}">
                <a16:creationId xmlns:a16="http://schemas.microsoft.com/office/drawing/2014/main" id="{804848D4-8622-704A-99BB-744350BA030B}"/>
              </a:ext>
            </a:extLst>
          </p:cNvPr>
          <p:cNvSpPr>
            <a:spLocks noChangeArrowheads="1"/>
          </p:cNvSpPr>
          <p:nvPr/>
        </p:nvSpPr>
        <p:spPr bwMode="auto">
          <a:xfrm>
            <a:off x="6443301" y="4765917"/>
            <a:ext cx="2908261" cy="822960"/>
          </a:xfrm>
          <a:prstGeom prst="diamond">
            <a:avLst/>
          </a:prstGeom>
          <a:solidFill>
            <a:srgbClr val="517F33"/>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sz="1050" dirty="0">
              <a:solidFill>
                <a:schemeClr val="bg1"/>
              </a:solidFill>
              <a:latin typeface="Century Gothic" panose="020B0502020202020204" pitchFamily="34" charset="0"/>
            </a:endParaRPr>
          </a:p>
        </p:txBody>
      </p:sp>
      <p:cxnSp>
        <p:nvCxnSpPr>
          <p:cNvPr id="61" name="Straight Arrow Connector 60">
            <a:extLst>
              <a:ext uri="{FF2B5EF4-FFF2-40B4-BE49-F238E27FC236}">
                <a16:creationId xmlns:a16="http://schemas.microsoft.com/office/drawing/2014/main" id="{B2E291EA-634A-3342-8CB9-211FD2A4CA86}"/>
              </a:ext>
            </a:extLst>
          </p:cNvPr>
          <p:cNvCxnSpPr/>
          <p:nvPr/>
        </p:nvCxnSpPr>
        <p:spPr>
          <a:xfrm>
            <a:off x="5496963" y="5584558"/>
            <a:ext cx="830932" cy="36590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2" name="Straight Arrow Connector 61">
            <a:extLst>
              <a:ext uri="{FF2B5EF4-FFF2-40B4-BE49-F238E27FC236}">
                <a16:creationId xmlns:a16="http://schemas.microsoft.com/office/drawing/2014/main" id="{42F58561-1F53-7C41-8A72-8F26A3D8F45D}"/>
              </a:ext>
            </a:extLst>
          </p:cNvPr>
          <p:cNvCxnSpPr/>
          <p:nvPr/>
        </p:nvCxnSpPr>
        <p:spPr>
          <a:xfrm>
            <a:off x="5508504" y="3873616"/>
            <a:ext cx="830932" cy="36590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63" name="Straight Arrow Connector 62">
            <a:extLst>
              <a:ext uri="{FF2B5EF4-FFF2-40B4-BE49-F238E27FC236}">
                <a16:creationId xmlns:a16="http://schemas.microsoft.com/office/drawing/2014/main" id="{AE3D5AB1-C4A6-694F-B94F-9F2B9AE6408E}"/>
              </a:ext>
            </a:extLst>
          </p:cNvPr>
          <p:cNvCxnSpPr/>
          <p:nvPr/>
        </p:nvCxnSpPr>
        <p:spPr>
          <a:xfrm>
            <a:off x="5508504" y="2162675"/>
            <a:ext cx="830932" cy="365904"/>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sp>
        <p:nvSpPr>
          <p:cNvPr id="56" name="AutoShape 167">
            <a:extLst>
              <a:ext uri="{FF2B5EF4-FFF2-40B4-BE49-F238E27FC236}">
                <a16:creationId xmlns:a16="http://schemas.microsoft.com/office/drawing/2014/main" id="{1A5F5A33-8B40-9B4C-87AA-445D64921408}"/>
              </a:ext>
            </a:extLst>
          </p:cNvPr>
          <p:cNvSpPr>
            <a:spLocks noChangeArrowheads="1"/>
          </p:cNvSpPr>
          <p:nvPr/>
        </p:nvSpPr>
        <p:spPr bwMode="auto">
          <a:xfrm>
            <a:off x="9882436" y="2627385"/>
            <a:ext cx="210312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58" name="AutoShape 167">
            <a:extLst>
              <a:ext uri="{FF2B5EF4-FFF2-40B4-BE49-F238E27FC236}">
                <a16:creationId xmlns:a16="http://schemas.microsoft.com/office/drawing/2014/main" id="{CE8459D4-EF56-F747-A962-FE58CA91728F}"/>
              </a:ext>
            </a:extLst>
          </p:cNvPr>
          <p:cNvSpPr>
            <a:spLocks noChangeArrowheads="1"/>
          </p:cNvSpPr>
          <p:nvPr/>
        </p:nvSpPr>
        <p:spPr bwMode="auto">
          <a:xfrm>
            <a:off x="9882436" y="4339865"/>
            <a:ext cx="210312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60" name="AutoShape 167">
            <a:extLst>
              <a:ext uri="{FF2B5EF4-FFF2-40B4-BE49-F238E27FC236}">
                <a16:creationId xmlns:a16="http://schemas.microsoft.com/office/drawing/2014/main" id="{14050546-36BD-AF41-9BDC-406D6F8DB947}"/>
              </a:ext>
            </a:extLst>
          </p:cNvPr>
          <p:cNvSpPr>
            <a:spLocks noChangeArrowheads="1"/>
          </p:cNvSpPr>
          <p:nvPr/>
        </p:nvSpPr>
        <p:spPr bwMode="auto">
          <a:xfrm>
            <a:off x="9882436" y="6052348"/>
            <a:ext cx="210312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64" name="AutoShape 167">
            <a:extLst>
              <a:ext uri="{FF2B5EF4-FFF2-40B4-BE49-F238E27FC236}">
                <a16:creationId xmlns:a16="http://schemas.microsoft.com/office/drawing/2014/main" id="{A0A0F091-8730-2243-9FDF-0C84AF7E7EB8}"/>
              </a:ext>
            </a:extLst>
          </p:cNvPr>
          <p:cNvSpPr>
            <a:spLocks noChangeArrowheads="1"/>
          </p:cNvSpPr>
          <p:nvPr/>
        </p:nvSpPr>
        <p:spPr bwMode="auto">
          <a:xfrm>
            <a:off x="9882436" y="1771144"/>
            <a:ext cx="2103120" cy="364211"/>
          </a:xfrm>
          <a:prstGeom prst="roundRect">
            <a:avLst>
              <a:gd name="adj" fmla="val 50000"/>
            </a:avLst>
          </a:prstGeom>
          <a:solidFill>
            <a:srgbClr val="BFEEE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65" name="AutoShape 167">
            <a:extLst>
              <a:ext uri="{FF2B5EF4-FFF2-40B4-BE49-F238E27FC236}">
                <a16:creationId xmlns:a16="http://schemas.microsoft.com/office/drawing/2014/main" id="{1810525E-F91E-6C44-81BD-171D3541F614}"/>
              </a:ext>
            </a:extLst>
          </p:cNvPr>
          <p:cNvSpPr>
            <a:spLocks noChangeArrowheads="1"/>
          </p:cNvSpPr>
          <p:nvPr/>
        </p:nvSpPr>
        <p:spPr bwMode="auto">
          <a:xfrm>
            <a:off x="9882436" y="3483625"/>
            <a:ext cx="2103120" cy="364211"/>
          </a:xfrm>
          <a:prstGeom prst="roundRect">
            <a:avLst>
              <a:gd name="adj" fmla="val 50000"/>
            </a:avLst>
          </a:prstGeom>
          <a:solidFill>
            <a:srgbClr val="98E0B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66" name="AutoShape 167">
            <a:extLst>
              <a:ext uri="{FF2B5EF4-FFF2-40B4-BE49-F238E27FC236}">
                <a16:creationId xmlns:a16="http://schemas.microsoft.com/office/drawing/2014/main" id="{CA8AB739-9738-F14F-BBD4-1EB116A04A28}"/>
              </a:ext>
            </a:extLst>
          </p:cNvPr>
          <p:cNvSpPr>
            <a:spLocks noChangeArrowheads="1"/>
          </p:cNvSpPr>
          <p:nvPr/>
        </p:nvSpPr>
        <p:spPr bwMode="auto">
          <a:xfrm>
            <a:off x="9882436" y="5196106"/>
            <a:ext cx="2103120" cy="364211"/>
          </a:xfrm>
          <a:prstGeom prst="roundRect">
            <a:avLst>
              <a:gd name="adj" fmla="val 50000"/>
            </a:avLst>
          </a:prstGeom>
          <a:solidFill>
            <a:srgbClr val="C6E3A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67" name="AutoShape 167">
            <a:extLst>
              <a:ext uri="{FF2B5EF4-FFF2-40B4-BE49-F238E27FC236}">
                <a16:creationId xmlns:a16="http://schemas.microsoft.com/office/drawing/2014/main" id="{D4B69E3F-C1AE-5642-A6C9-9784F5D7BCFF}"/>
              </a:ext>
            </a:extLst>
          </p:cNvPr>
          <p:cNvSpPr>
            <a:spLocks noChangeArrowheads="1"/>
          </p:cNvSpPr>
          <p:nvPr/>
        </p:nvSpPr>
        <p:spPr bwMode="auto">
          <a:xfrm>
            <a:off x="9882436" y="2199264"/>
            <a:ext cx="180313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68" name="AutoShape 167">
            <a:extLst>
              <a:ext uri="{FF2B5EF4-FFF2-40B4-BE49-F238E27FC236}">
                <a16:creationId xmlns:a16="http://schemas.microsoft.com/office/drawing/2014/main" id="{BDA8328B-8664-314D-B522-6343FF33597A}"/>
              </a:ext>
            </a:extLst>
          </p:cNvPr>
          <p:cNvSpPr>
            <a:spLocks noChangeArrowheads="1"/>
          </p:cNvSpPr>
          <p:nvPr/>
        </p:nvSpPr>
        <p:spPr bwMode="auto">
          <a:xfrm>
            <a:off x="9882436" y="3911745"/>
            <a:ext cx="180313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69" name="AutoShape 167">
            <a:extLst>
              <a:ext uri="{FF2B5EF4-FFF2-40B4-BE49-F238E27FC236}">
                <a16:creationId xmlns:a16="http://schemas.microsoft.com/office/drawing/2014/main" id="{5AEBCEAB-78B5-A544-A049-23BCE3911DEF}"/>
              </a:ext>
            </a:extLst>
          </p:cNvPr>
          <p:cNvSpPr>
            <a:spLocks noChangeArrowheads="1"/>
          </p:cNvSpPr>
          <p:nvPr/>
        </p:nvSpPr>
        <p:spPr bwMode="auto">
          <a:xfrm>
            <a:off x="9882436" y="5624226"/>
            <a:ext cx="180313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70" name="AutoShape 167">
            <a:extLst>
              <a:ext uri="{FF2B5EF4-FFF2-40B4-BE49-F238E27FC236}">
                <a16:creationId xmlns:a16="http://schemas.microsoft.com/office/drawing/2014/main" id="{5810C9AC-86FA-D142-98EF-D6ED97F46B0C}"/>
              </a:ext>
            </a:extLst>
          </p:cNvPr>
          <p:cNvSpPr>
            <a:spLocks noChangeArrowheads="1"/>
          </p:cNvSpPr>
          <p:nvPr/>
        </p:nvSpPr>
        <p:spPr bwMode="auto">
          <a:xfrm>
            <a:off x="9882436" y="1343024"/>
            <a:ext cx="1803130" cy="364211"/>
          </a:xfrm>
          <a:prstGeom prst="roundRect">
            <a:avLst>
              <a:gd name="adj" fmla="val 50000"/>
            </a:avLst>
          </a:prstGeom>
          <a:solidFill>
            <a:srgbClr val="E0F5F3"/>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71" name="AutoShape 167">
            <a:extLst>
              <a:ext uri="{FF2B5EF4-FFF2-40B4-BE49-F238E27FC236}">
                <a16:creationId xmlns:a16="http://schemas.microsoft.com/office/drawing/2014/main" id="{4D339E7D-1AED-FE40-A0AA-D2A41AF19D94}"/>
              </a:ext>
            </a:extLst>
          </p:cNvPr>
          <p:cNvSpPr>
            <a:spLocks noChangeArrowheads="1"/>
          </p:cNvSpPr>
          <p:nvPr/>
        </p:nvSpPr>
        <p:spPr bwMode="auto">
          <a:xfrm>
            <a:off x="9882436" y="3055505"/>
            <a:ext cx="1803130" cy="364211"/>
          </a:xfrm>
          <a:prstGeom prst="roundRect">
            <a:avLst>
              <a:gd name="adj" fmla="val 50000"/>
            </a:avLst>
          </a:prstGeom>
          <a:solidFill>
            <a:srgbClr val="CCEFDA"/>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72" name="AutoShape 167">
            <a:extLst>
              <a:ext uri="{FF2B5EF4-FFF2-40B4-BE49-F238E27FC236}">
                <a16:creationId xmlns:a16="http://schemas.microsoft.com/office/drawing/2014/main" id="{D993DB0F-C9B0-2846-B269-5BD921EE3867}"/>
              </a:ext>
            </a:extLst>
          </p:cNvPr>
          <p:cNvSpPr>
            <a:spLocks noChangeArrowheads="1"/>
          </p:cNvSpPr>
          <p:nvPr/>
        </p:nvSpPr>
        <p:spPr bwMode="auto">
          <a:xfrm>
            <a:off x="9882436" y="4767985"/>
            <a:ext cx="1803130" cy="364211"/>
          </a:xfrm>
          <a:prstGeom prst="roundRect">
            <a:avLst>
              <a:gd name="adj" fmla="val 50000"/>
            </a:avLst>
          </a:prstGeom>
          <a:solidFill>
            <a:srgbClr val="DFEECF"/>
          </a:solidFill>
          <a:ln w="12700">
            <a:noFill/>
            <a:miter lim="800000"/>
            <a:headEnd/>
            <a:tailEnd/>
          </a:ln>
          <a:effectLst/>
        </p:spPr>
        <p:txBody>
          <a:bodyPr wrap="square" lIns="91440"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rtl="0">
              <a:defRPr sz="1000"/>
            </a:pPr>
            <a:endParaRPr lang="en-US" sz="1000" b="0" i="0" u="none" strike="noStrike" baseline="0" dirty="0">
              <a:solidFill>
                <a:schemeClr val="tx1"/>
              </a:solidFill>
              <a:latin typeface="Century Gothic" charset="0"/>
              <a:ea typeface="Century Gothic" charset="0"/>
              <a:cs typeface="Century Gothic" charset="0"/>
            </a:endParaRPr>
          </a:p>
        </p:txBody>
      </p:sp>
      <p:sp>
        <p:nvSpPr>
          <p:cNvPr id="73" name="Text Box 173">
            <a:extLst>
              <a:ext uri="{FF2B5EF4-FFF2-40B4-BE49-F238E27FC236}">
                <a16:creationId xmlns:a16="http://schemas.microsoft.com/office/drawing/2014/main" id="{C9A3FC2B-046C-B741-B5EF-4314CC760F6F}"/>
              </a:ext>
            </a:extLst>
          </p:cNvPr>
          <p:cNvSpPr txBox="1">
            <a:spLocks noChangeArrowheads="1"/>
          </p:cNvSpPr>
          <p:nvPr/>
        </p:nvSpPr>
        <p:spPr bwMode="auto">
          <a:xfrm>
            <a:off x="5949994" y="2016957"/>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effectLst>
                  <a:glow rad="228600">
                    <a:schemeClr val="bg1"/>
                  </a:glow>
                </a:effectLst>
                <a:latin typeface="Century Gothic" charset="0"/>
                <a:ea typeface="Century Gothic" charset="0"/>
                <a:cs typeface="Century Gothic" charset="0"/>
              </a:rPr>
              <a:t>YES</a:t>
            </a:r>
          </a:p>
        </p:txBody>
      </p:sp>
      <p:sp>
        <p:nvSpPr>
          <p:cNvPr id="74" name="Text Box 173">
            <a:extLst>
              <a:ext uri="{FF2B5EF4-FFF2-40B4-BE49-F238E27FC236}">
                <a16:creationId xmlns:a16="http://schemas.microsoft.com/office/drawing/2014/main" id="{AF748685-654E-7941-9CB4-A8BCE5E4FA1B}"/>
              </a:ext>
            </a:extLst>
          </p:cNvPr>
          <p:cNvSpPr txBox="1">
            <a:spLocks noChangeArrowheads="1"/>
          </p:cNvSpPr>
          <p:nvPr/>
        </p:nvSpPr>
        <p:spPr bwMode="auto">
          <a:xfrm>
            <a:off x="5949994" y="3748005"/>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dirty="0">
                <a:solidFill>
                  <a:schemeClr val="tx1">
                    <a:lumMod val="75000"/>
                    <a:lumOff val="25000"/>
                  </a:schemeClr>
                </a:solidFill>
                <a:effectLst>
                  <a:glow rad="228600">
                    <a:schemeClr val="bg1"/>
                  </a:glow>
                </a:effectLst>
                <a:latin typeface="Century Gothic" charset="0"/>
                <a:ea typeface="Century Gothic" charset="0"/>
                <a:cs typeface="Century Gothic" charset="0"/>
              </a:rPr>
              <a:t>YES</a:t>
            </a:r>
          </a:p>
        </p:txBody>
      </p:sp>
      <p:sp>
        <p:nvSpPr>
          <p:cNvPr id="75" name="Text Box 173">
            <a:extLst>
              <a:ext uri="{FF2B5EF4-FFF2-40B4-BE49-F238E27FC236}">
                <a16:creationId xmlns:a16="http://schemas.microsoft.com/office/drawing/2014/main" id="{9D80500C-0D38-7D4E-A436-FC8681A6541F}"/>
              </a:ext>
            </a:extLst>
          </p:cNvPr>
          <p:cNvSpPr txBox="1">
            <a:spLocks noChangeArrowheads="1"/>
          </p:cNvSpPr>
          <p:nvPr/>
        </p:nvSpPr>
        <p:spPr bwMode="auto">
          <a:xfrm>
            <a:off x="5949994" y="5473234"/>
            <a:ext cx="389442" cy="276476"/>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dirty="0">
                <a:solidFill>
                  <a:schemeClr val="tx1">
                    <a:lumMod val="75000"/>
                    <a:lumOff val="25000"/>
                  </a:schemeClr>
                </a:solidFill>
                <a:effectLst>
                  <a:glow rad="228600">
                    <a:schemeClr val="bg1"/>
                  </a:glow>
                </a:effectLst>
                <a:latin typeface="Century Gothic" charset="0"/>
                <a:ea typeface="Century Gothic" charset="0"/>
                <a:cs typeface="Century Gothic" charset="0"/>
              </a:rPr>
              <a:t>YES</a:t>
            </a:r>
          </a:p>
        </p:txBody>
      </p:sp>
      <p:sp>
        <p:nvSpPr>
          <p:cNvPr id="76" name="AutoShape 167">
            <a:extLst>
              <a:ext uri="{FF2B5EF4-FFF2-40B4-BE49-F238E27FC236}">
                <a16:creationId xmlns:a16="http://schemas.microsoft.com/office/drawing/2014/main" id="{64CDC506-D5A4-8846-AF3E-022FB8F06A53}"/>
              </a:ext>
            </a:extLst>
          </p:cNvPr>
          <p:cNvSpPr>
            <a:spLocks noChangeArrowheads="1"/>
          </p:cNvSpPr>
          <p:nvPr/>
        </p:nvSpPr>
        <p:spPr bwMode="auto">
          <a:xfrm>
            <a:off x="6443301" y="2163422"/>
            <a:ext cx="2908261" cy="822960"/>
          </a:xfrm>
          <a:prstGeom prst="diamond">
            <a:avLst/>
          </a:prstGeom>
          <a:solidFill>
            <a:srgbClr val="1C8C8B"/>
          </a:solidFill>
          <a:ln w="12700">
            <a:noFill/>
            <a:miter lim="800000"/>
            <a:headEnd/>
            <a:tailEnd/>
          </a:ln>
          <a:effectLst/>
        </p:spPr>
        <p:txBody>
          <a:bodyPr wrap="square" lIns="0" tIns="0" rIns="0" bIns="0"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lvl="0" algn="ctr"/>
            <a:endParaRPr lang="en-US" sz="1050" dirty="0">
              <a:solidFill>
                <a:schemeClr val="bg1"/>
              </a:solidFill>
              <a:latin typeface="Century Gothic" panose="020B0502020202020204" pitchFamily="34" charset="0"/>
            </a:endParaRPr>
          </a:p>
        </p:txBody>
      </p:sp>
      <p:grpSp>
        <p:nvGrpSpPr>
          <p:cNvPr id="77" name="Group 76">
            <a:extLst>
              <a:ext uri="{FF2B5EF4-FFF2-40B4-BE49-F238E27FC236}">
                <a16:creationId xmlns:a16="http://schemas.microsoft.com/office/drawing/2014/main" id="{18450730-3453-BEF6-2F55-520C0D5A6F26}"/>
              </a:ext>
            </a:extLst>
          </p:cNvPr>
          <p:cNvGrpSpPr/>
          <p:nvPr/>
        </p:nvGrpSpPr>
        <p:grpSpPr>
          <a:xfrm>
            <a:off x="9112151" y="2250729"/>
            <a:ext cx="723056" cy="633910"/>
            <a:chOff x="9706038" y="1361021"/>
            <a:chExt cx="795688" cy="950490"/>
          </a:xfrm>
        </p:grpSpPr>
        <p:sp>
          <p:nvSpPr>
            <p:cNvPr id="103" name="Text Box 173">
              <a:extLst>
                <a:ext uri="{FF2B5EF4-FFF2-40B4-BE49-F238E27FC236}">
                  <a16:creationId xmlns:a16="http://schemas.microsoft.com/office/drawing/2014/main" id="{6B972D36-E201-8247-8F5C-3FFD39A1A6FC}"/>
                </a:ext>
              </a:extLst>
            </p:cNvPr>
            <p:cNvSpPr txBox="1">
              <a:spLocks noChangeArrowheads="1"/>
            </p:cNvSpPr>
            <p:nvPr/>
          </p:nvSpPr>
          <p:spPr bwMode="auto">
            <a:xfrm>
              <a:off x="9706038" y="189696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104" name="Text Box 173">
              <a:extLst>
                <a:ext uri="{FF2B5EF4-FFF2-40B4-BE49-F238E27FC236}">
                  <a16:creationId xmlns:a16="http://schemas.microsoft.com/office/drawing/2014/main" id="{8FB493F6-AE0A-1F4C-A693-71B5A7E8E217}"/>
                </a:ext>
              </a:extLst>
            </p:cNvPr>
            <p:cNvSpPr txBox="1">
              <a:spLocks noChangeArrowheads="1"/>
            </p:cNvSpPr>
            <p:nvPr/>
          </p:nvSpPr>
          <p:spPr bwMode="auto">
            <a:xfrm>
              <a:off x="9712388" y="136102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105" name="Straight Arrow Connector 104">
              <a:extLst>
                <a:ext uri="{FF2B5EF4-FFF2-40B4-BE49-F238E27FC236}">
                  <a16:creationId xmlns:a16="http://schemas.microsoft.com/office/drawing/2014/main" id="{3417D786-5EA2-6C45-9225-6F106F6617E8}"/>
                </a:ext>
              </a:extLst>
            </p:cNvPr>
            <p:cNvCxnSpPr/>
            <p:nvPr/>
          </p:nvCxnSpPr>
          <p:spPr>
            <a:xfrm>
              <a:off x="10044526" y="195180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6" name="Straight Arrow Connector 105">
              <a:extLst>
                <a:ext uri="{FF2B5EF4-FFF2-40B4-BE49-F238E27FC236}">
                  <a16:creationId xmlns:a16="http://schemas.microsoft.com/office/drawing/2014/main" id="{903364F7-027C-534C-8046-51FF16861429}"/>
                </a:ext>
              </a:extLst>
            </p:cNvPr>
            <p:cNvCxnSpPr/>
            <p:nvPr/>
          </p:nvCxnSpPr>
          <p:spPr>
            <a:xfrm flipV="1">
              <a:off x="10044526" y="155810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78" name="Group 77">
            <a:extLst>
              <a:ext uri="{FF2B5EF4-FFF2-40B4-BE49-F238E27FC236}">
                <a16:creationId xmlns:a16="http://schemas.microsoft.com/office/drawing/2014/main" id="{EC11E8CA-6753-16E7-A23E-1AF1FF4C6CA6}"/>
              </a:ext>
            </a:extLst>
          </p:cNvPr>
          <p:cNvGrpSpPr/>
          <p:nvPr/>
        </p:nvGrpSpPr>
        <p:grpSpPr>
          <a:xfrm>
            <a:off x="9112151" y="1381707"/>
            <a:ext cx="723056" cy="633910"/>
            <a:chOff x="9706038" y="58001"/>
            <a:chExt cx="795688" cy="950490"/>
          </a:xfrm>
        </p:grpSpPr>
        <p:sp>
          <p:nvSpPr>
            <p:cNvPr id="99" name="Text Box 173">
              <a:extLst>
                <a:ext uri="{FF2B5EF4-FFF2-40B4-BE49-F238E27FC236}">
                  <a16:creationId xmlns:a16="http://schemas.microsoft.com/office/drawing/2014/main" id="{1D1F50AE-AAD1-684E-AD3F-02FCEFD464ED}"/>
                </a:ext>
              </a:extLst>
            </p:cNvPr>
            <p:cNvSpPr txBox="1">
              <a:spLocks noChangeArrowheads="1"/>
            </p:cNvSpPr>
            <p:nvPr/>
          </p:nvSpPr>
          <p:spPr bwMode="auto">
            <a:xfrm>
              <a:off x="9706038" y="59394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100" name="Text Box 173">
              <a:extLst>
                <a:ext uri="{FF2B5EF4-FFF2-40B4-BE49-F238E27FC236}">
                  <a16:creationId xmlns:a16="http://schemas.microsoft.com/office/drawing/2014/main" id="{2B8B417C-FEF1-1C4A-B631-ABF70D6A452C}"/>
                </a:ext>
              </a:extLst>
            </p:cNvPr>
            <p:cNvSpPr txBox="1">
              <a:spLocks noChangeArrowheads="1"/>
            </p:cNvSpPr>
            <p:nvPr/>
          </p:nvSpPr>
          <p:spPr bwMode="auto">
            <a:xfrm>
              <a:off x="9712388" y="5800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101" name="Straight Arrow Connector 100">
              <a:extLst>
                <a:ext uri="{FF2B5EF4-FFF2-40B4-BE49-F238E27FC236}">
                  <a16:creationId xmlns:a16="http://schemas.microsoft.com/office/drawing/2014/main" id="{DA115241-65DE-AB46-96CB-FB3C04DE5ED9}"/>
                </a:ext>
              </a:extLst>
            </p:cNvPr>
            <p:cNvCxnSpPr/>
            <p:nvPr/>
          </p:nvCxnSpPr>
          <p:spPr>
            <a:xfrm>
              <a:off x="10044526" y="64878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102" name="Straight Arrow Connector 101">
              <a:extLst>
                <a:ext uri="{FF2B5EF4-FFF2-40B4-BE49-F238E27FC236}">
                  <a16:creationId xmlns:a16="http://schemas.microsoft.com/office/drawing/2014/main" id="{076C5C57-DDFC-8E4D-91AB-1C02461382AF}"/>
                </a:ext>
              </a:extLst>
            </p:cNvPr>
            <p:cNvCxnSpPr/>
            <p:nvPr/>
          </p:nvCxnSpPr>
          <p:spPr>
            <a:xfrm flipV="1">
              <a:off x="10044526" y="25508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79" name="Group 78">
            <a:extLst>
              <a:ext uri="{FF2B5EF4-FFF2-40B4-BE49-F238E27FC236}">
                <a16:creationId xmlns:a16="http://schemas.microsoft.com/office/drawing/2014/main" id="{CDFB6561-E162-FB40-BEC2-338FF9C36E85}"/>
              </a:ext>
            </a:extLst>
          </p:cNvPr>
          <p:cNvGrpSpPr/>
          <p:nvPr/>
        </p:nvGrpSpPr>
        <p:grpSpPr>
          <a:xfrm>
            <a:off x="9112151" y="3119752"/>
            <a:ext cx="723056" cy="633910"/>
            <a:chOff x="9706038" y="2664041"/>
            <a:chExt cx="795688" cy="950490"/>
          </a:xfrm>
        </p:grpSpPr>
        <p:sp>
          <p:nvSpPr>
            <p:cNvPr id="95" name="Text Box 173">
              <a:extLst>
                <a:ext uri="{FF2B5EF4-FFF2-40B4-BE49-F238E27FC236}">
                  <a16:creationId xmlns:a16="http://schemas.microsoft.com/office/drawing/2014/main" id="{7DE9FB07-85AE-0358-9E96-73ACDB35823B}"/>
                </a:ext>
              </a:extLst>
            </p:cNvPr>
            <p:cNvSpPr txBox="1">
              <a:spLocks noChangeArrowheads="1"/>
            </p:cNvSpPr>
            <p:nvPr/>
          </p:nvSpPr>
          <p:spPr bwMode="auto">
            <a:xfrm>
              <a:off x="9706038" y="319998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96" name="Text Box 173">
              <a:extLst>
                <a:ext uri="{FF2B5EF4-FFF2-40B4-BE49-F238E27FC236}">
                  <a16:creationId xmlns:a16="http://schemas.microsoft.com/office/drawing/2014/main" id="{5D19129F-039B-8D86-158E-B6C4BD73F070}"/>
                </a:ext>
              </a:extLst>
            </p:cNvPr>
            <p:cNvSpPr txBox="1">
              <a:spLocks noChangeArrowheads="1"/>
            </p:cNvSpPr>
            <p:nvPr/>
          </p:nvSpPr>
          <p:spPr bwMode="auto">
            <a:xfrm>
              <a:off x="9712388" y="266404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97" name="Straight Arrow Connector 96">
              <a:extLst>
                <a:ext uri="{FF2B5EF4-FFF2-40B4-BE49-F238E27FC236}">
                  <a16:creationId xmlns:a16="http://schemas.microsoft.com/office/drawing/2014/main" id="{B869400E-EF42-757F-FB19-B898C0FD52B1}"/>
                </a:ext>
              </a:extLst>
            </p:cNvPr>
            <p:cNvCxnSpPr/>
            <p:nvPr/>
          </p:nvCxnSpPr>
          <p:spPr>
            <a:xfrm>
              <a:off x="10044526" y="325482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98" name="Straight Arrow Connector 97">
              <a:extLst>
                <a:ext uri="{FF2B5EF4-FFF2-40B4-BE49-F238E27FC236}">
                  <a16:creationId xmlns:a16="http://schemas.microsoft.com/office/drawing/2014/main" id="{ECBB66B2-AB3B-6F13-0A33-BB54FA311BA2}"/>
                </a:ext>
              </a:extLst>
            </p:cNvPr>
            <p:cNvCxnSpPr/>
            <p:nvPr/>
          </p:nvCxnSpPr>
          <p:spPr>
            <a:xfrm flipV="1">
              <a:off x="10044526" y="286112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80" name="Group 79">
            <a:extLst>
              <a:ext uri="{FF2B5EF4-FFF2-40B4-BE49-F238E27FC236}">
                <a16:creationId xmlns:a16="http://schemas.microsoft.com/office/drawing/2014/main" id="{4284A3EF-B3A4-744A-85A0-034D8453A365}"/>
              </a:ext>
            </a:extLst>
          </p:cNvPr>
          <p:cNvGrpSpPr/>
          <p:nvPr/>
        </p:nvGrpSpPr>
        <p:grpSpPr>
          <a:xfrm>
            <a:off x="9112151" y="3988775"/>
            <a:ext cx="723056" cy="633910"/>
            <a:chOff x="9706038" y="3967061"/>
            <a:chExt cx="795688" cy="950490"/>
          </a:xfrm>
        </p:grpSpPr>
        <p:sp>
          <p:nvSpPr>
            <p:cNvPr id="91" name="Text Box 173">
              <a:extLst>
                <a:ext uri="{FF2B5EF4-FFF2-40B4-BE49-F238E27FC236}">
                  <a16:creationId xmlns:a16="http://schemas.microsoft.com/office/drawing/2014/main" id="{EB1681E1-C66A-675E-C0CE-5D4D94F526D7}"/>
                </a:ext>
              </a:extLst>
            </p:cNvPr>
            <p:cNvSpPr txBox="1">
              <a:spLocks noChangeArrowheads="1"/>
            </p:cNvSpPr>
            <p:nvPr/>
          </p:nvSpPr>
          <p:spPr bwMode="auto">
            <a:xfrm>
              <a:off x="9706038" y="450300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92" name="Text Box 173">
              <a:extLst>
                <a:ext uri="{FF2B5EF4-FFF2-40B4-BE49-F238E27FC236}">
                  <a16:creationId xmlns:a16="http://schemas.microsoft.com/office/drawing/2014/main" id="{65123088-7E74-82D8-3898-CDF2458A6393}"/>
                </a:ext>
              </a:extLst>
            </p:cNvPr>
            <p:cNvSpPr txBox="1">
              <a:spLocks noChangeArrowheads="1"/>
            </p:cNvSpPr>
            <p:nvPr/>
          </p:nvSpPr>
          <p:spPr bwMode="auto">
            <a:xfrm>
              <a:off x="9712388" y="396706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93" name="Straight Arrow Connector 92">
              <a:extLst>
                <a:ext uri="{FF2B5EF4-FFF2-40B4-BE49-F238E27FC236}">
                  <a16:creationId xmlns:a16="http://schemas.microsoft.com/office/drawing/2014/main" id="{FA69EF71-E011-36C0-28A3-E94638BA5332}"/>
                </a:ext>
              </a:extLst>
            </p:cNvPr>
            <p:cNvCxnSpPr/>
            <p:nvPr/>
          </p:nvCxnSpPr>
          <p:spPr>
            <a:xfrm>
              <a:off x="10044526" y="455784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94" name="Straight Arrow Connector 93">
              <a:extLst>
                <a:ext uri="{FF2B5EF4-FFF2-40B4-BE49-F238E27FC236}">
                  <a16:creationId xmlns:a16="http://schemas.microsoft.com/office/drawing/2014/main" id="{56ED1266-14C0-139A-51E7-284AC8B9FC83}"/>
                </a:ext>
              </a:extLst>
            </p:cNvPr>
            <p:cNvCxnSpPr/>
            <p:nvPr/>
          </p:nvCxnSpPr>
          <p:spPr>
            <a:xfrm flipV="1">
              <a:off x="10044526" y="416414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81" name="Group 80">
            <a:extLst>
              <a:ext uri="{FF2B5EF4-FFF2-40B4-BE49-F238E27FC236}">
                <a16:creationId xmlns:a16="http://schemas.microsoft.com/office/drawing/2014/main" id="{757BF7B4-7253-A84F-A1AE-A910DB4A615E}"/>
              </a:ext>
            </a:extLst>
          </p:cNvPr>
          <p:cNvGrpSpPr/>
          <p:nvPr/>
        </p:nvGrpSpPr>
        <p:grpSpPr>
          <a:xfrm>
            <a:off x="9112151" y="4857798"/>
            <a:ext cx="723056" cy="633910"/>
            <a:chOff x="9706038" y="5270081"/>
            <a:chExt cx="795688" cy="950490"/>
          </a:xfrm>
        </p:grpSpPr>
        <p:sp>
          <p:nvSpPr>
            <p:cNvPr id="87" name="Text Box 173">
              <a:extLst>
                <a:ext uri="{FF2B5EF4-FFF2-40B4-BE49-F238E27FC236}">
                  <a16:creationId xmlns:a16="http://schemas.microsoft.com/office/drawing/2014/main" id="{8A22ECE9-3079-4F20-785C-383DCE913AD0}"/>
                </a:ext>
              </a:extLst>
            </p:cNvPr>
            <p:cNvSpPr txBox="1">
              <a:spLocks noChangeArrowheads="1"/>
            </p:cNvSpPr>
            <p:nvPr/>
          </p:nvSpPr>
          <p:spPr bwMode="auto">
            <a:xfrm>
              <a:off x="9706038" y="580602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88" name="Text Box 173">
              <a:extLst>
                <a:ext uri="{FF2B5EF4-FFF2-40B4-BE49-F238E27FC236}">
                  <a16:creationId xmlns:a16="http://schemas.microsoft.com/office/drawing/2014/main" id="{1574CCDF-7CB7-B744-A650-BDD9587C9928}"/>
                </a:ext>
              </a:extLst>
            </p:cNvPr>
            <p:cNvSpPr txBox="1">
              <a:spLocks noChangeArrowheads="1"/>
            </p:cNvSpPr>
            <p:nvPr/>
          </p:nvSpPr>
          <p:spPr bwMode="auto">
            <a:xfrm>
              <a:off x="9712388" y="527008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89" name="Straight Arrow Connector 88">
              <a:extLst>
                <a:ext uri="{FF2B5EF4-FFF2-40B4-BE49-F238E27FC236}">
                  <a16:creationId xmlns:a16="http://schemas.microsoft.com/office/drawing/2014/main" id="{CAFFF916-231B-7198-C5D5-3CEEA315F394}"/>
                </a:ext>
              </a:extLst>
            </p:cNvPr>
            <p:cNvCxnSpPr/>
            <p:nvPr/>
          </p:nvCxnSpPr>
          <p:spPr>
            <a:xfrm>
              <a:off x="10044526" y="586086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90" name="Straight Arrow Connector 89">
              <a:extLst>
                <a:ext uri="{FF2B5EF4-FFF2-40B4-BE49-F238E27FC236}">
                  <a16:creationId xmlns:a16="http://schemas.microsoft.com/office/drawing/2014/main" id="{7ACF6F9E-F05B-7DE8-19B1-B2EF2021BCC2}"/>
                </a:ext>
              </a:extLst>
            </p:cNvPr>
            <p:cNvCxnSpPr/>
            <p:nvPr/>
          </p:nvCxnSpPr>
          <p:spPr>
            <a:xfrm flipV="1">
              <a:off x="10044526" y="546716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grpSp>
        <p:nvGrpSpPr>
          <p:cNvPr id="82" name="Group 81">
            <a:extLst>
              <a:ext uri="{FF2B5EF4-FFF2-40B4-BE49-F238E27FC236}">
                <a16:creationId xmlns:a16="http://schemas.microsoft.com/office/drawing/2014/main" id="{A5A5D6C2-CA3B-2C49-9ADB-967B0854D9CC}"/>
              </a:ext>
            </a:extLst>
          </p:cNvPr>
          <p:cNvGrpSpPr/>
          <p:nvPr/>
        </p:nvGrpSpPr>
        <p:grpSpPr>
          <a:xfrm>
            <a:off x="9112151" y="5726820"/>
            <a:ext cx="723056" cy="633910"/>
            <a:chOff x="9706038" y="6573101"/>
            <a:chExt cx="795688" cy="950490"/>
          </a:xfrm>
        </p:grpSpPr>
        <p:sp>
          <p:nvSpPr>
            <p:cNvPr id="83" name="Text Box 173">
              <a:extLst>
                <a:ext uri="{FF2B5EF4-FFF2-40B4-BE49-F238E27FC236}">
                  <a16:creationId xmlns:a16="http://schemas.microsoft.com/office/drawing/2014/main" id="{93D9B924-8C6C-5F5D-7DCE-0A1A72EA5FC8}"/>
                </a:ext>
              </a:extLst>
            </p:cNvPr>
            <p:cNvSpPr txBox="1">
              <a:spLocks noChangeArrowheads="1"/>
            </p:cNvSpPr>
            <p:nvPr/>
          </p:nvSpPr>
          <p:spPr bwMode="auto">
            <a:xfrm>
              <a:off x="9706038" y="710904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NO</a:t>
              </a:r>
            </a:p>
          </p:txBody>
        </p:sp>
        <p:sp>
          <p:nvSpPr>
            <p:cNvPr id="84" name="Text Box 173">
              <a:extLst>
                <a:ext uri="{FF2B5EF4-FFF2-40B4-BE49-F238E27FC236}">
                  <a16:creationId xmlns:a16="http://schemas.microsoft.com/office/drawing/2014/main" id="{15582954-5132-9A5D-F013-6C093ED658C6}"/>
                </a:ext>
              </a:extLst>
            </p:cNvPr>
            <p:cNvSpPr txBox="1">
              <a:spLocks noChangeArrowheads="1"/>
            </p:cNvSpPr>
            <p:nvPr/>
          </p:nvSpPr>
          <p:spPr bwMode="auto">
            <a:xfrm>
              <a:off x="9712388" y="6573101"/>
              <a:ext cx="428562" cy="414550"/>
            </a:xfrm>
            <a:prstGeom prst="rect">
              <a:avLst/>
            </a:prstGeom>
            <a:noFill/>
            <a:ln>
              <a:noFill/>
            </a:ln>
            <a:extLst>
              <a:ext uri="{909E8E84-426E-40DD-AFC4-6F175D3DCCD1}">
                <a14:hiddenFill xmlns:a14="http://schemas.microsoft.com/office/drawing/2010/main">
                  <a:solidFill>
                    <a:srgbClr xmlns:mc="http://schemas.openxmlformats.org/markup-compatibility/2006" val="FFFFFF" mc:Ignorable="a14" a14:legacySpreadsheetColorIndex="65"/>
                  </a:solidFill>
                </a14:hiddenFill>
              </a:ext>
              <a:ext uri="{91240B29-F687-4F45-9708-019B960494DF}">
                <a14:hiddenLine xmlns:a14="http://schemas.microsoft.com/office/drawing/2010/main" w="9525">
                  <a:solidFill>
                    <a:srgbClr xmlns:mc="http://schemas.openxmlformats.org/markup-compatibility/2006" val="000000" mc:Ignorable="a14" a14:legacySpreadsheetColorIndex="64"/>
                  </a:solidFill>
                  <a:miter lim="800000"/>
                  <a:headEnd/>
                  <a:tailEnd/>
                </a14:hiddenLine>
              </a:ext>
            </a:extLst>
          </p:spPr>
          <p:txBody>
            <a:bodyPr wrap="square" lIns="18288" tIns="18288" rIns="18288" bIns="18288" anchor="ctr" upright="1"/>
            <a:lstStyle>
              <a:lvl1pPr marL="0" indent="0">
                <a:defRPr sz="1100">
                  <a:latin typeface="+mn-lt"/>
                  <a:ea typeface="+mn-ea"/>
                  <a:cs typeface="+mn-cs"/>
                </a:defRPr>
              </a:lvl1pPr>
              <a:lvl2pPr marL="457200" indent="0">
                <a:defRPr sz="1100">
                  <a:latin typeface="+mn-lt"/>
                  <a:ea typeface="+mn-ea"/>
                  <a:cs typeface="+mn-cs"/>
                </a:defRPr>
              </a:lvl2pPr>
              <a:lvl3pPr marL="914400" indent="0">
                <a:defRPr sz="1100">
                  <a:latin typeface="+mn-lt"/>
                  <a:ea typeface="+mn-ea"/>
                  <a:cs typeface="+mn-cs"/>
                </a:defRPr>
              </a:lvl3pPr>
              <a:lvl4pPr marL="1371600" indent="0">
                <a:defRPr sz="1100">
                  <a:latin typeface="+mn-lt"/>
                  <a:ea typeface="+mn-ea"/>
                  <a:cs typeface="+mn-cs"/>
                </a:defRPr>
              </a:lvl4pPr>
              <a:lvl5pPr marL="1828800" indent="0">
                <a:defRPr sz="1100">
                  <a:latin typeface="+mn-lt"/>
                  <a:ea typeface="+mn-ea"/>
                  <a:cs typeface="+mn-cs"/>
                </a:defRPr>
              </a:lvl5pPr>
              <a:lvl6pPr marL="2286000" indent="0">
                <a:defRPr sz="1100">
                  <a:latin typeface="+mn-lt"/>
                  <a:ea typeface="+mn-ea"/>
                  <a:cs typeface="+mn-cs"/>
                </a:defRPr>
              </a:lvl6pPr>
              <a:lvl7pPr marL="2743200" indent="0">
                <a:defRPr sz="1100">
                  <a:latin typeface="+mn-lt"/>
                  <a:ea typeface="+mn-ea"/>
                  <a:cs typeface="+mn-cs"/>
                </a:defRPr>
              </a:lvl7pPr>
              <a:lvl8pPr marL="3200400" indent="0">
                <a:defRPr sz="1100">
                  <a:latin typeface="+mn-lt"/>
                  <a:ea typeface="+mn-ea"/>
                  <a:cs typeface="+mn-cs"/>
                </a:defRPr>
              </a:lvl8pPr>
              <a:lvl9pPr marL="3657600" indent="0">
                <a:defRPr sz="1100">
                  <a:latin typeface="+mn-lt"/>
                  <a:ea typeface="+mn-ea"/>
                  <a:cs typeface="+mn-cs"/>
                </a:defRPr>
              </a:lvl9pPr>
            </a:lstStyle>
            <a:p>
              <a:pPr algn="ctr" rtl="0">
                <a:defRPr sz="1000"/>
              </a:pPr>
              <a:r>
                <a:rPr lang="en-US" sz="1050" b="1" i="0" u="none" strike="noStrike" baseline="0">
                  <a:solidFill>
                    <a:schemeClr val="tx1">
                      <a:lumMod val="75000"/>
                      <a:lumOff val="25000"/>
                    </a:schemeClr>
                  </a:solidFill>
                  <a:latin typeface="Century Gothic" charset="0"/>
                  <a:ea typeface="Century Gothic" charset="0"/>
                  <a:cs typeface="Century Gothic" charset="0"/>
                </a:rPr>
                <a:t>YES</a:t>
              </a:r>
            </a:p>
          </p:txBody>
        </p:sp>
        <p:cxnSp>
          <p:nvCxnSpPr>
            <p:cNvPr id="85" name="Straight Arrow Connector 84">
              <a:extLst>
                <a:ext uri="{FF2B5EF4-FFF2-40B4-BE49-F238E27FC236}">
                  <a16:creationId xmlns:a16="http://schemas.microsoft.com/office/drawing/2014/main" id="{7D0B9F02-490B-7C7E-6063-4D0AFB929E6E}"/>
                </a:ext>
              </a:extLst>
            </p:cNvPr>
            <p:cNvCxnSpPr/>
            <p:nvPr/>
          </p:nvCxnSpPr>
          <p:spPr>
            <a:xfrm>
              <a:off x="10044526" y="716388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cxnSp>
          <p:nvCxnSpPr>
            <p:cNvPr id="86" name="Straight Arrow Connector 85">
              <a:extLst>
                <a:ext uri="{FF2B5EF4-FFF2-40B4-BE49-F238E27FC236}">
                  <a16:creationId xmlns:a16="http://schemas.microsoft.com/office/drawing/2014/main" id="{420F1865-2C0F-EEBB-0FB8-23097CB52301}"/>
                </a:ext>
              </a:extLst>
            </p:cNvPr>
            <p:cNvCxnSpPr/>
            <p:nvPr/>
          </p:nvCxnSpPr>
          <p:spPr>
            <a:xfrm flipV="1">
              <a:off x="10044526" y="6770187"/>
              <a:ext cx="457200" cy="182880"/>
            </a:xfrm>
            <a:prstGeom prst="straightConnector1">
              <a:avLst/>
            </a:prstGeom>
            <a:ln w="12700">
              <a:solidFill>
                <a:schemeClr val="tx1">
                  <a:lumMod val="65000"/>
                  <a:lumOff val="35000"/>
                </a:schemeClr>
              </a:solidFill>
              <a:tailEnd type="triangle" w="lg" len="med"/>
            </a:ln>
          </p:spPr>
          <p:style>
            <a:lnRef idx="1">
              <a:schemeClr val="accent1"/>
            </a:lnRef>
            <a:fillRef idx="0">
              <a:schemeClr val="accent1"/>
            </a:fillRef>
            <a:effectRef idx="0">
              <a:schemeClr val="accent1"/>
            </a:effectRef>
            <a:fontRef idx="minor">
              <a:schemeClr val="tx1"/>
            </a:fontRef>
          </p:style>
        </p:cxnSp>
      </p:grpSp>
    </p:spTree>
    <p:extLst>
      <p:ext uri="{BB962C8B-B14F-4D97-AF65-F5344CB8AC3E}">
        <p14:creationId xmlns:p14="http://schemas.microsoft.com/office/powerpoint/2010/main" val="30342104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Table 4">
            <a:extLst>
              <a:ext uri="{FF2B5EF4-FFF2-40B4-BE49-F238E27FC236}">
                <a16:creationId xmlns:a16="http://schemas.microsoft.com/office/drawing/2014/main" id="{1BC736FB-ECB3-6947-8A3E-2AC7672BA480}"/>
              </a:ext>
            </a:extLst>
          </p:cNvPr>
          <p:cNvGraphicFramePr>
            <a:graphicFrameLocks noGrp="1"/>
          </p:cNvGraphicFramePr>
          <p:nvPr>
            <p:extLst>
              <p:ext uri="{D42A27DB-BD31-4B8C-83A1-F6EECF244321}">
                <p14:modId xmlns:p14="http://schemas.microsoft.com/office/powerpoint/2010/main" val="3786466325"/>
              </p:ext>
            </p:extLst>
          </p:nvPr>
        </p:nvGraphicFramePr>
        <p:xfrm>
          <a:off x="787790" y="1050352"/>
          <a:ext cx="10227213" cy="2468352"/>
        </p:xfrm>
        <a:graphic>
          <a:graphicData uri="http://schemas.openxmlformats.org/drawingml/2006/table">
            <a:tbl>
              <a:tblPr firstRow="1" firstCol="1" bandRow="1">
                <a:tableStyleId>{5C22544A-7EE6-4342-B048-85BDC9FD1C3A}</a:tableStyleId>
              </a:tblPr>
              <a:tblGrid>
                <a:gridCol w="10227213">
                  <a:extLst>
                    <a:ext uri="{9D8B030D-6E8A-4147-A177-3AD203B41FA5}">
                      <a16:colId xmlns:a16="http://schemas.microsoft.com/office/drawing/2014/main" val="2161760999"/>
                    </a:ext>
                  </a:extLst>
                </a:gridCol>
              </a:tblGrid>
              <a:tr h="2468352">
                <a:tc>
                  <a:txBody>
                    <a:bodyPr/>
                    <a:lstStyle/>
                    <a:p>
                      <a:pPr marL="0" marR="0" algn="ctr">
                        <a:spcBef>
                          <a:spcPts val="0"/>
                        </a:spcBef>
                        <a:spcAft>
                          <a:spcPts val="0"/>
                        </a:spcAft>
                      </a:pPr>
                      <a:r>
                        <a:rPr lang="en-US" sz="1600" b="1" dirty="0">
                          <a:solidFill>
                            <a:schemeClr val="tx1"/>
                          </a:solidFill>
                          <a:effectLst/>
                          <a:latin typeface="Century Gothic" panose="020B0502020202020204" pitchFamily="34" charset="0"/>
                        </a:rPr>
                        <a:t>DISCLAIMER</a:t>
                      </a:r>
                      <a:endParaRPr lang="en-US" sz="1200" b="1" dirty="0">
                        <a:solidFill>
                          <a:schemeClr val="tx1"/>
                        </a:solidFill>
                        <a:effectLst/>
                        <a:latin typeface="Century Gothic" panose="020B0502020202020204" pitchFamily="34" charset="0"/>
                      </a:endParaRPr>
                    </a:p>
                    <a:p>
                      <a:pPr marL="0" marR="0">
                        <a:spcBef>
                          <a:spcPts val="0"/>
                        </a:spcBef>
                        <a:spcAft>
                          <a:spcPts val="0"/>
                        </a:spcAft>
                      </a:pPr>
                      <a:r>
                        <a:rPr lang="en-US" sz="1200" b="0" dirty="0">
                          <a:solidFill>
                            <a:schemeClr val="tx1"/>
                          </a:solidFill>
                          <a:effectLst/>
                          <a:latin typeface="Century Gothic" panose="020B0502020202020204" pitchFamily="34" charset="0"/>
                        </a:rPr>
                        <a:t> </a:t>
                      </a:r>
                    </a:p>
                    <a:p>
                      <a:pPr marL="0" marR="0">
                        <a:spcBef>
                          <a:spcPts val="0"/>
                        </a:spcBef>
                        <a:spcAft>
                          <a:spcPts val="0"/>
                        </a:spcAft>
                      </a:pPr>
                      <a:r>
                        <a:rPr lang="en-US" sz="1400" b="0" dirty="0">
                          <a:solidFill>
                            <a:schemeClr val="tx1"/>
                          </a:solidFill>
                          <a:effectLst/>
                          <a:latin typeface="Century Gothic" panose="020B0502020202020204" pitchFamily="34" charset="0"/>
                        </a:rPr>
                        <a:t>Any articles, templates, or information provided by Smartsheet on the website are for reference only. While we strive to keep the information up to date and correct, we make no representations or warranties of any kind, express or implied, about the completeness, accuracy, reliability, suitability, or availability with respect to the website or the information, articles, templates, or related graphics contained on the website. Any reliance you place on such information is therefore strictly at your own risk.</a:t>
                      </a:r>
                      <a:endParaRPr lang="en-US" sz="1400" b="0" dirty="0">
                        <a:solidFill>
                          <a:schemeClr val="tx1"/>
                        </a:solidFill>
                        <a:effectLst/>
                        <a:latin typeface="Century Gothic" panose="020B0502020202020204" pitchFamily="34" charset="0"/>
                        <a:ea typeface="Calibri" panose="020F0502020204030204" pitchFamily="34" charset="0"/>
                        <a:cs typeface="Times New Roman" panose="02020603050405020304" pitchFamily="18" charset="0"/>
                      </a:endParaRPr>
                    </a:p>
                  </a:txBody>
                  <a:tcPr marL="228600" marR="73025" marT="0" marB="0" anchor="ctr">
                    <a:lnL w="76200" cap="flat" cmpd="sng" algn="ctr">
                      <a:solidFill>
                        <a:schemeClr val="bg1">
                          <a:lumMod val="50000"/>
                        </a:schemeClr>
                      </a:solidFill>
                      <a:prstDash val="solid"/>
                      <a:round/>
                      <a:headEnd type="none" w="med" len="med"/>
                      <a:tailEnd type="none" w="med" len="med"/>
                    </a:lnL>
                    <a:lnR w="12700" cmpd="sng">
                      <a:noFill/>
                    </a:lnR>
                    <a:lnT w="12700" cmpd="sng">
                      <a:noFill/>
                    </a:lnT>
                    <a:lnB w="381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624880165"/>
                  </a:ext>
                </a:extLst>
              </a:tr>
            </a:tbl>
          </a:graphicData>
        </a:graphic>
      </p:graphicFrame>
    </p:spTree>
    <p:extLst>
      <p:ext uri="{BB962C8B-B14F-4D97-AF65-F5344CB8AC3E}">
        <p14:creationId xmlns:p14="http://schemas.microsoft.com/office/powerpoint/2010/main" val="2929323684"/>
      </p:ext>
    </p:extLst>
  </p:cSld>
  <p:clrMapOvr>
    <a:masterClrMapping/>
  </p:clrMapOvr>
</p:sld>
</file>

<file path=ppt/theme/theme1.xml><?xml version="1.0" encoding="utf-8"?>
<a:theme xmlns:a="http://schemas.openxmlformats.org/drawingml/2006/main" name="Тема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IC-IT-Project-Roadmap-Template_PowerPoint" id="{E0B00D7D-4A39-F94B-B626-1431173AFEFD}" vid="{70A50C9C-6E0F-054C-A285-DFEABD7B55BC}"/>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12691</TotalTime>
  <Words>439</Words>
  <Application>Microsoft Macintosh PowerPoint</Application>
  <PresentationFormat>Widescreen</PresentationFormat>
  <Paragraphs>90</Paragraphs>
  <Slides>4</Slides>
  <Notes>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4</vt:i4>
      </vt:variant>
    </vt:vector>
  </HeadingPairs>
  <TitlesOfParts>
    <vt:vector size="9" baseType="lpstr">
      <vt:lpstr>Arial</vt:lpstr>
      <vt:lpstr>Calibri</vt:lpstr>
      <vt:lpstr>Calibri Light</vt:lpstr>
      <vt:lpstr>Century Gothic</vt:lpstr>
      <vt:lpstr>Тема Office</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Alexandra Ragazhinskaya</dc:creator>
  <cp:lastModifiedBy>Brittany Johnston</cp:lastModifiedBy>
  <cp:revision>212</cp:revision>
  <cp:lastPrinted>2024-02-20T23:48:17Z</cp:lastPrinted>
  <dcterms:created xsi:type="dcterms:W3CDTF">2021-07-07T23:54:57Z</dcterms:created>
  <dcterms:modified xsi:type="dcterms:W3CDTF">2024-05-17T19:59:15Z</dcterms:modified>
</cp:coreProperties>
</file>