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8"/>
  </p:notesMasterIdLst>
  <p:sldIdLst>
    <p:sldId id="408" r:id="rId2"/>
    <p:sldId id="415" r:id="rId3"/>
    <p:sldId id="414" r:id="rId4"/>
    <p:sldId id="416" r:id="rId5"/>
    <p:sldId id="417" r:id="rId6"/>
    <p:sldId id="295"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C9E"/>
    <a:srgbClr val="8FEEE2"/>
    <a:srgbClr val="D6EEEC"/>
    <a:srgbClr val="D5A202"/>
    <a:srgbClr val="F7DE9C"/>
    <a:srgbClr val="E4F6F7"/>
    <a:srgbClr val="E8E9F4"/>
    <a:srgbClr val="001033"/>
    <a:srgbClr val="100300"/>
    <a:srgbClr val="C6DE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48" autoAdjust="0"/>
    <p:restoredTop sz="96058"/>
  </p:normalViewPr>
  <p:slideViewPr>
    <p:cSldViewPr snapToGrid="0" snapToObjects="1">
      <p:cViewPr varScale="1">
        <p:scale>
          <a:sx n="128" d="100"/>
          <a:sy n="128" d="100"/>
        </p:scale>
        <p:origin x="616"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5/28/24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5/28/24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5/28/24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www.smartsheet.com/try-it?trp=12037&amp;utm_source=template-powerpoint&amp;utm_medium=content&amp;utm_campaign=Integrated+Balanced+Scorecard-powerpoint-12037&amp;lpa=Integrated+Balanced+Scorecard+powerpoint+12037"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chemeClr val="bg2">
                <a:lumMod val="90000"/>
              </a:schemeClr>
            </a:gs>
          </a:gsLst>
          <a:lin ang="8100000" scaled="0"/>
        </a:gradFill>
        <a:effectLst/>
      </p:bgPr>
    </p:bg>
    <p:spTree>
      <p:nvGrpSpPr>
        <p:cNvPr id="1" name=""/>
        <p:cNvGrpSpPr/>
        <p:nvPr/>
      </p:nvGrpSpPr>
      <p:grpSpPr>
        <a:xfrm>
          <a:off x="0" y="0"/>
          <a:ext cx="0" cy="0"/>
          <a:chOff x="0" y="0"/>
          <a:chExt cx="0" cy="0"/>
        </a:xfrm>
      </p:grpSpPr>
      <p:pic>
        <p:nvPicPr>
          <p:cNvPr id="2" name="Picture 1" descr="3D abstract waves with color gradient">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0"/>
            <a:ext cx="12192000" cy="6858000"/>
          </a:xfrm>
          <a:prstGeom prst="rect">
            <a:avLst/>
          </a:prstGeom>
          <a:gradFill>
            <a:gsLst>
              <a:gs pos="13000">
                <a:schemeClr val="bg2">
                  <a:alpha val="64000"/>
                  <a:lumMod val="0"/>
                  <a:lumOff val="100000"/>
                </a:schemeClr>
              </a:gs>
              <a:gs pos="57000">
                <a:schemeClr val="bg2">
                  <a:alpha val="58774"/>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8DBC8DA-32E0-BEA0-5780-166A54D97B2C}"/>
              </a:ext>
            </a:extLst>
          </p:cNvPr>
          <p:cNvSpPr txBox="1"/>
          <p:nvPr/>
        </p:nvSpPr>
        <p:spPr>
          <a:xfrm>
            <a:off x="249647" y="282533"/>
            <a:ext cx="6290301" cy="1077218"/>
          </a:xfrm>
          <a:prstGeom prst="rect">
            <a:avLst/>
          </a:prstGeom>
          <a:noFill/>
          <a:effectLst/>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PowerPoint Integrated Balanced Scorecard Template</a:t>
            </a:r>
          </a:p>
        </p:txBody>
      </p:sp>
      <p:sp>
        <p:nvSpPr>
          <p:cNvPr id="9" name="TextBox 8">
            <a:extLst>
              <a:ext uri="{FF2B5EF4-FFF2-40B4-BE49-F238E27FC236}">
                <a16:creationId xmlns:a16="http://schemas.microsoft.com/office/drawing/2014/main" id="{3AC1BCFF-B72F-37BA-FB19-3DF74CA08098}"/>
              </a:ext>
            </a:extLst>
          </p:cNvPr>
          <p:cNvSpPr txBox="1"/>
          <p:nvPr/>
        </p:nvSpPr>
        <p:spPr>
          <a:xfrm>
            <a:off x="293142" y="1580739"/>
            <a:ext cx="5491432" cy="4709366"/>
          </a:xfrm>
          <a:prstGeom prst="rect">
            <a:avLst/>
          </a:prstGeom>
          <a:noFill/>
        </p:spPr>
        <p:txBody>
          <a:bodyPr wrap="square" rtlCol="0">
            <a:spAutoFit/>
          </a:bodyPr>
          <a:lstStyle/>
          <a:p>
            <a:pPr algn="l" rtl="0">
              <a:lnSpc>
                <a:spcPct val="150000"/>
              </a:lnSpc>
              <a:spcBef>
                <a:spcPts val="0"/>
              </a:spcBef>
              <a:spcAft>
                <a:spcPts val="1200"/>
              </a:spcAft>
            </a:pPr>
            <a:r>
              <a:rPr lang="en-US" sz="1300" b="1" i="0" u="none" strike="noStrike" dirty="0">
                <a:solidFill>
                  <a:srgbClr val="000000"/>
                </a:solidFill>
                <a:effectLst/>
                <a:latin typeface="Century Gothic" panose="020B0502020202020204" pitchFamily="34" charset="0"/>
              </a:rPr>
              <a:t>When to Use This Template</a:t>
            </a:r>
            <a:r>
              <a:rPr lang="en-US" sz="1300" i="0" u="none" strike="noStrike" dirty="0">
                <a:solidFill>
                  <a:srgbClr val="000000"/>
                </a:solidFill>
                <a:effectLst/>
                <a:latin typeface="Century Gothic" panose="020B0502020202020204" pitchFamily="34" charset="0"/>
              </a:rPr>
              <a:t>: This integrated balanced scorecard is a comprehensive tool for businesses to link their strategic planning with execution. Use the template for annual planning sessions, quarterly reviews, and strategy workshops where teams align their objectives with measurable targets and required actions. This scorecard is designed for mapping out and communicating strategies clearly across all levels of the organization.</a:t>
            </a:r>
          </a:p>
          <a:p>
            <a:pPr algn="l" rtl="0">
              <a:lnSpc>
                <a:spcPct val="150000"/>
              </a:lnSpc>
              <a:spcBef>
                <a:spcPts val="0"/>
              </a:spcBef>
              <a:spcAft>
                <a:spcPts val="1200"/>
              </a:spcAft>
            </a:pPr>
            <a:r>
              <a:rPr lang="en-US" sz="1300" b="1" i="0" u="none" strike="noStrike" dirty="0">
                <a:solidFill>
                  <a:srgbClr val="000000"/>
                </a:solidFill>
                <a:effectLst/>
                <a:latin typeface="Century Gothic" panose="020B0502020202020204" pitchFamily="34" charset="0"/>
              </a:rPr>
              <a:t>Notable Template Features</a:t>
            </a:r>
            <a:r>
              <a:rPr lang="en-US" sz="1300" i="0" u="none" strike="noStrike" dirty="0">
                <a:solidFill>
                  <a:srgbClr val="000000"/>
                </a:solidFill>
                <a:effectLst/>
                <a:latin typeface="Century Gothic" panose="020B0502020202020204" pitchFamily="34" charset="0"/>
              </a:rPr>
              <a:t>: This template includes a strategy map, a balanced scorecard, and a section for action planning. The template categorizes objectives into four standard balanced scorecard perspectives: financial, customer, internal processes, and learning and growth, each with space to add strategic goals. The combination of objectives, measurements, targets, and the related initiatives to achieve them allows for a detailed and interconnected presentation of strategy and execution steps.</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a:stretch/>
        </p:blipFill>
        <p:spPr>
          <a:xfrm>
            <a:off x="5989434" y="1580739"/>
            <a:ext cx="5321425" cy="2996139"/>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9094304" y="310605"/>
            <a:ext cx="2775980" cy="552129"/>
          </a:xfrm>
          <a:prstGeom prst="rect">
            <a:avLst/>
          </a:prstGeom>
        </p:spPr>
      </p:pic>
      <p:pic>
        <p:nvPicPr>
          <p:cNvPr id="5" name="Picture 4">
            <a:extLst>
              <a:ext uri="{FF2B5EF4-FFF2-40B4-BE49-F238E27FC236}">
                <a16:creationId xmlns:a16="http://schemas.microsoft.com/office/drawing/2014/main" id="{D16D0031-6B6D-9F58-5932-245036010B35}"/>
              </a:ext>
            </a:extLst>
          </p:cNvPr>
          <p:cNvPicPr>
            <a:picLocks noChangeAspect="1"/>
          </p:cNvPicPr>
          <p:nvPr/>
        </p:nvPicPr>
        <p:blipFill>
          <a:blip r:embed="rId7"/>
          <a:srcRect/>
          <a:stretch/>
        </p:blipFill>
        <p:spPr>
          <a:xfrm>
            <a:off x="6631988" y="3551256"/>
            <a:ext cx="5335451" cy="2996139"/>
          </a:xfrm>
          <a:prstGeom prst="rect">
            <a:avLst/>
          </a:prstGeom>
          <a:effectLst>
            <a:outerShdw blurRad="101157" dist="38100" dir="2700000" algn="tl" rotWithShape="0">
              <a:prstClr val="black">
                <a:alpha val="40000"/>
              </a:prstClr>
            </a:outerShdw>
          </a:effectLst>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 name="Picture 58" descr="3D abstract waves with color gradient">
            <a:extLst>
              <a:ext uri="{FF2B5EF4-FFF2-40B4-BE49-F238E27FC236}">
                <a16:creationId xmlns:a16="http://schemas.microsoft.com/office/drawing/2014/main" id="{39DE8B31-63FF-D83B-C6AD-82BF829B287C}"/>
              </a:ext>
            </a:extLst>
          </p:cNvPr>
          <p:cNvPicPr>
            <a:picLocks noChangeAspect="1"/>
          </p:cNvPicPr>
          <p:nvPr/>
        </p:nvPicPr>
        <p:blipFill>
          <a:blip r:embed="rId2" cstate="email">
            <a:grayscl/>
            <a:alphaModFix amt="5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54000"/>
                    </a14:imgEffect>
                  </a14:imgLayer>
                </a14:imgProps>
              </a:ext>
              <a:ext uri="{28A0092B-C50C-407E-A947-70E740481C1C}">
                <a14:useLocalDpi xmlns:a14="http://schemas.microsoft.com/office/drawing/2010/main"/>
              </a:ext>
            </a:extLst>
          </a:blip>
          <a:stretch>
            <a:fillRect/>
          </a:stretch>
        </p:blipFill>
        <p:spPr>
          <a:xfrm rot="10800000">
            <a:off x="-16254" y="0"/>
            <a:ext cx="12208254" cy="6867144"/>
          </a:xfrm>
          <a:prstGeom prst="rect">
            <a:avLst/>
          </a:prstGeom>
        </p:spPr>
      </p:pic>
      <p:graphicFrame>
        <p:nvGraphicFramePr>
          <p:cNvPr id="5" name="Table 4">
            <a:extLst>
              <a:ext uri="{FF2B5EF4-FFF2-40B4-BE49-F238E27FC236}">
                <a16:creationId xmlns:a16="http://schemas.microsoft.com/office/drawing/2014/main" id="{36929D4C-8128-1AA2-8D12-09D03D8E238A}"/>
              </a:ext>
            </a:extLst>
          </p:cNvPr>
          <p:cNvGraphicFramePr>
            <a:graphicFrameLocks noGrp="1"/>
          </p:cNvGraphicFramePr>
          <p:nvPr>
            <p:extLst>
              <p:ext uri="{D42A27DB-BD31-4B8C-83A1-F6EECF244321}">
                <p14:modId xmlns:p14="http://schemas.microsoft.com/office/powerpoint/2010/main" val="972026708"/>
              </p:ext>
            </p:extLst>
          </p:nvPr>
        </p:nvGraphicFramePr>
        <p:xfrm>
          <a:off x="5756814" y="528984"/>
          <a:ext cx="6156947" cy="5891871"/>
        </p:xfrm>
        <a:graphic>
          <a:graphicData uri="http://schemas.openxmlformats.org/drawingml/2006/table">
            <a:tbl>
              <a:tblPr firstRow="1" bandRow="1">
                <a:tableStyleId>{5940675A-B579-460E-94D1-54222C63F5DA}</a:tableStyleId>
              </a:tblPr>
              <a:tblGrid>
                <a:gridCol w="6156947">
                  <a:extLst>
                    <a:ext uri="{9D8B030D-6E8A-4147-A177-3AD203B41FA5}">
                      <a16:colId xmlns:a16="http://schemas.microsoft.com/office/drawing/2014/main" val="3743801594"/>
                    </a:ext>
                  </a:extLst>
                </a:gridCol>
              </a:tblGrid>
              <a:tr h="348495">
                <a:tc>
                  <a:txBody>
                    <a:bodyPr/>
                    <a:lstStyle/>
                    <a:p>
                      <a:r>
                        <a:rPr lang="en-US" sz="1600" spc="600" dirty="0">
                          <a:solidFill>
                            <a:schemeClr val="bg1"/>
                          </a:solidFill>
                          <a:latin typeface="Century Gothic" panose="020B0502020202020204" pitchFamily="34" charset="0"/>
                        </a:rPr>
                        <a:t>STRATEGIC OBJECTIVES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val="2023664918"/>
                  </a:ext>
                </a:extLst>
              </a:tr>
              <a:tr h="461948">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67347401"/>
                  </a:ext>
                </a:extLst>
              </a:tr>
              <a:tr h="461948">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extLst>
                  <a:ext uri="{0D108BD9-81ED-4DB2-BD59-A6C34878D82A}">
                    <a16:rowId xmlns:a16="http://schemas.microsoft.com/office/drawing/2014/main" val="518918185"/>
                  </a:ext>
                </a:extLst>
              </a:tr>
              <a:tr h="461948">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43082683"/>
                  </a:ext>
                </a:extLst>
              </a:tr>
              <a:tr h="461948">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281058624"/>
                  </a:ext>
                </a:extLst>
              </a:tr>
              <a:tr h="461948">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extLst>
                  <a:ext uri="{0D108BD9-81ED-4DB2-BD59-A6C34878D82A}">
                    <a16:rowId xmlns:a16="http://schemas.microsoft.com/office/drawing/2014/main" val="1420553986"/>
                  </a:ext>
                </a:extLst>
              </a:tr>
              <a:tr h="461948">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1486615"/>
                  </a:ext>
                </a:extLst>
              </a:tr>
              <a:tr h="461948">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189377462"/>
                  </a:ext>
                </a:extLst>
              </a:tr>
              <a:tr h="461948">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extLst>
                  <a:ext uri="{0D108BD9-81ED-4DB2-BD59-A6C34878D82A}">
                    <a16:rowId xmlns:a16="http://schemas.microsoft.com/office/drawing/2014/main" val="1121716715"/>
                  </a:ext>
                </a:extLst>
              </a:tr>
              <a:tr h="461948">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6061347"/>
                  </a:ext>
                </a:extLst>
              </a:tr>
              <a:tr h="461948">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45644298"/>
                  </a:ext>
                </a:extLst>
              </a:tr>
              <a:tr h="461948">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extLst>
                  <a:ext uri="{0D108BD9-81ED-4DB2-BD59-A6C34878D82A}">
                    <a16:rowId xmlns:a16="http://schemas.microsoft.com/office/drawing/2014/main" val="1231716744"/>
                  </a:ext>
                </a:extLst>
              </a:tr>
              <a:tr h="461948">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5113361"/>
                  </a:ext>
                </a:extLst>
              </a:tr>
            </a:tbl>
          </a:graphicData>
        </a:graphic>
      </p:graphicFrame>
      <p:sp>
        <p:nvSpPr>
          <p:cNvPr id="6" name="Round Same Side Corner Rectangle 5">
            <a:extLst>
              <a:ext uri="{FF2B5EF4-FFF2-40B4-BE49-F238E27FC236}">
                <a16:creationId xmlns:a16="http://schemas.microsoft.com/office/drawing/2014/main" id="{409599A5-6208-5C29-8313-D36DC627633C}"/>
              </a:ext>
            </a:extLst>
          </p:cNvPr>
          <p:cNvSpPr/>
          <p:nvPr/>
        </p:nvSpPr>
        <p:spPr>
          <a:xfrm rot="16200000">
            <a:off x="4789533" y="1309835"/>
            <a:ext cx="1353313" cy="502920"/>
          </a:xfrm>
          <a:prstGeom prst="round2SameRect">
            <a:avLst/>
          </a:prstGeom>
          <a:solidFill>
            <a:srgbClr val="C6DEA7"/>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FINANCIAL</a:t>
            </a:r>
          </a:p>
        </p:txBody>
      </p:sp>
      <p:sp>
        <p:nvSpPr>
          <p:cNvPr id="7" name="Round Same Side Corner Rectangle 6">
            <a:extLst>
              <a:ext uri="{FF2B5EF4-FFF2-40B4-BE49-F238E27FC236}">
                <a16:creationId xmlns:a16="http://schemas.microsoft.com/office/drawing/2014/main" id="{EC894843-89B5-4EE4-251C-CAD8C2263C98}"/>
              </a:ext>
            </a:extLst>
          </p:cNvPr>
          <p:cNvSpPr/>
          <p:nvPr/>
        </p:nvSpPr>
        <p:spPr>
          <a:xfrm rot="16200000">
            <a:off x="4789533" y="2706298"/>
            <a:ext cx="1353313" cy="502920"/>
          </a:xfrm>
          <a:prstGeom prst="round2SameRect">
            <a:avLst/>
          </a:prstGeom>
          <a:solidFill>
            <a:srgbClr val="B3E1D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CUSTOMER</a:t>
            </a:r>
          </a:p>
        </p:txBody>
      </p:sp>
      <p:sp>
        <p:nvSpPr>
          <p:cNvPr id="8" name="Round Same Side Corner Rectangle 7">
            <a:extLst>
              <a:ext uri="{FF2B5EF4-FFF2-40B4-BE49-F238E27FC236}">
                <a16:creationId xmlns:a16="http://schemas.microsoft.com/office/drawing/2014/main" id="{800451F3-15A8-EA81-5AA8-B4EBA187E0AC}"/>
              </a:ext>
            </a:extLst>
          </p:cNvPr>
          <p:cNvSpPr/>
          <p:nvPr/>
        </p:nvSpPr>
        <p:spPr>
          <a:xfrm rot="16200000">
            <a:off x="4789533" y="5499223"/>
            <a:ext cx="1353313" cy="502920"/>
          </a:xfrm>
          <a:prstGeom prst="round2SameRect">
            <a:avLst/>
          </a:prstGeom>
          <a:solidFill>
            <a:srgbClr val="C4E5E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LEARNING </a:t>
            </a:r>
            <a:br>
              <a:rPr lang="en-US" sz="1200" dirty="0">
                <a:solidFill>
                  <a:schemeClr val="tx1"/>
                </a:solidFill>
                <a:latin typeface="Century Gothic" panose="020B0502020202020204" pitchFamily="34" charset="0"/>
              </a:rPr>
            </a:br>
            <a:r>
              <a:rPr lang="en-US" sz="1200" dirty="0">
                <a:solidFill>
                  <a:schemeClr val="tx1"/>
                </a:solidFill>
                <a:latin typeface="Century Gothic" panose="020B0502020202020204" pitchFamily="34" charset="0"/>
              </a:rPr>
              <a:t>&amp; GROWTH</a:t>
            </a:r>
          </a:p>
        </p:txBody>
      </p:sp>
      <p:sp>
        <p:nvSpPr>
          <p:cNvPr id="9" name="Round Same Side Corner Rectangle 8">
            <a:extLst>
              <a:ext uri="{FF2B5EF4-FFF2-40B4-BE49-F238E27FC236}">
                <a16:creationId xmlns:a16="http://schemas.microsoft.com/office/drawing/2014/main" id="{90C5C189-AE78-EA8E-34DB-B5A2086FCF5B}"/>
              </a:ext>
            </a:extLst>
          </p:cNvPr>
          <p:cNvSpPr/>
          <p:nvPr/>
        </p:nvSpPr>
        <p:spPr>
          <a:xfrm rot="16200000">
            <a:off x="4789533" y="4102761"/>
            <a:ext cx="1353313" cy="502920"/>
          </a:xfrm>
          <a:prstGeom prst="round2SameRect">
            <a:avLst/>
          </a:prstGeom>
          <a:solidFill>
            <a:srgbClr val="C9D3E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INTERNAL PROCESSES</a:t>
            </a:r>
          </a:p>
        </p:txBody>
      </p:sp>
      <p:sp>
        <p:nvSpPr>
          <p:cNvPr id="61" name="TextBox 60">
            <a:extLst>
              <a:ext uri="{FF2B5EF4-FFF2-40B4-BE49-F238E27FC236}">
                <a16:creationId xmlns:a16="http://schemas.microsoft.com/office/drawing/2014/main" id="{ADD2DB41-4C84-FD63-AB50-7B66B759A73F}"/>
              </a:ext>
            </a:extLst>
          </p:cNvPr>
          <p:cNvSpPr txBox="1"/>
          <p:nvPr/>
        </p:nvSpPr>
        <p:spPr>
          <a:xfrm>
            <a:off x="7373073" y="-39756"/>
            <a:ext cx="4540688" cy="584775"/>
          </a:xfrm>
          <a:prstGeom prst="rect">
            <a:avLst/>
          </a:prstGeom>
          <a:noFill/>
        </p:spPr>
        <p:txBody>
          <a:bodyPr wrap="square" rtlCol="0">
            <a:spAutoFit/>
          </a:bodyPr>
          <a:lstStyle/>
          <a:p>
            <a:pPr algn="r"/>
            <a:r>
              <a:rPr lang="en-US" sz="3200" spc="300" dirty="0">
                <a:solidFill>
                  <a:schemeClr val="tx1">
                    <a:lumMod val="50000"/>
                    <a:lumOff val="50000"/>
                  </a:schemeClr>
                </a:solidFill>
                <a:latin typeface="Courier" pitchFamily="2" charset="0"/>
              </a:rPr>
              <a:t>Strategy Map</a:t>
            </a:r>
          </a:p>
        </p:txBody>
      </p:sp>
      <p:sp>
        <p:nvSpPr>
          <p:cNvPr id="12" name="TextBox 11">
            <a:extLst>
              <a:ext uri="{FF2B5EF4-FFF2-40B4-BE49-F238E27FC236}">
                <a16:creationId xmlns:a16="http://schemas.microsoft.com/office/drawing/2014/main" id="{5E5383D0-329C-7C72-3F03-79BC8DE1AE7C}"/>
              </a:ext>
            </a:extLst>
          </p:cNvPr>
          <p:cNvSpPr txBox="1"/>
          <p:nvPr/>
        </p:nvSpPr>
        <p:spPr>
          <a:xfrm>
            <a:off x="5671930" y="6409562"/>
            <a:ext cx="4310317" cy="430887"/>
          </a:xfrm>
          <a:prstGeom prst="rect">
            <a:avLst/>
          </a:prstGeom>
          <a:noFill/>
        </p:spPr>
        <p:txBody>
          <a:bodyPr wrap="square" rtlCol="0">
            <a:spAutoFit/>
          </a:bodyPr>
          <a:lstStyle/>
          <a:p>
            <a:r>
              <a:rPr lang="en-US" sz="1100" u="none" strike="noStrike" dirty="0">
                <a:solidFill>
                  <a:schemeClr val="tx1">
                    <a:lumMod val="85000"/>
                    <a:lumOff val="15000"/>
                  </a:schemeClr>
                </a:solidFill>
                <a:effectLst>
                  <a:glow rad="63500">
                    <a:schemeClr val="bg1">
                      <a:alpha val="40000"/>
                    </a:schemeClr>
                  </a:glow>
                </a:effectLst>
                <a:latin typeface="Century Gothic" panose="020B0502020202020204" pitchFamily="34" charset="0"/>
              </a:rPr>
              <a:t>Arrows on the map should flow upward to show that the lower items support the higher objectives and broader vision.</a:t>
            </a:r>
            <a:endParaRPr lang="en-US" sz="1100" b="0" i="0" u="none" strike="noStrike" dirty="0">
              <a:solidFill>
                <a:schemeClr val="tx1">
                  <a:lumMod val="85000"/>
                  <a:lumOff val="15000"/>
                </a:schemeClr>
              </a:solidFill>
              <a:effectLst>
                <a:glow rad="63500">
                  <a:schemeClr val="bg1">
                    <a:alpha val="40000"/>
                  </a:schemeClr>
                </a:glow>
              </a:effectLst>
              <a:latin typeface="Century Gothic" panose="020B0502020202020204" pitchFamily="34" charset="0"/>
            </a:endParaRPr>
          </a:p>
        </p:txBody>
      </p:sp>
      <p:cxnSp>
        <p:nvCxnSpPr>
          <p:cNvPr id="3" name="Straight Arrow Connector 21">
            <a:extLst>
              <a:ext uri="{FF2B5EF4-FFF2-40B4-BE49-F238E27FC236}">
                <a16:creationId xmlns:a16="http://schemas.microsoft.com/office/drawing/2014/main" id="{97F25655-5511-EF4C-B6A3-F525C927C7A4}"/>
              </a:ext>
            </a:extLst>
          </p:cNvPr>
          <p:cNvCxnSpPr>
            <a:stCxn id="15" idx="0"/>
            <a:endCxn id="11" idx="4"/>
          </p:cNvCxnSpPr>
          <p:nvPr/>
        </p:nvCxnSpPr>
        <p:spPr>
          <a:xfrm rot="16200000" flipV="1">
            <a:off x="8037787" y="1719823"/>
            <a:ext cx="543701" cy="1033666"/>
          </a:xfrm>
          <a:prstGeom prst="curvedConnector3">
            <a:avLst>
              <a:gd name="adj1" fmla="val 50000"/>
            </a:avLst>
          </a:prstGeom>
          <a:ln w="38100">
            <a:solidFill>
              <a:srgbClr val="81C5B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4" name="Straight Arrow Connector 21">
            <a:extLst>
              <a:ext uri="{FF2B5EF4-FFF2-40B4-BE49-F238E27FC236}">
                <a16:creationId xmlns:a16="http://schemas.microsoft.com/office/drawing/2014/main" id="{B7213B12-CEE2-6647-B2E7-ABABAECA2DE6}"/>
              </a:ext>
            </a:extLst>
          </p:cNvPr>
          <p:cNvCxnSpPr>
            <a:stCxn id="17" idx="0"/>
            <a:endCxn id="14" idx="3"/>
          </p:cNvCxnSpPr>
          <p:nvPr/>
        </p:nvCxnSpPr>
        <p:spPr>
          <a:xfrm rot="16200000" flipV="1">
            <a:off x="6178025" y="3294131"/>
            <a:ext cx="664067" cy="606325"/>
          </a:xfrm>
          <a:prstGeom prst="curvedConnector3">
            <a:avLst>
              <a:gd name="adj1" fmla="val 47147"/>
            </a:avLst>
          </a:prstGeom>
          <a:ln w="38100">
            <a:solidFill>
              <a:srgbClr val="98A5C3"/>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21">
            <a:extLst>
              <a:ext uri="{FF2B5EF4-FFF2-40B4-BE49-F238E27FC236}">
                <a16:creationId xmlns:a16="http://schemas.microsoft.com/office/drawing/2014/main" id="{A8C9AE5F-C84E-E446-BE7A-1869DFA77A37}"/>
              </a:ext>
            </a:extLst>
          </p:cNvPr>
          <p:cNvCxnSpPr>
            <a:stCxn id="19" idx="0"/>
            <a:endCxn id="22" idx="3"/>
          </p:cNvCxnSpPr>
          <p:nvPr/>
        </p:nvCxnSpPr>
        <p:spPr>
          <a:xfrm rot="5400000" flipH="1" flipV="1">
            <a:off x="7203594" y="4295709"/>
            <a:ext cx="626179" cy="1406924"/>
          </a:xfrm>
          <a:prstGeom prst="curvedConnector3">
            <a:avLst>
              <a:gd name="adj1" fmla="val 50000"/>
            </a:avLst>
          </a:prstGeom>
          <a:ln w="38100">
            <a:solidFill>
              <a:srgbClr val="8EC4D1"/>
            </a:solidFill>
            <a:tailEnd type="stealth" w="lg" len="med"/>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AD9FF564-9207-8AA5-4029-03EC0E3A7D29}"/>
              </a:ext>
            </a:extLst>
          </p:cNvPr>
          <p:cNvSpPr/>
          <p:nvPr/>
        </p:nvSpPr>
        <p:spPr>
          <a:xfrm>
            <a:off x="6935331" y="1078213"/>
            <a:ext cx="1714948" cy="886592"/>
          </a:xfrm>
          <a:prstGeom prst="ellipse">
            <a:avLst/>
          </a:prstGeom>
          <a:solidFill>
            <a:srgbClr val="C6DEA7"/>
          </a:solidFill>
          <a:ln w="28575">
            <a:solidFill>
              <a:srgbClr val="AAC091"/>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latin typeface="Century Gothic" panose="020B0502020202020204" pitchFamily="34" charset="0"/>
              </a:rPr>
              <a:t>Increase Cost Efficiency</a:t>
            </a:r>
          </a:p>
        </p:txBody>
      </p:sp>
      <p:sp>
        <p:nvSpPr>
          <p:cNvPr id="13" name="Oval 12">
            <a:extLst>
              <a:ext uri="{FF2B5EF4-FFF2-40B4-BE49-F238E27FC236}">
                <a16:creationId xmlns:a16="http://schemas.microsoft.com/office/drawing/2014/main" id="{2BE4358F-4F7A-0343-9DF7-CA406E49B610}"/>
              </a:ext>
            </a:extLst>
          </p:cNvPr>
          <p:cNvSpPr/>
          <p:nvPr/>
        </p:nvSpPr>
        <p:spPr>
          <a:xfrm>
            <a:off x="8948580" y="1078213"/>
            <a:ext cx="1714948" cy="886592"/>
          </a:xfrm>
          <a:prstGeom prst="ellipse">
            <a:avLst/>
          </a:prstGeom>
          <a:solidFill>
            <a:srgbClr val="C6DEA7"/>
          </a:solidFill>
          <a:ln w="28575">
            <a:solidFill>
              <a:srgbClr val="AAC091"/>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latin typeface="Century Gothic" panose="020B0502020202020204" pitchFamily="34" charset="0"/>
              </a:rPr>
              <a:t>Expand Market Share</a:t>
            </a:r>
          </a:p>
        </p:txBody>
      </p:sp>
      <p:sp>
        <p:nvSpPr>
          <p:cNvPr id="14" name="Oval 13">
            <a:extLst>
              <a:ext uri="{FF2B5EF4-FFF2-40B4-BE49-F238E27FC236}">
                <a16:creationId xmlns:a16="http://schemas.microsoft.com/office/drawing/2014/main" id="{FBDEEFF6-36A0-2D4C-82E9-4942EDB26D62}"/>
              </a:ext>
            </a:extLst>
          </p:cNvPr>
          <p:cNvSpPr/>
          <p:nvPr/>
        </p:nvSpPr>
        <p:spPr>
          <a:xfrm>
            <a:off x="5955747" y="2508506"/>
            <a:ext cx="1714948" cy="886592"/>
          </a:xfrm>
          <a:prstGeom prst="ellipse">
            <a:avLst/>
          </a:prstGeom>
          <a:solidFill>
            <a:srgbClr val="B3E1D4"/>
          </a:solidFill>
          <a:ln w="28575">
            <a:solidFill>
              <a:srgbClr val="9CC5BA"/>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latin typeface="Century Gothic" panose="020B0502020202020204" pitchFamily="34" charset="0"/>
              </a:rPr>
              <a:t>Enhance Eco-Conscious Brand Image</a:t>
            </a:r>
          </a:p>
        </p:txBody>
      </p:sp>
      <p:sp>
        <p:nvSpPr>
          <p:cNvPr id="15" name="Oval 14">
            <a:extLst>
              <a:ext uri="{FF2B5EF4-FFF2-40B4-BE49-F238E27FC236}">
                <a16:creationId xmlns:a16="http://schemas.microsoft.com/office/drawing/2014/main" id="{D119C6A8-211E-014D-A8DF-8EDFADCCF4D1}"/>
              </a:ext>
            </a:extLst>
          </p:cNvPr>
          <p:cNvSpPr/>
          <p:nvPr/>
        </p:nvSpPr>
        <p:spPr>
          <a:xfrm>
            <a:off x="7968997" y="2508506"/>
            <a:ext cx="1714948" cy="886592"/>
          </a:xfrm>
          <a:prstGeom prst="ellipse">
            <a:avLst/>
          </a:prstGeom>
          <a:solidFill>
            <a:srgbClr val="B3E1D4"/>
          </a:solidFill>
          <a:ln w="28575">
            <a:solidFill>
              <a:srgbClr val="9CC5BA"/>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latin typeface="Century Gothic" panose="020B0502020202020204" pitchFamily="34" charset="0"/>
              </a:rPr>
              <a:t>Elevate Product Quality</a:t>
            </a:r>
          </a:p>
        </p:txBody>
      </p:sp>
      <p:sp>
        <p:nvSpPr>
          <p:cNvPr id="16" name="Oval 15">
            <a:extLst>
              <a:ext uri="{FF2B5EF4-FFF2-40B4-BE49-F238E27FC236}">
                <a16:creationId xmlns:a16="http://schemas.microsoft.com/office/drawing/2014/main" id="{18A58391-F453-D34E-BD7C-8A1DB00E7C03}"/>
              </a:ext>
            </a:extLst>
          </p:cNvPr>
          <p:cNvSpPr/>
          <p:nvPr/>
        </p:nvSpPr>
        <p:spPr>
          <a:xfrm>
            <a:off x="9982247" y="2508506"/>
            <a:ext cx="1714948" cy="886592"/>
          </a:xfrm>
          <a:prstGeom prst="ellipse">
            <a:avLst/>
          </a:prstGeom>
          <a:solidFill>
            <a:srgbClr val="B3E1D4"/>
          </a:solidFill>
          <a:ln w="28575">
            <a:solidFill>
              <a:srgbClr val="9CC5BA"/>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latin typeface="Century Gothic" panose="020B0502020202020204" pitchFamily="34" charset="0"/>
              </a:rPr>
              <a:t>Improve Customer Engagement</a:t>
            </a:r>
          </a:p>
        </p:txBody>
      </p:sp>
      <p:sp>
        <p:nvSpPr>
          <p:cNvPr id="17" name="Oval 16">
            <a:extLst>
              <a:ext uri="{FF2B5EF4-FFF2-40B4-BE49-F238E27FC236}">
                <a16:creationId xmlns:a16="http://schemas.microsoft.com/office/drawing/2014/main" id="{8C53E7F0-354E-1D4B-8AD2-EF97E4B7DCEA}"/>
              </a:ext>
            </a:extLst>
          </p:cNvPr>
          <p:cNvSpPr/>
          <p:nvPr/>
        </p:nvSpPr>
        <p:spPr>
          <a:xfrm>
            <a:off x="5955747" y="3929328"/>
            <a:ext cx="1714948" cy="886592"/>
          </a:xfrm>
          <a:prstGeom prst="ellipse">
            <a:avLst/>
          </a:prstGeom>
          <a:solidFill>
            <a:srgbClr val="C9D3E4"/>
          </a:solidFill>
          <a:ln w="28575">
            <a:solidFill>
              <a:srgbClr val="ACB4C3"/>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latin typeface="Century Gothic" panose="020B0502020202020204" pitchFamily="34" charset="0"/>
              </a:rPr>
              <a:t>Optimize Sustainable Sourcing</a:t>
            </a:r>
          </a:p>
        </p:txBody>
      </p:sp>
      <p:sp>
        <p:nvSpPr>
          <p:cNvPr id="18" name="Oval 17">
            <a:extLst>
              <a:ext uri="{FF2B5EF4-FFF2-40B4-BE49-F238E27FC236}">
                <a16:creationId xmlns:a16="http://schemas.microsoft.com/office/drawing/2014/main" id="{CA02DBA0-74D8-4448-8F72-24D0D51AEDED}"/>
              </a:ext>
            </a:extLst>
          </p:cNvPr>
          <p:cNvSpPr/>
          <p:nvPr/>
        </p:nvSpPr>
        <p:spPr>
          <a:xfrm>
            <a:off x="9982247" y="3929328"/>
            <a:ext cx="1714948" cy="886592"/>
          </a:xfrm>
          <a:prstGeom prst="ellipse">
            <a:avLst/>
          </a:prstGeom>
          <a:solidFill>
            <a:srgbClr val="C9D3E4"/>
          </a:solidFill>
          <a:ln w="28575">
            <a:solidFill>
              <a:srgbClr val="ACB4C3"/>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latin typeface="Century Gothic" panose="020B0502020202020204" pitchFamily="34" charset="0"/>
              </a:rPr>
              <a:t>Innovate Product Lifecycle</a:t>
            </a:r>
          </a:p>
        </p:txBody>
      </p:sp>
      <p:sp>
        <p:nvSpPr>
          <p:cNvPr id="19" name="Oval 18">
            <a:extLst>
              <a:ext uri="{FF2B5EF4-FFF2-40B4-BE49-F238E27FC236}">
                <a16:creationId xmlns:a16="http://schemas.microsoft.com/office/drawing/2014/main" id="{6802779C-CA01-8947-8A4D-CA248FB6C807}"/>
              </a:ext>
            </a:extLst>
          </p:cNvPr>
          <p:cNvSpPr/>
          <p:nvPr/>
        </p:nvSpPr>
        <p:spPr>
          <a:xfrm>
            <a:off x="5955747" y="5312261"/>
            <a:ext cx="1714948" cy="886592"/>
          </a:xfrm>
          <a:prstGeom prst="ellipse">
            <a:avLst/>
          </a:prstGeom>
          <a:solidFill>
            <a:srgbClr val="C4E5E6"/>
          </a:solidFill>
          <a:ln w="28575">
            <a:solidFill>
              <a:srgbClr val="B0CDCF"/>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latin typeface="Century Gothic" panose="020B0502020202020204" pitchFamily="34" charset="0"/>
              </a:rPr>
              <a:t>Cultivate Sustainability Expertise</a:t>
            </a:r>
          </a:p>
        </p:txBody>
      </p:sp>
      <p:sp>
        <p:nvSpPr>
          <p:cNvPr id="20" name="Oval 19">
            <a:extLst>
              <a:ext uri="{FF2B5EF4-FFF2-40B4-BE49-F238E27FC236}">
                <a16:creationId xmlns:a16="http://schemas.microsoft.com/office/drawing/2014/main" id="{33815151-F111-7745-A519-0BC55AA353EE}"/>
              </a:ext>
            </a:extLst>
          </p:cNvPr>
          <p:cNvSpPr/>
          <p:nvPr/>
        </p:nvSpPr>
        <p:spPr>
          <a:xfrm>
            <a:off x="9982247" y="5312261"/>
            <a:ext cx="1714948" cy="886592"/>
          </a:xfrm>
          <a:prstGeom prst="ellipse">
            <a:avLst/>
          </a:prstGeom>
          <a:solidFill>
            <a:srgbClr val="C4E5E6"/>
          </a:solidFill>
          <a:ln w="28575">
            <a:solidFill>
              <a:srgbClr val="B0CDCF"/>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latin typeface="Century Gothic" panose="020B0502020202020204" pitchFamily="34" charset="0"/>
              </a:rPr>
              <a:t>Upgrade Sustainable Tech</a:t>
            </a:r>
          </a:p>
        </p:txBody>
      </p:sp>
      <p:sp>
        <p:nvSpPr>
          <p:cNvPr id="21" name="Oval 20">
            <a:extLst>
              <a:ext uri="{FF2B5EF4-FFF2-40B4-BE49-F238E27FC236}">
                <a16:creationId xmlns:a16="http://schemas.microsoft.com/office/drawing/2014/main" id="{B434A098-E2BC-A244-88DC-00F514478A18}"/>
              </a:ext>
            </a:extLst>
          </p:cNvPr>
          <p:cNvSpPr/>
          <p:nvPr/>
        </p:nvSpPr>
        <p:spPr>
          <a:xfrm>
            <a:off x="7968997" y="5312261"/>
            <a:ext cx="1714948" cy="886592"/>
          </a:xfrm>
          <a:prstGeom prst="ellipse">
            <a:avLst/>
          </a:prstGeom>
          <a:solidFill>
            <a:srgbClr val="C4E5E6"/>
          </a:solidFill>
          <a:ln w="28575">
            <a:solidFill>
              <a:srgbClr val="B0CDCF"/>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latin typeface="Century Gothic" panose="020B0502020202020204" pitchFamily="34" charset="0"/>
              </a:rPr>
              <a:t>Foster Employee Advocacy</a:t>
            </a:r>
          </a:p>
        </p:txBody>
      </p:sp>
      <p:sp>
        <p:nvSpPr>
          <p:cNvPr id="22" name="Oval 21">
            <a:extLst>
              <a:ext uri="{FF2B5EF4-FFF2-40B4-BE49-F238E27FC236}">
                <a16:creationId xmlns:a16="http://schemas.microsoft.com/office/drawing/2014/main" id="{FDA7FB38-B22A-974B-A46B-A05A3F8086A3}"/>
              </a:ext>
            </a:extLst>
          </p:cNvPr>
          <p:cNvSpPr/>
          <p:nvPr/>
        </p:nvSpPr>
        <p:spPr>
          <a:xfrm>
            <a:off x="7968997" y="3929328"/>
            <a:ext cx="1714948" cy="886592"/>
          </a:xfrm>
          <a:prstGeom prst="ellipse">
            <a:avLst/>
          </a:prstGeom>
          <a:solidFill>
            <a:srgbClr val="C9D3E4"/>
          </a:solidFill>
          <a:ln w="28575">
            <a:solidFill>
              <a:srgbClr val="ACB4C3"/>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a:solidFill>
                  <a:schemeClr val="tx1"/>
                </a:solidFill>
                <a:latin typeface="Century Gothic" panose="020B0502020202020204" pitchFamily="34" charset="0"/>
              </a:rPr>
              <a:t>Streamline Ethical Manufacturing</a:t>
            </a:r>
          </a:p>
        </p:txBody>
      </p:sp>
      <p:cxnSp>
        <p:nvCxnSpPr>
          <p:cNvPr id="23" name="Straight Arrow Connector 21">
            <a:extLst>
              <a:ext uri="{FF2B5EF4-FFF2-40B4-BE49-F238E27FC236}">
                <a16:creationId xmlns:a16="http://schemas.microsoft.com/office/drawing/2014/main" id="{5DBC9041-61E5-AE41-B5F6-576C3B3A1666}"/>
              </a:ext>
            </a:extLst>
          </p:cNvPr>
          <p:cNvCxnSpPr>
            <a:stCxn id="19" idx="0"/>
            <a:endCxn id="17" idx="4"/>
          </p:cNvCxnSpPr>
          <p:nvPr/>
        </p:nvCxnSpPr>
        <p:spPr>
          <a:xfrm rot="5400000" flipH="1" flipV="1">
            <a:off x="6565051" y="5062024"/>
            <a:ext cx="496340" cy="13605"/>
          </a:xfrm>
          <a:prstGeom prst="curvedConnector3">
            <a:avLst>
              <a:gd name="adj1" fmla="val 50000"/>
            </a:avLst>
          </a:prstGeom>
          <a:ln w="38100">
            <a:solidFill>
              <a:srgbClr val="8EC4D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1">
            <a:extLst>
              <a:ext uri="{FF2B5EF4-FFF2-40B4-BE49-F238E27FC236}">
                <a16:creationId xmlns:a16="http://schemas.microsoft.com/office/drawing/2014/main" id="{C54D0CF5-4019-044B-8B68-C3D6A031DCB4}"/>
              </a:ext>
            </a:extLst>
          </p:cNvPr>
          <p:cNvCxnSpPr>
            <a:stCxn id="15" idx="0"/>
            <a:endCxn id="13" idx="4"/>
          </p:cNvCxnSpPr>
          <p:nvPr/>
        </p:nvCxnSpPr>
        <p:spPr>
          <a:xfrm rot="5400000" flipH="1" flipV="1">
            <a:off x="9044412" y="1746864"/>
            <a:ext cx="543701" cy="979584"/>
          </a:xfrm>
          <a:prstGeom prst="curvedConnector3">
            <a:avLst>
              <a:gd name="adj1" fmla="val 50000"/>
            </a:avLst>
          </a:prstGeom>
          <a:ln w="38100">
            <a:solidFill>
              <a:srgbClr val="81C5B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1">
            <a:extLst>
              <a:ext uri="{FF2B5EF4-FFF2-40B4-BE49-F238E27FC236}">
                <a16:creationId xmlns:a16="http://schemas.microsoft.com/office/drawing/2014/main" id="{FC86FD9B-0D3A-F54C-A989-9888AF14DD62}"/>
              </a:ext>
            </a:extLst>
          </p:cNvPr>
          <p:cNvCxnSpPr>
            <a:stCxn id="14" idx="0"/>
            <a:endCxn id="11" idx="4"/>
          </p:cNvCxnSpPr>
          <p:nvPr/>
        </p:nvCxnSpPr>
        <p:spPr>
          <a:xfrm rot="5400000" flipH="1" flipV="1">
            <a:off x="7031162" y="1746864"/>
            <a:ext cx="543701" cy="979584"/>
          </a:xfrm>
          <a:prstGeom prst="curvedConnector3">
            <a:avLst>
              <a:gd name="adj1" fmla="val 50000"/>
            </a:avLst>
          </a:prstGeom>
          <a:ln w="38100">
            <a:solidFill>
              <a:srgbClr val="81C5B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1">
            <a:extLst>
              <a:ext uri="{FF2B5EF4-FFF2-40B4-BE49-F238E27FC236}">
                <a16:creationId xmlns:a16="http://schemas.microsoft.com/office/drawing/2014/main" id="{E9E3EA56-D007-9F49-BE85-AE3B7C282D42}"/>
              </a:ext>
            </a:extLst>
          </p:cNvPr>
          <p:cNvCxnSpPr>
            <a:stCxn id="16" idx="0"/>
            <a:endCxn id="13" idx="4"/>
          </p:cNvCxnSpPr>
          <p:nvPr/>
        </p:nvCxnSpPr>
        <p:spPr>
          <a:xfrm rot="16200000" flipV="1">
            <a:off x="10051037" y="1719823"/>
            <a:ext cx="543701" cy="1033666"/>
          </a:xfrm>
          <a:prstGeom prst="curvedConnector3">
            <a:avLst>
              <a:gd name="adj1" fmla="val 50000"/>
            </a:avLst>
          </a:prstGeom>
          <a:ln w="38100">
            <a:solidFill>
              <a:srgbClr val="81C5B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1">
            <a:extLst>
              <a:ext uri="{FF2B5EF4-FFF2-40B4-BE49-F238E27FC236}">
                <a16:creationId xmlns:a16="http://schemas.microsoft.com/office/drawing/2014/main" id="{0BC0DD56-1714-494A-8EBD-BE3A790A3015}"/>
              </a:ext>
            </a:extLst>
          </p:cNvPr>
          <p:cNvCxnSpPr>
            <a:stCxn id="17" idx="0"/>
            <a:endCxn id="15" idx="3"/>
          </p:cNvCxnSpPr>
          <p:nvPr/>
        </p:nvCxnSpPr>
        <p:spPr>
          <a:xfrm rot="5400000" flipH="1" flipV="1">
            <a:off x="7184649" y="2893832"/>
            <a:ext cx="664067" cy="1406924"/>
          </a:xfrm>
          <a:prstGeom prst="curvedConnector3">
            <a:avLst>
              <a:gd name="adj1" fmla="val 50000"/>
            </a:avLst>
          </a:prstGeom>
          <a:ln w="38100">
            <a:solidFill>
              <a:srgbClr val="98A5C3"/>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1">
            <a:extLst>
              <a:ext uri="{FF2B5EF4-FFF2-40B4-BE49-F238E27FC236}">
                <a16:creationId xmlns:a16="http://schemas.microsoft.com/office/drawing/2014/main" id="{094C145F-701D-174D-B226-076026B2CC2F}"/>
              </a:ext>
            </a:extLst>
          </p:cNvPr>
          <p:cNvCxnSpPr>
            <a:stCxn id="22" idx="0"/>
            <a:endCxn id="14" idx="5"/>
          </p:cNvCxnSpPr>
          <p:nvPr/>
        </p:nvCxnSpPr>
        <p:spPr>
          <a:xfrm rot="16200000" flipV="1">
            <a:off x="7790976" y="2893832"/>
            <a:ext cx="664067" cy="1406924"/>
          </a:xfrm>
          <a:prstGeom prst="curvedConnector3">
            <a:avLst>
              <a:gd name="adj1" fmla="val 50000"/>
            </a:avLst>
          </a:prstGeom>
          <a:ln w="38100">
            <a:solidFill>
              <a:srgbClr val="98A5C3"/>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1">
            <a:extLst>
              <a:ext uri="{FF2B5EF4-FFF2-40B4-BE49-F238E27FC236}">
                <a16:creationId xmlns:a16="http://schemas.microsoft.com/office/drawing/2014/main" id="{C1A07E9C-4FC9-1748-AF8D-A652C3A2F7FC}"/>
              </a:ext>
            </a:extLst>
          </p:cNvPr>
          <p:cNvCxnSpPr>
            <a:stCxn id="22" idx="0"/>
            <a:endCxn id="16" idx="3"/>
          </p:cNvCxnSpPr>
          <p:nvPr/>
        </p:nvCxnSpPr>
        <p:spPr>
          <a:xfrm rot="5400000" flipH="1" flipV="1">
            <a:off x="9197899" y="2893832"/>
            <a:ext cx="664067" cy="1406924"/>
          </a:xfrm>
          <a:prstGeom prst="curvedConnector3">
            <a:avLst>
              <a:gd name="adj1" fmla="val 50000"/>
            </a:avLst>
          </a:prstGeom>
          <a:ln w="38100">
            <a:solidFill>
              <a:srgbClr val="98A5C3"/>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1">
            <a:extLst>
              <a:ext uri="{FF2B5EF4-FFF2-40B4-BE49-F238E27FC236}">
                <a16:creationId xmlns:a16="http://schemas.microsoft.com/office/drawing/2014/main" id="{9024CE13-249B-A347-80BC-259CE896D33C}"/>
              </a:ext>
            </a:extLst>
          </p:cNvPr>
          <p:cNvCxnSpPr>
            <a:stCxn id="18" idx="0"/>
            <a:endCxn id="15" idx="5"/>
          </p:cNvCxnSpPr>
          <p:nvPr/>
        </p:nvCxnSpPr>
        <p:spPr>
          <a:xfrm rot="16200000" flipV="1">
            <a:off x="9804225" y="2893832"/>
            <a:ext cx="664067" cy="1406924"/>
          </a:xfrm>
          <a:prstGeom prst="curvedConnector3">
            <a:avLst>
              <a:gd name="adj1" fmla="val 50000"/>
            </a:avLst>
          </a:prstGeom>
          <a:ln w="38100">
            <a:solidFill>
              <a:srgbClr val="98A5C3"/>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21">
            <a:extLst>
              <a:ext uri="{FF2B5EF4-FFF2-40B4-BE49-F238E27FC236}">
                <a16:creationId xmlns:a16="http://schemas.microsoft.com/office/drawing/2014/main" id="{0A755065-C420-AE4E-835A-99C5E11CC6C2}"/>
              </a:ext>
            </a:extLst>
          </p:cNvPr>
          <p:cNvCxnSpPr>
            <a:stCxn id="18" idx="0"/>
            <a:endCxn id="16" idx="5"/>
          </p:cNvCxnSpPr>
          <p:nvPr/>
        </p:nvCxnSpPr>
        <p:spPr>
          <a:xfrm rot="5400000" flipH="1" flipV="1">
            <a:off x="10810850" y="3294131"/>
            <a:ext cx="664067" cy="606326"/>
          </a:xfrm>
          <a:prstGeom prst="curvedConnector3">
            <a:avLst>
              <a:gd name="adj1" fmla="val 50000"/>
            </a:avLst>
          </a:prstGeom>
          <a:ln w="38100">
            <a:solidFill>
              <a:srgbClr val="98A5C3"/>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21">
            <a:extLst>
              <a:ext uri="{FF2B5EF4-FFF2-40B4-BE49-F238E27FC236}">
                <a16:creationId xmlns:a16="http://schemas.microsoft.com/office/drawing/2014/main" id="{12D04733-5033-6347-9804-45B77164B3A5}"/>
              </a:ext>
            </a:extLst>
          </p:cNvPr>
          <p:cNvCxnSpPr>
            <a:stCxn id="20" idx="0"/>
            <a:endCxn id="22" idx="5"/>
          </p:cNvCxnSpPr>
          <p:nvPr/>
        </p:nvCxnSpPr>
        <p:spPr>
          <a:xfrm rot="16200000" flipV="1">
            <a:off x="9823170" y="4295709"/>
            <a:ext cx="626179" cy="1406924"/>
          </a:xfrm>
          <a:prstGeom prst="curvedConnector3">
            <a:avLst>
              <a:gd name="adj1" fmla="val 50000"/>
            </a:avLst>
          </a:prstGeom>
          <a:ln w="38100">
            <a:solidFill>
              <a:srgbClr val="8EC4D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21">
            <a:extLst>
              <a:ext uri="{FF2B5EF4-FFF2-40B4-BE49-F238E27FC236}">
                <a16:creationId xmlns:a16="http://schemas.microsoft.com/office/drawing/2014/main" id="{8617D4DA-F141-C94E-B186-5AE7AD13D670}"/>
              </a:ext>
            </a:extLst>
          </p:cNvPr>
          <p:cNvCxnSpPr/>
          <p:nvPr/>
        </p:nvCxnSpPr>
        <p:spPr>
          <a:xfrm rot="5400000" flipH="1" flipV="1">
            <a:off x="10605156" y="5062024"/>
            <a:ext cx="496340" cy="13605"/>
          </a:xfrm>
          <a:prstGeom prst="curvedConnector3">
            <a:avLst>
              <a:gd name="adj1" fmla="val 50000"/>
            </a:avLst>
          </a:prstGeom>
          <a:ln w="38100">
            <a:solidFill>
              <a:srgbClr val="8EC4D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21">
            <a:extLst>
              <a:ext uri="{FF2B5EF4-FFF2-40B4-BE49-F238E27FC236}">
                <a16:creationId xmlns:a16="http://schemas.microsoft.com/office/drawing/2014/main" id="{2E70A714-2DB6-B144-80B1-67598C88B2D4}"/>
              </a:ext>
            </a:extLst>
          </p:cNvPr>
          <p:cNvCxnSpPr>
            <a:stCxn id="21" idx="0"/>
            <a:endCxn id="17" idx="5"/>
          </p:cNvCxnSpPr>
          <p:nvPr/>
        </p:nvCxnSpPr>
        <p:spPr>
          <a:xfrm rot="16200000" flipV="1">
            <a:off x="7809920" y="4295709"/>
            <a:ext cx="626179" cy="1406924"/>
          </a:xfrm>
          <a:prstGeom prst="curvedConnector3">
            <a:avLst>
              <a:gd name="adj1" fmla="val 50000"/>
            </a:avLst>
          </a:prstGeom>
          <a:ln w="38100">
            <a:solidFill>
              <a:srgbClr val="8EC4D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5" name="Straight Arrow Connector 21">
            <a:extLst>
              <a:ext uri="{FF2B5EF4-FFF2-40B4-BE49-F238E27FC236}">
                <a16:creationId xmlns:a16="http://schemas.microsoft.com/office/drawing/2014/main" id="{748E51C8-D270-3A4D-B770-BA2837449C3A}"/>
              </a:ext>
            </a:extLst>
          </p:cNvPr>
          <p:cNvCxnSpPr>
            <a:stCxn id="21" idx="0"/>
            <a:endCxn id="18" idx="3"/>
          </p:cNvCxnSpPr>
          <p:nvPr/>
        </p:nvCxnSpPr>
        <p:spPr>
          <a:xfrm rot="5400000" flipH="1" flipV="1">
            <a:off x="9216843" y="4295709"/>
            <a:ext cx="626179" cy="1406924"/>
          </a:xfrm>
          <a:prstGeom prst="curvedConnector3">
            <a:avLst>
              <a:gd name="adj1" fmla="val 50000"/>
            </a:avLst>
          </a:prstGeom>
          <a:ln w="38100">
            <a:solidFill>
              <a:srgbClr val="8EC4D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21">
            <a:extLst>
              <a:ext uri="{FF2B5EF4-FFF2-40B4-BE49-F238E27FC236}">
                <a16:creationId xmlns:a16="http://schemas.microsoft.com/office/drawing/2014/main" id="{2017F2C0-B9DE-7646-AD76-37EB38BA1057}"/>
              </a:ext>
            </a:extLst>
          </p:cNvPr>
          <p:cNvCxnSpPr>
            <a:stCxn id="21" idx="0"/>
            <a:endCxn id="22" idx="4"/>
          </p:cNvCxnSpPr>
          <p:nvPr/>
        </p:nvCxnSpPr>
        <p:spPr>
          <a:xfrm rot="5400000" flipH="1" flipV="1">
            <a:off x="8578301" y="5062024"/>
            <a:ext cx="496340" cy="13605"/>
          </a:xfrm>
          <a:prstGeom prst="curvedConnector3">
            <a:avLst>
              <a:gd name="adj1" fmla="val 50000"/>
            </a:avLst>
          </a:prstGeom>
          <a:ln w="38100">
            <a:solidFill>
              <a:srgbClr val="8EC4D1"/>
            </a:solidFill>
            <a:tailEnd type="stealth" w="lg" len="med"/>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B20F478-1E76-0B88-FA90-3F6282E4B675}"/>
              </a:ext>
            </a:extLst>
          </p:cNvPr>
          <p:cNvSpPr/>
          <p:nvPr/>
        </p:nvSpPr>
        <p:spPr>
          <a:xfrm>
            <a:off x="0" y="0"/>
            <a:ext cx="4963886" cy="6858000"/>
          </a:xfrm>
          <a:prstGeom prst="rect">
            <a:avLst/>
          </a:prstGeom>
          <a:gradFill>
            <a:gsLst>
              <a:gs pos="12000">
                <a:srgbClr val="D8EC9E"/>
              </a:gs>
              <a:gs pos="84000">
                <a:schemeClr val="bg1">
                  <a:alpha val="72452"/>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4CB18EB-0295-842B-C7FA-CE90431FFBC8}"/>
              </a:ext>
            </a:extLst>
          </p:cNvPr>
          <p:cNvSpPr txBox="1"/>
          <p:nvPr/>
        </p:nvSpPr>
        <p:spPr>
          <a:xfrm>
            <a:off x="123228" y="183441"/>
            <a:ext cx="1515567" cy="400110"/>
          </a:xfrm>
          <a:prstGeom prst="rect">
            <a:avLst/>
          </a:prstGeom>
          <a:noFill/>
        </p:spPr>
        <p:txBody>
          <a:bodyPr wrap="square" rtlCol="0">
            <a:spAutoFit/>
          </a:bodyPr>
          <a:lstStyle/>
          <a:p>
            <a:r>
              <a:rPr lang="en-US" sz="2000" spc="300" dirty="0">
                <a:solidFill>
                  <a:schemeClr val="tx1">
                    <a:lumMod val="65000"/>
                    <a:lumOff val="35000"/>
                  </a:schemeClr>
                </a:solidFill>
                <a:latin typeface="Courier" pitchFamily="2" charset="0"/>
              </a:rPr>
              <a:t>Vision</a:t>
            </a:r>
          </a:p>
        </p:txBody>
      </p:sp>
      <p:sp>
        <p:nvSpPr>
          <p:cNvPr id="39" name="TextBox 38">
            <a:extLst>
              <a:ext uri="{FF2B5EF4-FFF2-40B4-BE49-F238E27FC236}">
                <a16:creationId xmlns:a16="http://schemas.microsoft.com/office/drawing/2014/main" id="{000CE999-7A7A-2CC5-30C4-1C8943CC3367}"/>
              </a:ext>
            </a:extLst>
          </p:cNvPr>
          <p:cNvSpPr txBox="1"/>
          <p:nvPr/>
        </p:nvSpPr>
        <p:spPr>
          <a:xfrm>
            <a:off x="123228" y="528675"/>
            <a:ext cx="4758479" cy="1015663"/>
          </a:xfrm>
          <a:prstGeom prst="rect">
            <a:avLst/>
          </a:prstGeom>
          <a:noFill/>
        </p:spPr>
        <p:txBody>
          <a:bodyPr wrap="square" rtlCol="0">
            <a:spAutoFit/>
          </a:bodyPr>
          <a:lstStyle/>
          <a:p>
            <a:r>
              <a:rPr lang="en-US" sz="2000" dirty="0">
                <a:latin typeface="Century Gothic" panose="020B0502020202020204" pitchFamily="34" charset="0"/>
              </a:rPr>
              <a:t>Pioneering sustainable fashion through innovative design and ethical practices.</a:t>
            </a:r>
          </a:p>
        </p:txBody>
      </p:sp>
      <p:sp>
        <p:nvSpPr>
          <p:cNvPr id="40" name="TextBox 39">
            <a:extLst>
              <a:ext uri="{FF2B5EF4-FFF2-40B4-BE49-F238E27FC236}">
                <a16:creationId xmlns:a16="http://schemas.microsoft.com/office/drawing/2014/main" id="{099A0142-B13E-1E8C-CC02-2E9525F2886A}"/>
              </a:ext>
            </a:extLst>
          </p:cNvPr>
          <p:cNvSpPr txBox="1"/>
          <p:nvPr/>
        </p:nvSpPr>
        <p:spPr>
          <a:xfrm>
            <a:off x="123228" y="1746887"/>
            <a:ext cx="1848076" cy="400110"/>
          </a:xfrm>
          <a:prstGeom prst="rect">
            <a:avLst/>
          </a:prstGeom>
          <a:noFill/>
        </p:spPr>
        <p:txBody>
          <a:bodyPr wrap="square" rtlCol="0">
            <a:spAutoFit/>
          </a:bodyPr>
          <a:lstStyle/>
          <a:p>
            <a:r>
              <a:rPr lang="en-US" sz="2000" spc="300" dirty="0">
                <a:solidFill>
                  <a:schemeClr val="tx1">
                    <a:lumMod val="65000"/>
                    <a:lumOff val="35000"/>
                  </a:schemeClr>
                </a:solidFill>
                <a:latin typeface="Courier" pitchFamily="2" charset="0"/>
              </a:rPr>
              <a:t>Mission</a:t>
            </a:r>
          </a:p>
        </p:txBody>
      </p:sp>
      <p:sp>
        <p:nvSpPr>
          <p:cNvPr id="41" name="TextBox 40">
            <a:extLst>
              <a:ext uri="{FF2B5EF4-FFF2-40B4-BE49-F238E27FC236}">
                <a16:creationId xmlns:a16="http://schemas.microsoft.com/office/drawing/2014/main" id="{7C6A89AD-8724-FE85-8A12-D627AB6D5038}"/>
              </a:ext>
            </a:extLst>
          </p:cNvPr>
          <p:cNvSpPr txBox="1"/>
          <p:nvPr/>
        </p:nvSpPr>
        <p:spPr>
          <a:xfrm>
            <a:off x="123228" y="2143752"/>
            <a:ext cx="4758479" cy="738664"/>
          </a:xfrm>
          <a:prstGeom prst="rect">
            <a:avLst/>
          </a:prstGeom>
          <a:noFill/>
        </p:spPr>
        <p:txBody>
          <a:bodyPr wrap="square" rtlCol="0">
            <a:spAutoFit/>
          </a:bodyPr>
          <a:lstStyle/>
          <a:p>
            <a:r>
              <a:rPr lang="en-US" sz="1400" dirty="0">
                <a:latin typeface="Century Gothic" panose="020B0502020202020204" pitchFamily="34" charset="0"/>
              </a:rPr>
              <a:t>To craft high-quality apparel using environmentally responsible materials and processes while ensuring the well-being of our workforce and community.</a:t>
            </a:r>
          </a:p>
        </p:txBody>
      </p:sp>
      <p:sp>
        <p:nvSpPr>
          <p:cNvPr id="42" name="TextBox 41">
            <a:extLst>
              <a:ext uri="{FF2B5EF4-FFF2-40B4-BE49-F238E27FC236}">
                <a16:creationId xmlns:a16="http://schemas.microsoft.com/office/drawing/2014/main" id="{E7B4FB7B-AF0B-CB84-5CA7-5F3DCDB4E14F}"/>
              </a:ext>
            </a:extLst>
          </p:cNvPr>
          <p:cNvSpPr txBox="1"/>
          <p:nvPr/>
        </p:nvSpPr>
        <p:spPr>
          <a:xfrm>
            <a:off x="158854" y="3076290"/>
            <a:ext cx="3118736" cy="400110"/>
          </a:xfrm>
          <a:prstGeom prst="rect">
            <a:avLst/>
          </a:prstGeom>
          <a:noFill/>
        </p:spPr>
        <p:txBody>
          <a:bodyPr wrap="square" rtlCol="0">
            <a:spAutoFit/>
          </a:bodyPr>
          <a:lstStyle/>
          <a:p>
            <a:r>
              <a:rPr lang="en-US" sz="2000" spc="300" dirty="0">
                <a:solidFill>
                  <a:schemeClr val="tx1">
                    <a:lumMod val="65000"/>
                    <a:lumOff val="35000"/>
                  </a:schemeClr>
                </a:solidFill>
                <a:latin typeface="Courier" pitchFamily="2" charset="0"/>
              </a:rPr>
              <a:t>Central Themes</a:t>
            </a:r>
          </a:p>
        </p:txBody>
      </p:sp>
      <p:sp>
        <p:nvSpPr>
          <p:cNvPr id="43" name="TextBox 42">
            <a:extLst>
              <a:ext uri="{FF2B5EF4-FFF2-40B4-BE49-F238E27FC236}">
                <a16:creationId xmlns:a16="http://schemas.microsoft.com/office/drawing/2014/main" id="{5AD673C7-1988-58DE-30CC-4F38CE846055}"/>
              </a:ext>
            </a:extLst>
          </p:cNvPr>
          <p:cNvSpPr txBox="1"/>
          <p:nvPr/>
        </p:nvSpPr>
        <p:spPr>
          <a:xfrm>
            <a:off x="158854" y="3473155"/>
            <a:ext cx="4811833" cy="553998"/>
          </a:xfrm>
          <a:prstGeom prst="rect">
            <a:avLst/>
          </a:prstGeom>
          <a:noFill/>
        </p:spPr>
        <p:txBody>
          <a:bodyPr wrap="square" rtlCol="0">
            <a:spAutoFit/>
          </a:bodyPr>
          <a:lstStyle/>
          <a:p>
            <a:r>
              <a:rPr lang="en-US" sz="1500" dirty="0">
                <a:latin typeface="Century Gothic" panose="020B0502020202020204" pitchFamily="34" charset="0"/>
              </a:rPr>
              <a:t>•  Sustainability  •  Innovation  </a:t>
            </a:r>
          </a:p>
          <a:p>
            <a:r>
              <a:rPr lang="en-US" sz="1500" dirty="0">
                <a:latin typeface="Century Gothic" panose="020B0502020202020204" pitchFamily="34" charset="0"/>
              </a:rPr>
              <a:t>•  Ethical Production  •  Community Engagement</a:t>
            </a:r>
          </a:p>
        </p:txBody>
      </p:sp>
      <p:sp>
        <p:nvSpPr>
          <p:cNvPr id="44" name="TextBox 43">
            <a:extLst>
              <a:ext uri="{FF2B5EF4-FFF2-40B4-BE49-F238E27FC236}">
                <a16:creationId xmlns:a16="http://schemas.microsoft.com/office/drawing/2014/main" id="{E4279F32-004E-29FA-75CC-E2098FE9AD05}"/>
              </a:ext>
            </a:extLst>
          </p:cNvPr>
          <p:cNvSpPr txBox="1"/>
          <p:nvPr/>
        </p:nvSpPr>
        <p:spPr>
          <a:xfrm>
            <a:off x="158854" y="4249446"/>
            <a:ext cx="3981836" cy="400110"/>
          </a:xfrm>
          <a:prstGeom prst="rect">
            <a:avLst/>
          </a:prstGeom>
          <a:noFill/>
        </p:spPr>
        <p:txBody>
          <a:bodyPr wrap="square" rtlCol="0">
            <a:spAutoFit/>
          </a:bodyPr>
          <a:lstStyle/>
          <a:p>
            <a:r>
              <a:rPr lang="en-US" sz="2000" spc="300" dirty="0">
                <a:solidFill>
                  <a:schemeClr val="tx1">
                    <a:lumMod val="65000"/>
                    <a:lumOff val="35000"/>
                  </a:schemeClr>
                </a:solidFill>
                <a:latin typeface="Courier" pitchFamily="2" charset="0"/>
              </a:rPr>
              <a:t>Strategic Outcomes</a:t>
            </a:r>
          </a:p>
        </p:txBody>
      </p:sp>
      <p:sp>
        <p:nvSpPr>
          <p:cNvPr id="45" name="TextBox 44">
            <a:extLst>
              <a:ext uri="{FF2B5EF4-FFF2-40B4-BE49-F238E27FC236}">
                <a16:creationId xmlns:a16="http://schemas.microsoft.com/office/drawing/2014/main" id="{42C60F36-7010-A523-4ED3-9243659BFB1F}"/>
              </a:ext>
            </a:extLst>
          </p:cNvPr>
          <p:cNvSpPr txBox="1"/>
          <p:nvPr/>
        </p:nvSpPr>
        <p:spPr>
          <a:xfrm>
            <a:off x="158854" y="4646311"/>
            <a:ext cx="4543775" cy="1908215"/>
          </a:xfrm>
          <a:prstGeom prst="rect">
            <a:avLst/>
          </a:prstGeom>
          <a:noFill/>
        </p:spPr>
        <p:txBody>
          <a:bodyPr wrap="square" rtlCol="0">
            <a:spAutoFit/>
          </a:bodyPr>
          <a:lstStyle/>
          <a:p>
            <a:pPr marL="194310" indent="-194310">
              <a:spcAft>
                <a:spcPts val="1200"/>
              </a:spcAft>
              <a:buClr>
                <a:schemeClr val="tx1">
                  <a:lumMod val="50000"/>
                  <a:lumOff val="50000"/>
                </a:schemeClr>
              </a:buClr>
              <a:buSzPct val="110000"/>
              <a:buFont typeface="Arial" panose="020B0604020202020204" pitchFamily="34" charset="0"/>
              <a:buChar char="•"/>
            </a:pPr>
            <a:r>
              <a:rPr lang="en-US" sz="1400" dirty="0">
                <a:latin typeface="Century Gothic" panose="020B0502020202020204" pitchFamily="34" charset="0"/>
              </a:rPr>
              <a:t>Increased market share in the sustainable fashion sector</a:t>
            </a:r>
          </a:p>
          <a:p>
            <a:pPr marL="194310" indent="-194310">
              <a:spcAft>
                <a:spcPts val="1200"/>
              </a:spcAft>
              <a:buClr>
                <a:schemeClr val="tx1">
                  <a:lumMod val="50000"/>
                  <a:lumOff val="50000"/>
                </a:schemeClr>
              </a:buClr>
              <a:buSzPct val="110000"/>
              <a:buFont typeface="Arial" panose="020B0604020202020204" pitchFamily="34" charset="0"/>
              <a:buChar char="•"/>
            </a:pPr>
            <a:r>
              <a:rPr lang="en-US" sz="1400" dirty="0">
                <a:latin typeface="Century Gothic" panose="020B0502020202020204" pitchFamily="34" charset="0"/>
              </a:rPr>
              <a:t>Recognized leadership in creative and sustainable practices in the fashion industry</a:t>
            </a:r>
          </a:p>
          <a:p>
            <a:pPr marL="194310" indent="-194310">
              <a:spcAft>
                <a:spcPts val="1200"/>
              </a:spcAft>
              <a:buClr>
                <a:schemeClr val="tx1">
                  <a:lumMod val="50000"/>
                  <a:lumOff val="50000"/>
                </a:schemeClr>
              </a:buClr>
              <a:buSzPct val="110000"/>
              <a:buFont typeface="Arial" panose="020B0604020202020204" pitchFamily="34" charset="0"/>
              <a:buChar char="•"/>
            </a:pPr>
            <a:r>
              <a:rPr lang="en-US" sz="1400" dirty="0">
                <a:latin typeface="Century Gothic" panose="020B0502020202020204" pitchFamily="34" charset="0"/>
              </a:rPr>
              <a:t>A robust product line that reflects eco-friendly values and enhanced community and stakeholder trust</a:t>
            </a:r>
          </a:p>
        </p:txBody>
      </p:sp>
    </p:spTree>
    <p:extLst>
      <p:ext uri="{BB962C8B-B14F-4D97-AF65-F5344CB8AC3E}">
        <p14:creationId xmlns:p14="http://schemas.microsoft.com/office/powerpoint/2010/main" val="19296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 name="Picture 58" descr="3D abstract waves with color gradient">
            <a:extLst>
              <a:ext uri="{FF2B5EF4-FFF2-40B4-BE49-F238E27FC236}">
                <a16:creationId xmlns:a16="http://schemas.microsoft.com/office/drawing/2014/main" id="{39DE8B31-63FF-D83B-C6AD-82BF829B287C}"/>
              </a:ext>
            </a:extLst>
          </p:cNvPr>
          <p:cNvPicPr>
            <a:picLocks noChangeAspect="1"/>
          </p:cNvPicPr>
          <p:nvPr/>
        </p:nvPicPr>
        <p:blipFill>
          <a:blip r:embed="rId2" cstate="email">
            <a:grayscl/>
            <a:alphaModFix amt="5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54000"/>
                    </a14:imgEffect>
                  </a14:imgLayer>
                </a14:imgProps>
              </a:ext>
              <a:ext uri="{28A0092B-C50C-407E-A947-70E740481C1C}">
                <a14:useLocalDpi xmlns:a14="http://schemas.microsoft.com/office/drawing/2010/main"/>
              </a:ext>
            </a:extLst>
          </a:blip>
          <a:stretch>
            <a:fillRect/>
          </a:stretch>
        </p:blipFill>
        <p:spPr>
          <a:xfrm rot="10800000">
            <a:off x="-8126" y="0"/>
            <a:ext cx="12208252" cy="6867144"/>
          </a:xfrm>
          <a:prstGeom prst="rect">
            <a:avLst/>
          </a:prstGeom>
        </p:spPr>
      </p:pic>
      <p:graphicFrame>
        <p:nvGraphicFramePr>
          <p:cNvPr id="5" name="Table 4">
            <a:extLst>
              <a:ext uri="{FF2B5EF4-FFF2-40B4-BE49-F238E27FC236}">
                <a16:creationId xmlns:a16="http://schemas.microsoft.com/office/drawing/2014/main" id="{36929D4C-8128-1AA2-8D12-09D03D8E238A}"/>
              </a:ext>
            </a:extLst>
          </p:cNvPr>
          <p:cNvGraphicFramePr>
            <a:graphicFrameLocks noGrp="1"/>
          </p:cNvGraphicFramePr>
          <p:nvPr>
            <p:extLst>
              <p:ext uri="{D42A27DB-BD31-4B8C-83A1-F6EECF244321}">
                <p14:modId xmlns:p14="http://schemas.microsoft.com/office/powerpoint/2010/main" val="1955960951"/>
              </p:ext>
            </p:extLst>
          </p:nvPr>
        </p:nvGraphicFramePr>
        <p:xfrm>
          <a:off x="820324" y="535469"/>
          <a:ext cx="11093437" cy="5891871"/>
        </p:xfrm>
        <a:graphic>
          <a:graphicData uri="http://schemas.openxmlformats.org/drawingml/2006/table">
            <a:tbl>
              <a:tblPr firstRow="1" bandRow="1">
                <a:tableStyleId>{5940675A-B579-460E-94D1-54222C63F5DA}</a:tableStyleId>
              </a:tblPr>
              <a:tblGrid>
                <a:gridCol w="4226689">
                  <a:extLst>
                    <a:ext uri="{9D8B030D-6E8A-4147-A177-3AD203B41FA5}">
                      <a16:colId xmlns:a16="http://schemas.microsoft.com/office/drawing/2014/main" val="4190651750"/>
                    </a:ext>
                  </a:extLst>
                </a:gridCol>
                <a:gridCol w="3433374">
                  <a:extLst>
                    <a:ext uri="{9D8B030D-6E8A-4147-A177-3AD203B41FA5}">
                      <a16:colId xmlns:a16="http://schemas.microsoft.com/office/drawing/2014/main" val="2419315493"/>
                    </a:ext>
                  </a:extLst>
                </a:gridCol>
                <a:gridCol w="3433374">
                  <a:extLst>
                    <a:ext uri="{9D8B030D-6E8A-4147-A177-3AD203B41FA5}">
                      <a16:colId xmlns:a16="http://schemas.microsoft.com/office/drawing/2014/main" val="1287570184"/>
                    </a:ext>
                  </a:extLst>
                </a:gridCol>
              </a:tblGrid>
              <a:tr h="348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600" normalizeH="0" baseline="0" noProof="0" dirty="0">
                          <a:ln>
                            <a:noFill/>
                          </a:ln>
                          <a:solidFill>
                            <a:prstClr val="white"/>
                          </a:solidFill>
                          <a:effectLst/>
                          <a:uLnTx/>
                          <a:uFillTx/>
                          <a:latin typeface="Century Gothic" panose="020B0502020202020204" pitchFamily="34" charset="0"/>
                          <a:ea typeface="+mn-ea"/>
                          <a:cs typeface="+mn-cs"/>
                        </a:rPr>
                        <a:t>KPIs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600" normalizeH="0" baseline="0" noProof="0" dirty="0">
                          <a:ln>
                            <a:noFill/>
                          </a:ln>
                          <a:solidFill>
                            <a:prstClr val="white"/>
                          </a:solidFill>
                          <a:effectLst/>
                          <a:uLnTx/>
                          <a:uFillTx/>
                          <a:latin typeface="Century Gothic" panose="020B0502020202020204" pitchFamily="34" charset="0"/>
                          <a:ea typeface="+mn-ea"/>
                          <a:cs typeface="+mn-cs"/>
                        </a:rPr>
                        <a:t>TARGETS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600" normalizeH="0" baseline="0" noProof="0" dirty="0">
                          <a:ln>
                            <a:noFill/>
                          </a:ln>
                          <a:solidFill>
                            <a:prstClr val="white"/>
                          </a:solidFill>
                          <a:effectLst/>
                          <a:uLnTx/>
                          <a:uFillTx/>
                          <a:latin typeface="Century Gothic" panose="020B0502020202020204" pitchFamily="34" charset="0"/>
                          <a:ea typeface="+mn-ea"/>
                          <a:cs typeface="+mn-cs"/>
                        </a:rPr>
                        <a:t>INITIATIVES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023664918"/>
                  </a:ext>
                </a:extLst>
              </a:tr>
              <a:tr h="461948">
                <a:tc>
                  <a:txBody>
                    <a:bodyPr/>
                    <a:lstStyle/>
                    <a:p>
                      <a:pPr algn="l" fontAlgn="ctr"/>
                      <a:r>
                        <a:rPr lang="en-US" sz="1300" b="0" i="0" u="none" strike="noStrike" dirty="0">
                          <a:solidFill>
                            <a:srgbClr val="000000"/>
                          </a:solidFill>
                          <a:effectLst/>
                          <a:latin typeface="Century Gothic" panose="020B0502020202020204" pitchFamily="34" charset="0"/>
                        </a:rPr>
                        <a:t>Cost savings percentage</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r>
                        <a:rPr lang="en-US" sz="1050" b="0" i="0" u="none" strike="noStrike" dirty="0">
                          <a:solidFill>
                            <a:srgbClr val="000000"/>
                          </a:solidFill>
                          <a:effectLst/>
                          <a:latin typeface="Century Gothic" panose="020B0502020202020204" pitchFamily="34" charset="0"/>
                        </a:rPr>
                        <a:t>5% annual cost saving</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r>
                        <a:rPr lang="en-US" sz="1050" b="0" i="0" u="none" strike="noStrike">
                          <a:solidFill>
                            <a:srgbClr val="000000"/>
                          </a:solidFill>
                          <a:effectLst/>
                          <a:latin typeface="Century Gothic" panose="020B0502020202020204" pitchFamily="34" charset="0"/>
                        </a:rPr>
                        <a:t>Implement eco-efficiency training</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67347401"/>
                  </a:ext>
                </a:extLst>
              </a:tr>
              <a:tr h="461948">
                <a:tc>
                  <a:txBody>
                    <a:bodyPr/>
                    <a:lstStyle/>
                    <a:p>
                      <a:pPr algn="l" fontAlgn="ctr"/>
                      <a:r>
                        <a:rPr lang="en-US" sz="1300" b="0" i="0" u="none" strike="noStrike" dirty="0">
                          <a:solidFill>
                            <a:srgbClr val="000000"/>
                          </a:solidFill>
                          <a:effectLst/>
                          <a:latin typeface="Century Gothic" panose="020B0502020202020204" pitchFamily="34" charset="0"/>
                        </a:rPr>
                        <a:t>Revenue from eco-friendly line</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alpha val="50000"/>
                      </a:srgbClr>
                    </a:solidFill>
                  </a:tcPr>
                </a:tc>
                <a:tc>
                  <a:txBody>
                    <a:bodyPr/>
                    <a:lstStyle/>
                    <a:p>
                      <a:pPr algn="l" fontAlgn="ctr"/>
                      <a:r>
                        <a:rPr lang="en-US" sz="1050" b="0" i="0" u="none" strike="noStrike">
                          <a:solidFill>
                            <a:srgbClr val="000000"/>
                          </a:solidFill>
                          <a:effectLst/>
                          <a:latin typeface="Century Gothic" panose="020B0502020202020204" pitchFamily="34" charset="0"/>
                        </a:rPr>
                        <a:t>10% revenue growth in eco-line</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r>
                        <a:rPr lang="en-US" sz="1050" b="0" i="0" u="none" strike="noStrike">
                          <a:solidFill>
                            <a:srgbClr val="000000"/>
                          </a:solidFill>
                          <a:effectLst/>
                          <a:latin typeface="Century Gothic" panose="020B0502020202020204" pitchFamily="34" charset="0"/>
                        </a:rPr>
                        <a:t>Develop new eco-friendly product lines</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extLst>
                  <a:ext uri="{0D108BD9-81ED-4DB2-BD59-A6C34878D82A}">
                    <a16:rowId xmlns:a16="http://schemas.microsoft.com/office/drawing/2014/main" val="518918185"/>
                  </a:ext>
                </a:extLst>
              </a:tr>
              <a:tr h="461948">
                <a:tc>
                  <a:txBody>
                    <a:bodyPr/>
                    <a:lstStyle/>
                    <a:p>
                      <a:pPr algn="l" fontAlgn="ctr"/>
                      <a:r>
                        <a:rPr lang="en-US" sz="1300" b="0" i="0" u="none" strike="noStrike" dirty="0">
                          <a:solidFill>
                            <a:srgbClr val="000000"/>
                          </a:solidFill>
                          <a:effectLst/>
                          <a:latin typeface="Century Gothic" panose="020B0502020202020204" pitchFamily="34" charset="0"/>
                        </a:rPr>
                        <a:t>Market share in sustainable fashion</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r>
                        <a:rPr lang="en-US" sz="1050" b="0" i="0" u="none" strike="noStrike" dirty="0">
                          <a:solidFill>
                            <a:srgbClr val="000000"/>
                          </a:solidFill>
                          <a:effectLst/>
                          <a:latin typeface="Century Gothic" panose="020B0502020202020204" pitchFamily="34" charset="0"/>
                        </a:rPr>
                        <a:t>15% increase in market share</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US" sz="1050" b="0" i="0" u="none" strike="noStrike">
                          <a:solidFill>
                            <a:srgbClr val="000000"/>
                          </a:solidFill>
                          <a:effectLst/>
                          <a:latin typeface="Century Gothic" panose="020B0502020202020204" pitchFamily="34" charset="0"/>
                        </a:rPr>
                        <a:t>Market expansion strategy in sustainable markets</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43082683"/>
                  </a:ext>
                </a:extLst>
              </a:tr>
              <a:tr h="461948">
                <a:tc>
                  <a:txBody>
                    <a:bodyPr/>
                    <a:lstStyle/>
                    <a:p>
                      <a:pPr algn="l" fontAlgn="ctr"/>
                      <a:r>
                        <a:rPr lang="en-US" sz="1300" b="0" i="0" u="none" strike="noStrike" dirty="0">
                          <a:solidFill>
                            <a:srgbClr val="000000"/>
                          </a:solidFill>
                          <a:effectLst/>
                          <a:latin typeface="Century Gothic" panose="020B0502020202020204" pitchFamily="34" charset="0"/>
                        </a:rPr>
                        <a:t>Brand recognition in sustainability surveys</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r>
                        <a:rPr lang="en-US" sz="1050" b="0" i="0" u="none" strike="noStrike">
                          <a:solidFill>
                            <a:srgbClr val="000000"/>
                          </a:solidFill>
                          <a:effectLst/>
                          <a:latin typeface="Century Gothic" panose="020B0502020202020204" pitchFamily="34" charset="0"/>
                        </a:rPr>
                        <a:t>Top 3 in sustainability brand recognition</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r>
                        <a:rPr lang="en-US" sz="1050" b="0" i="0" u="none" strike="noStrike">
                          <a:solidFill>
                            <a:srgbClr val="000000"/>
                          </a:solidFill>
                          <a:effectLst/>
                          <a:latin typeface="Century Gothic" panose="020B0502020202020204" pitchFamily="34" charset="0"/>
                        </a:rPr>
                        <a:t>Launch a 'Green is Gorgeous' marketing campaign</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281058624"/>
                  </a:ext>
                </a:extLst>
              </a:tr>
              <a:tr h="461948">
                <a:tc>
                  <a:txBody>
                    <a:bodyPr/>
                    <a:lstStyle/>
                    <a:p>
                      <a:pPr algn="l" fontAlgn="ctr"/>
                      <a:r>
                        <a:rPr lang="en-US" sz="1300" b="0" i="0" u="none" strike="noStrike" dirty="0">
                          <a:solidFill>
                            <a:srgbClr val="000000"/>
                          </a:solidFill>
                          <a:effectLst/>
                          <a:latin typeface="Century Gothic" panose="020B0502020202020204" pitchFamily="34" charset="0"/>
                        </a:rPr>
                        <a:t>Product quality score</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alpha val="46994"/>
                      </a:srgbClr>
                    </a:solidFill>
                  </a:tcPr>
                </a:tc>
                <a:tc>
                  <a:txBody>
                    <a:bodyPr/>
                    <a:lstStyle/>
                    <a:p>
                      <a:pPr algn="l" fontAlgn="ctr"/>
                      <a:r>
                        <a:rPr lang="en-US" sz="1050" b="0" i="0" u="none" strike="noStrike">
                          <a:solidFill>
                            <a:srgbClr val="000000"/>
                          </a:solidFill>
                          <a:effectLst/>
                          <a:latin typeface="Century Gothic" panose="020B0502020202020204" pitchFamily="34" charset="0"/>
                        </a:rPr>
                        <a:t>90% positive quality reviews</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r>
                        <a:rPr lang="en-US" sz="1050" b="0" i="0" u="none" strike="noStrike" dirty="0">
                          <a:solidFill>
                            <a:srgbClr val="000000"/>
                          </a:solidFill>
                          <a:effectLst/>
                          <a:latin typeface="Century Gothic" panose="020B0502020202020204" pitchFamily="34" charset="0"/>
                        </a:rPr>
                        <a:t>Enhance customer service training on eco-products</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extLst>
                  <a:ext uri="{0D108BD9-81ED-4DB2-BD59-A6C34878D82A}">
                    <a16:rowId xmlns:a16="http://schemas.microsoft.com/office/drawing/2014/main" val="1420553986"/>
                  </a:ext>
                </a:extLst>
              </a:tr>
              <a:tr h="461948">
                <a:tc>
                  <a:txBody>
                    <a:bodyPr/>
                    <a:lstStyle/>
                    <a:p>
                      <a:pPr algn="l" fontAlgn="ctr"/>
                      <a:r>
                        <a:rPr lang="en-US" sz="1300" b="0" i="0" u="none" strike="noStrike" dirty="0">
                          <a:solidFill>
                            <a:srgbClr val="000000"/>
                          </a:solidFill>
                          <a:effectLst/>
                          <a:latin typeface="Century Gothic" panose="020B0502020202020204" pitchFamily="34" charset="0"/>
                        </a:rPr>
                        <a:t>Customer retention rate</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r>
                        <a:rPr lang="en-US" sz="1050" b="0" i="0" u="none" strike="noStrike">
                          <a:solidFill>
                            <a:srgbClr val="000000"/>
                          </a:solidFill>
                          <a:effectLst/>
                          <a:latin typeface="Century Gothic" panose="020B0502020202020204" pitchFamily="34" charset="0"/>
                        </a:rPr>
                        <a:t>80% customer retention</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US" sz="1050" b="0" i="0" u="none" strike="noStrike" dirty="0">
                          <a:solidFill>
                            <a:srgbClr val="000000"/>
                          </a:solidFill>
                          <a:effectLst/>
                          <a:latin typeface="Century Gothic" panose="020B0502020202020204" pitchFamily="34" charset="0"/>
                        </a:rPr>
                        <a:t>Introduce a customer loyalty program for sustainable purchases</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1486615"/>
                  </a:ext>
                </a:extLst>
              </a:tr>
              <a:tr h="461948">
                <a:tc>
                  <a:txBody>
                    <a:bodyPr/>
                    <a:lstStyle/>
                    <a:p>
                      <a:pPr algn="l" fontAlgn="ctr"/>
                      <a:r>
                        <a:rPr lang="en-US" sz="1300" b="0" i="0" u="none" strike="noStrike" dirty="0">
                          <a:solidFill>
                            <a:srgbClr val="000000"/>
                          </a:solidFill>
                          <a:effectLst/>
                          <a:latin typeface="Century Gothic" panose="020B0502020202020204" pitchFamily="34" charset="0"/>
                        </a:rPr>
                        <a:t>Percentage of materials sourced sustainably</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r>
                        <a:rPr lang="en-US" sz="1050" b="0" i="0" u="none" strike="noStrike">
                          <a:solidFill>
                            <a:srgbClr val="000000"/>
                          </a:solidFill>
                          <a:effectLst/>
                          <a:latin typeface="Century Gothic" panose="020B0502020202020204" pitchFamily="34" charset="0"/>
                        </a:rPr>
                        <a:t>100% sustainable materials sourcing</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r>
                        <a:rPr lang="en-US" sz="1050" b="0" i="0" u="none" strike="noStrike">
                          <a:solidFill>
                            <a:srgbClr val="000000"/>
                          </a:solidFill>
                          <a:effectLst/>
                          <a:latin typeface="Century Gothic" panose="020B0502020202020204" pitchFamily="34" charset="0"/>
                        </a:rPr>
                        <a:t>Partner with sustainable suppliers</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189377462"/>
                  </a:ext>
                </a:extLst>
              </a:tr>
              <a:tr h="461948">
                <a:tc>
                  <a:txBody>
                    <a:bodyPr/>
                    <a:lstStyle/>
                    <a:p>
                      <a:pPr algn="l" fontAlgn="ctr"/>
                      <a:r>
                        <a:rPr lang="en-US" sz="1300" b="0" i="0" u="none" strike="noStrike" dirty="0">
                          <a:solidFill>
                            <a:srgbClr val="000000"/>
                          </a:solidFill>
                          <a:effectLst/>
                          <a:latin typeface="Century Gothic" panose="020B0502020202020204" pitchFamily="34" charset="0"/>
                        </a:rPr>
                        <a:t>Compliance with ethical standards</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alpha val="47000"/>
                      </a:srgbClr>
                    </a:solidFill>
                  </a:tcPr>
                </a:tc>
                <a:tc>
                  <a:txBody>
                    <a:bodyPr/>
                    <a:lstStyle/>
                    <a:p>
                      <a:pPr algn="l" fontAlgn="ctr"/>
                      <a:r>
                        <a:rPr lang="en-US" sz="1050" b="0" i="0" u="none" strike="noStrike">
                          <a:solidFill>
                            <a:srgbClr val="000000"/>
                          </a:solidFill>
                          <a:effectLst/>
                          <a:latin typeface="Century Gothic" panose="020B0502020202020204" pitchFamily="34" charset="0"/>
                        </a:rPr>
                        <a:t>100% ethical standards compliance</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r>
                        <a:rPr lang="en-US" sz="1050" b="0" i="0" u="none" strike="noStrike" dirty="0">
                          <a:solidFill>
                            <a:srgbClr val="000000"/>
                          </a:solidFill>
                          <a:effectLst/>
                          <a:latin typeface="Century Gothic" panose="020B0502020202020204" pitchFamily="34" charset="0"/>
                        </a:rPr>
                        <a:t>Establish a monitoring system for ethical compliance</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extLst>
                  <a:ext uri="{0D108BD9-81ED-4DB2-BD59-A6C34878D82A}">
                    <a16:rowId xmlns:a16="http://schemas.microsoft.com/office/drawing/2014/main" val="1121716715"/>
                  </a:ext>
                </a:extLst>
              </a:tr>
              <a:tr h="461948">
                <a:tc>
                  <a:txBody>
                    <a:bodyPr/>
                    <a:lstStyle/>
                    <a:p>
                      <a:pPr algn="l" fontAlgn="ctr"/>
                      <a:r>
                        <a:rPr lang="en-US" sz="1300" b="0" i="0" u="none" strike="noStrike" dirty="0">
                          <a:solidFill>
                            <a:srgbClr val="000000"/>
                          </a:solidFill>
                          <a:effectLst/>
                          <a:latin typeface="Century Gothic" panose="020B0502020202020204" pitchFamily="34" charset="0"/>
                        </a:rPr>
                        <a:t>Time to market for new products</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r>
                        <a:rPr lang="en-US" sz="1050" b="0" i="0" u="none" strike="noStrike">
                          <a:solidFill>
                            <a:srgbClr val="000000"/>
                          </a:solidFill>
                          <a:effectLst/>
                          <a:latin typeface="Century Gothic" panose="020B0502020202020204" pitchFamily="34" charset="0"/>
                        </a:rPr>
                        <a:t>Reduce new product development cycle by 20%</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US" sz="1050" b="0" i="0" u="none" strike="noStrike" dirty="0">
                          <a:solidFill>
                            <a:srgbClr val="000000"/>
                          </a:solidFill>
                          <a:effectLst/>
                          <a:latin typeface="Century Gothic" panose="020B0502020202020204" pitchFamily="34" charset="0"/>
                        </a:rPr>
                        <a:t>Innovate the product development process with eco-design principles</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6061347"/>
                  </a:ext>
                </a:extLst>
              </a:tr>
              <a:tr h="461948">
                <a:tc>
                  <a:txBody>
                    <a:bodyPr/>
                    <a:lstStyle/>
                    <a:p>
                      <a:pPr algn="l" fontAlgn="ctr"/>
                      <a:r>
                        <a:rPr lang="en-US" sz="1300" b="0" i="0" u="none" strike="noStrike" dirty="0">
                          <a:solidFill>
                            <a:srgbClr val="000000"/>
                          </a:solidFill>
                          <a:effectLst/>
                          <a:latin typeface="Century Gothic" panose="020B0502020202020204" pitchFamily="34" charset="0"/>
                        </a:rPr>
                        <a:t>Employee training hours in sustainability</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r>
                        <a:rPr lang="en-US" sz="1050" b="0" i="0" u="none" strike="noStrike">
                          <a:solidFill>
                            <a:srgbClr val="000000"/>
                          </a:solidFill>
                          <a:effectLst/>
                          <a:latin typeface="Century Gothic" panose="020B0502020202020204" pitchFamily="34" charset="0"/>
                        </a:rPr>
                        <a:t>Cultivate sustainability expertise</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r>
                        <a:rPr lang="en-US" sz="1050" b="0" i="0" u="none" strike="noStrike" dirty="0">
                          <a:solidFill>
                            <a:srgbClr val="000000"/>
                          </a:solidFill>
                          <a:effectLst/>
                          <a:latin typeface="Century Gothic" panose="020B0502020202020204" pitchFamily="34" charset="0"/>
                        </a:rPr>
                        <a:t>Develop an in-house sustainability training program</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45644298"/>
                  </a:ext>
                </a:extLst>
              </a:tr>
              <a:tr h="461948">
                <a:tc>
                  <a:txBody>
                    <a:bodyPr/>
                    <a:lstStyle/>
                    <a:p>
                      <a:pPr algn="l" fontAlgn="ctr"/>
                      <a:r>
                        <a:rPr lang="en-US" sz="1300" b="0" i="0" u="none" strike="noStrike" dirty="0">
                          <a:solidFill>
                            <a:srgbClr val="000000"/>
                          </a:solidFill>
                          <a:effectLst/>
                          <a:latin typeface="Century Gothic" panose="020B0502020202020204" pitchFamily="34" charset="0"/>
                        </a:rPr>
                        <a:t>Number of sustainability certifications obtained</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alpha val="52000"/>
                      </a:srgbClr>
                    </a:solidFill>
                  </a:tcPr>
                </a:tc>
                <a:tc>
                  <a:txBody>
                    <a:bodyPr/>
                    <a:lstStyle/>
                    <a:p>
                      <a:pPr algn="l" fontAlgn="ctr"/>
                      <a:r>
                        <a:rPr lang="en-US" sz="1050" b="0" i="0" u="none" strike="noStrike">
                          <a:solidFill>
                            <a:srgbClr val="000000"/>
                          </a:solidFill>
                          <a:effectLst/>
                          <a:latin typeface="Century Gothic" panose="020B0502020202020204" pitchFamily="34" charset="0"/>
                        </a:rPr>
                        <a:t>Foster employee advocacy</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r>
                        <a:rPr lang="en-US" sz="1050" b="0" i="0" u="none" strike="noStrike" dirty="0">
                          <a:solidFill>
                            <a:srgbClr val="000000"/>
                          </a:solidFill>
                          <a:effectLst/>
                          <a:latin typeface="Century Gothic" panose="020B0502020202020204" pitchFamily="34" charset="0"/>
                        </a:rPr>
                        <a:t>Achieve sustainability certifications for all products</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extLst>
                  <a:ext uri="{0D108BD9-81ED-4DB2-BD59-A6C34878D82A}">
                    <a16:rowId xmlns:a16="http://schemas.microsoft.com/office/drawing/2014/main" val="1231716744"/>
                  </a:ext>
                </a:extLst>
              </a:tr>
              <a:tr h="461948">
                <a:tc>
                  <a:txBody>
                    <a:bodyPr/>
                    <a:lstStyle/>
                    <a:p>
                      <a:pPr algn="l" fontAlgn="ctr"/>
                      <a:r>
                        <a:rPr lang="en-US" sz="1300" b="0" i="0" u="none" strike="noStrike" dirty="0">
                          <a:solidFill>
                            <a:srgbClr val="000000"/>
                          </a:solidFill>
                          <a:effectLst/>
                          <a:latin typeface="Century Gothic" panose="020B0502020202020204" pitchFamily="34" charset="0"/>
                        </a:rPr>
                        <a:t>Technology upgrade completion rate</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r>
                        <a:rPr lang="en-US" sz="1050" b="0" i="0" u="none" strike="noStrike">
                          <a:solidFill>
                            <a:srgbClr val="000000"/>
                          </a:solidFill>
                          <a:effectLst/>
                          <a:latin typeface="Century Gothic" panose="020B0502020202020204" pitchFamily="34" charset="0"/>
                        </a:rPr>
                        <a:t>Upgrade sustainable tech</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r>
                        <a:rPr lang="en-US" sz="1050" b="0" i="0" u="none" strike="noStrike" dirty="0">
                          <a:solidFill>
                            <a:srgbClr val="000000"/>
                          </a:solidFill>
                          <a:effectLst/>
                          <a:latin typeface="Century Gothic" panose="020B0502020202020204" pitchFamily="34" charset="0"/>
                        </a:rPr>
                        <a:t>Invest in tech that reduces environmental footprint</a:t>
                      </a: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5113361"/>
                  </a:ext>
                </a:extLst>
              </a:tr>
            </a:tbl>
          </a:graphicData>
        </a:graphic>
      </p:graphicFrame>
      <p:sp>
        <p:nvSpPr>
          <p:cNvPr id="14" name="Round Same Side Corner Rectangle 13">
            <a:extLst>
              <a:ext uri="{FF2B5EF4-FFF2-40B4-BE49-F238E27FC236}">
                <a16:creationId xmlns:a16="http://schemas.microsoft.com/office/drawing/2014/main" id="{12D152F1-20C8-C575-2505-825CAD8DA366}"/>
              </a:ext>
            </a:extLst>
          </p:cNvPr>
          <p:cNvSpPr/>
          <p:nvPr/>
        </p:nvSpPr>
        <p:spPr>
          <a:xfrm rot="16200000">
            <a:off x="-156896" y="1309835"/>
            <a:ext cx="1353313" cy="502920"/>
          </a:xfrm>
          <a:prstGeom prst="round2SameRect">
            <a:avLst/>
          </a:prstGeom>
          <a:solidFill>
            <a:srgbClr val="C6DEA7"/>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FINANCIAL</a:t>
            </a:r>
          </a:p>
        </p:txBody>
      </p:sp>
      <p:sp>
        <p:nvSpPr>
          <p:cNvPr id="16" name="Round Same Side Corner Rectangle 15">
            <a:extLst>
              <a:ext uri="{FF2B5EF4-FFF2-40B4-BE49-F238E27FC236}">
                <a16:creationId xmlns:a16="http://schemas.microsoft.com/office/drawing/2014/main" id="{F6386F03-F14C-934A-9E66-ADB78EE794ED}"/>
              </a:ext>
            </a:extLst>
          </p:cNvPr>
          <p:cNvSpPr/>
          <p:nvPr/>
        </p:nvSpPr>
        <p:spPr>
          <a:xfrm rot="16200000">
            <a:off x="-156896" y="2706298"/>
            <a:ext cx="1353313" cy="502920"/>
          </a:xfrm>
          <a:prstGeom prst="round2SameRect">
            <a:avLst/>
          </a:prstGeom>
          <a:solidFill>
            <a:srgbClr val="B3E1D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CUSTOMER</a:t>
            </a:r>
          </a:p>
        </p:txBody>
      </p:sp>
      <p:sp>
        <p:nvSpPr>
          <p:cNvPr id="17" name="Round Same Side Corner Rectangle 16">
            <a:extLst>
              <a:ext uri="{FF2B5EF4-FFF2-40B4-BE49-F238E27FC236}">
                <a16:creationId xmlns:a16="http://schemas.microsoft.com/office/drawing/2014/main" id="{29BD7184-81F4-9D38-791B-95F5B23235E4}"/>
              </a:ext>
            </a:extLst>
          </p:cNvPr>
          <p:cNvSpPr/>
          <p:nvPr/>
        </p:nvSpPr>
        <p:spPr>
          <a:xfrm rot="16200000">
            <a:off x="-156896" y="5499223"/>
            <a:ext cx="1353313" cy="502920"/>
          </a:xfrm>
          <a:prstGeom prst="round2SameRect">
            <a:avLst/>
          </a:prstGeom>
          <a:solidFill>
            <a:srgbClr val="C4E5E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LEARNING </a:t>
            </a:r>
            <a:br>
              <a:rPr lang="en-US" sz="1200" dirty="0">
                <a:solidFill>
                  <a:schemeClr val="tx1"/>
                </a:solidFill>
                <a:latin typeface="Century Gothic" panose="020B0502020202020204" pitchFamily="34" charset="0"/>
              </a:rPr>
            </a:br>
            <a:r>
              <a:rPr lang="en-US" sz="1200" dirty="0">
                <a:solidFill>
                  <a:schemeClr val="tx1"/>
                </a:solidFill>
                <a:latin typeface="Century Gothic" panose="020B0502020202020204" pitchFamily="34" charset="0"/>
              </a:rPr>
              <a:t>&amp; GROWTH</a:t>
            </a:r>
          </a:p>
        </p:txBody>
      </p:sp>
      <p:sp>
        <p:nvSpPr>
          <p:cNvPr id="18" name="Round Same Side Corner Rectangle 17">
            <a:extLst>
              <a:ext uri="{FF2B5EF4-FFF2-40B4-BE49-F238E27FC236}">
                <a16:creationId xmlns:a16="http://schemas.microsoft.com/office/drawing/2014/main" id="{B54FB5BA-79B9-C6C1-4ED7-39C92F443E59}"/>
              </a:ext>
            </a:extLst>
          </p:cNvPr>
          <p:cNvSpPr/>
          <p:nvPr/>
        </p:nvSpPr>
        <p:spPr>
          <a:xfrm rot="16200000">
            <a:off x="-156896" y="4102761"/>
            <a:ext cx="1353313" cy="502920"/>
          </a:xfrm>
          <a:prstGeom prst="round2SameRect">
            <a:avLst/>
          </a:prstGeom>
          <a:solidFill>
            <a:srgbClr val="C9D3E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INTERNAL PROCESSES</a:t>
            </a:r>
          </a:p>
        </p:txBody>
      </p:sp>
      <p:sp>
        <p:nvSpPr>
          <p:cNvPr id="19" name="TextBox 18">
            <a:extLst>
              <a:ext uri="{FF2B5EF4-FFF2-40B4-BE49-F238E27FC236}">
                <a16:creationId xmlns:a16="http://schemas.microsoft.com/office/drawing/2014/main" id="{4C184FB3-8477-0FA7-8C5D-FA2321BC1AEE}"/>
              </a:ext>
            </a:extLst>
          </p:cNvPr>
          <p:cNvSpPr txBox="1"/>
          <p:nvPr/>
        </p:nvSpPr>
        <p:spPr>
          <a:xfrm>
            <a:off x="6380922" y="-39756"/>
            <a:ext cx="5532839" cy="584775"/>
          </a:xfrm>
          <a:prstGeom prst="rect">
            <a:avLst/>
          </a:prstGeom>
          <a:noFill/>
        </p:spPr>
        <p:txBody>
          <a:bodyPr wrap="square" rtlCol="0">
            <a:spAutoFit/>
          </a:bodyPr>
          <a:lstStyle/>
          <a:p>
            <a:pPr algn="r"/>
            <a:r>
              <a:rPr lang="en-US" sz="3200" spc="300" dirty="0">
                <a:solidFill>
                  <a:schemeClr val="tx1">
                    <a:lumMod val="50000"/>
                    <a:lumOff val="50000"/>
                  </a:schemeClr>
                </a:solidFill>
                <a:latin typeface="Courier" pitchFamily="2" charset="0"/>
              </a:rPr>
              <a:t>Balanced Scorecard</a:t>
            </a:r>
          </a:p>
        </p:txBody>
      </p:sp>
    </p:spTree>
    <p:extLst>
      <p:ext uri="{BB962C8B-B14F-4D97-AF65-F5344CB8AC3E}">
        <p14:creationId xmlns:p14="http://schemas.microsoft.com/office/powerpoint/2010/main" val="1634901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 name="Picture 58" descr="3D abstract waves with color gradient">
            <a:extLst>
              <a:ext uri="{FF2B5EF4-FFF2-40B4-BE49-F238E27FC236}">
                <a16:creationId xmlns:a16="http://schemas.microsoft.com/office/drawing/2014/main" id="{39DE8B31-63FF-D83B-C6AD-82BF829B287C}"/>
              </a:ext>
            </a:extLst>
          </p:cNvPr>
          <p:cNvPicPr>
            <a:picLocks noChangeAspect="1"/>
          </p:cNvPicPr>
          <p:nvPr/>
        </p:nvPicPr>
        <p:blipFill>
          <a:blip r:embed="rId2" cstate="email">
            <a:grayscl/>
            <a:alphaModFix amt="5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54000"/>
                    </a14:imgEffect>
                  </a14:imgLayer>
                </a14:imgProps>
              </a:ext>
              <a:ext uri="{28A0092B-C50C-407E-A947-70E740481C1C}">
                <a14:useLocalDpi xmlns:a14="http://schemas.microsoft.com/office/drawing/2010/main"/>
              </a:ext>
            </a:extLst>
          </a:blip>
          <a:stretch>
            <a:fillRect/>
          </a:stretch>
        </p:blipFill>
        <p:spPr>
          <a:xfrm rot="10800000">
            <a:off x="-16254" y="0"/>
            <a:ext cx="12208254" cy="6867144"/>
          </a:xfrm>
          <a:prstGeom prst="rect">
            <a:avLst/>
          </a:prstGeom>
        </p:spPr>
      </p:pic>
      <p:graphicFrame>
        <p:nvGraphicFramePr>
          <p:cNvPr id="5" name="Table 4">
            <a:extLst>
              <a:ext uri="{FF2B5EF4-FFF2-40B4-BE49-F238E27FC236}">
                <a16:creationId xmlns:a16="http://schemas.microsoft.com/office/drawing/2014/main" id="{36929D4C-8128-1AA2-8D12-09D03D8E238A}"/>
              </a:ext>
            </a:extLst>
          </p:cNvPr>
          <p:cNvGraphicFramePr>
            <a:graphicFrameLocks noGrp="1"/>
          </p:cNvGraphicFramePr>
          <p:nvPr/>
        </p:nvGraphicFramePr>
        <p:xfrm>
          <a:off x="5756814" y="528984"/>
          <a:ext cx="6156947" cy="5891871"/>
        </p:xfrm>
        <a:graphic>
          <a:graphicData uri="http://schemas.openxmlformats.org/drawingml/2006/table">
            <a:tbl>
              <a:tblPr firstRow="1" bandRow="1">
                <a:tableStyleId>{5940675A-B579-460E-94D1-54222C63F5DA}</a:tableStyleId>
              </a:tblPr>
              <a:tblGrid>
                <a:gridCol w="6156947">
                  <a:extLst>
                    <a:ext uri="{9D8B030D-6E8A-4147-A177-3AD203B41FA5}">
                      <a16:colId xmlns:a16="http://schemas.microsoft.com/office/drawing/2014/main" val="3743801594"/>
                    </a:ext>
                  </a:extLst>
                </a:gridCol>
              </a:tblGrid>
              <a:tr h="348495">
                <a:tc>
                  <a:txBody>
                    <a:bodyPr/>
                    <a:lstStyle/>
                    <a:p>
                      <a:r>
                        <a:rPr lang="en-US" sz="1600" spc="600" dirty="0">
                          <a:solidFill>
                            <a:schemeClr val="bg1"/>
                          </a:solidFill>
                          <a:latin typeface="Century Gothic" panose="020B0502020202020204" pitchFamily="34" charset="0"/>
                        </a:rPr>
                        <a:t>STRATEGIC OBJECTIVES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25000"/>
                      </a:schemeClr>
                    </a:solidFill>
                  </a:tcPr>
                </a:tc>
                <a:extLst>
                  <a:ext uri="{0D108BD9-81ED-4DB2-BD59-A6C34878D82A}">
                    <a16:rowId xmlns:a16="http://schemas.microsoft.com/office/drawing/2014/main" val="2023664918"/>
                  </a:ext>
                </a:extLst>
              </a:tr>
              <a:tr h="461948">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67347401"/>
                  </a:ext>
                </a:extLst>
              </a:tr>
              <a:tr h="461948">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extLst>
                  <a:ext uri="{0D108BD9-81ED-4DB2-BD59-A6C34878D82A}">
                    <a16:rowId xmlns:a16="http://schemas.microsoft.com/office/drawing/2014/main" val="518918185"/>
                  </a:ext>
                </a:extLst>
              </a:tr>
              <a:tr h="461948">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43082683"/>
                  </a:ext>
                </a:extLst>
              </a:tr>
              <a:tr h="461948">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281058624"/>
                  </a:ext>
                </a:extLst>
              </a:tr>
              <a:tr h="461948">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extLst>
                  <a:ext uri="{0D108BD9-81ED-4DB2-BD59-A6C34878D82A}">
                    <a16:rowId xmlns:a16="http://schemas.microsoft.com/office/drawing/2014/main" val="1420553986"/>
                  </a:ext>
                </a:extLst>
              </a:tr>
              <a:tr h="461948">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1486615"/>
                  </a:ext>
                </a:extLst>
              </a:tr>
              <a:tr h="461948">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189377462"/>
                  </a:ext>
                </a:extLst>
              </a:tr>
              <a:tr h="461948">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extLst>
                  <a:ext uri="{0D108BD9-81ED-4DB2-BD59-A6C34878D82A}">
                    <a16:rowId xmlns:a16="http://schemas.microsoft.com/office/drawing/2014/main" val="1121716715"/>
                  </a:ext>
                </a:extLst>
              </a:tr>
              <a:tr h="461948">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6061347"/>
                  </a:ext>
                </a:extLst>
              </a:tr>
              <a:tr h="461948">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45644298"/>
                  </a:ext>
                </a:extLst>
              </a:tr>
              <a:tr h="461948">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extLst>
                  <a:ext uri="{0D108BD9-81ED-4DB2-BD59-A6C34878D82A}">
                    <a16:rowId xmlns:a16="http://schemas.microsoft.com/office/drawing/2014/main" val="1231716744"/>
                  </a:ext>
                </a:extLst>
              </a:tr>
              <a:tr h="461948">
                <a:tc>
                  <a:txBody>
                    <a:bodyPr/>
                    <a:lstStyle/>
                    <a:p>
                      <a:endParaRPr lang="en-US" sz="1100" dirty="0">
                        <a:solidFill>
                          <a:schemeClr val="tx1"/>
                        </a:solidFill>
                        <a:latin typeface="Century Gothic" panose="020B0502020202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5113361"/>
                  </a:ext>
                </a:extLst>
              </a:tr>
            </a:tbl>
          </a:graphicData>
        </a:graphic>
      </p:graphicFrame>
      <p:sp>
        <p:nvSpPr>
          <p:cNvPr id="6" name="Round Same Side Corner Rectangle 5">
            <a:extLst>
              <a:ext uri="{FF2B5EF4-FFF2-40B4-BE49-F238E27FC236}">
                <a16:creationId xmlns:a16="http://schemas.microsoft.com/office/drawing/2014/main" id="{409599A5-6208-5C29-8313-D36DC627633C}"/>
              </a:ext>
            </a:extLst>
          </p:cNvPr>
          <p:cNvSpPr/>
          <p:nvPr/>
        </p:nvSpPr>
        <p:spPr>
          <a:xfrm rot="16200000">
            <a:off x="4789533" y="1309835"/>
            <a:ext cx="1353313" cy="502920"/>
          </a:xfrm>
          <a:prstGeom prst="round2SameRect">
            <a:avLst/>
          </a:prstGeom>
          <a:solidFill>
            <a:srgbClr val="C6DEA7"/>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FINANCIAL</a:t>
            </a:r>
          </a:p>
        </p:txBody>
      </p:sp>
      <p:sp>
        <p:nvSpPr>
          <p:cNvPr id="7" name="Round Same Side Corner Rectangle 6">
            <a:extLst>
              <a:ext uri="{FF2B5EF4-FFF2-40B4-BE49-F238E27FC236}">
                <a16:creationId xmlns:a16="http://schemas.microsoft.com/office/drawing/2014/main" id="{EC894843-89B5-4EE4-251C-CAD8C2263C98}"/>
              </a:ext>
            </a:extLst>
          </p:cNvPr>
          <p:cNvSpPr/>
          <p:nvPr/>
        </p:nvSpPr>
        <p:spPr>
          <a:xfrm rot="16200000">
            <a:off x="4789533" y="2706298"/>
            <a:ext cx="1353313" cy="502920"/>
          </a:xfrm>
          <a:prstGeom prst="round2SameRect">
            <a:avLst/>
          </a:prstGeom>
          <a:solidFill>
            <a:srgbClr val="B3E1D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CUSTOMER</a:t>
            </a:r>
          </a:p>
        </p:txBody>
      </p:sp>
      <p:sp>
        <p:nvSpPr>
          <p:cNvPr id="8" name="Round Same Side Corner Rectangle 7">
            <a:extLst>
              <a:ext uri="{FF2B5EF4-FFF2-40B4-BE49-F238E27FC236}">
                <a16:creationId xmlns:a16="http://schemas.microsoft.com/office/drawing/2014/main" id="{800451F3-15A8-EA81-5AA8-B4EBA187E0AC}"/>
              </a:ext>
            </a:extLst>
          </p:cNvPr>
          <p:cNvSpPr/>
          <p:nvPr/>
        </p:nvSpPr>
        <p:spPr>
          <a:xfrm rot="16200000">
            <a:off x="4789533" y="5499223"/>
            <a:ext cx="1353313" cy="502920"/>
          </a:xfrm>
          <a:prstGeom prst="round2SameRect">
            <a:avLst/>
          </a:prstGeom>
          <a:solidFill>
            <a:srgbClr val="C4E5E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LEARNING </a:t>
            </a:r>
            <a:br>
              <a:rPr lang="en-US" sz="1200" dirty="0">
                <a:solidFill>
                  <a:schemeClr val="tx1"/>
                </a:solidFill>
                <a:latin typeface="Century Gothic" panose="020B0502020202020204" pitchFamily="34" charset="0"/>
              </a:rPr>
            </a:br>
            <a:r>
              <a:rPr lang="en-US" sz="1200" dirty="0">
                <a:solidFill>
                  <a:schemeClr val="tx1"/>
                </a:solidFill>
                <a:latin typeface="Century Gothic" panose="020B0502020202020204" pitchFamily="34" charset="0"/>
              </a:rPr>
              <a:t>&amp; GROWTH</a:t>
            </a:r>
          </a:p>
        </p:txBody>
      </p:sp>
      <p:sp>
        <p:nvSpPr>
          <p:cNvPr id="9" name="Round Same Side Corner Rectangle 8">
            <a:extLst>
              <a:ext uri="{FF2B5EF4-FFF2-40B4-BE49-F238E27FC236}">
                <a16:creationId xmlns:a16="http://schemas.microsoft.com/office/drawing/2014/main" id="{90C5C189-AE78-EA8E-34DB-B5A2086FCF5B}"/>
              </a:ext>
            </a:extLst>
          </p:cNvPr>
          <p:cNvSpPr/>
          <p:nvPr/>
        </p:nvSpPr>
        <p:spPr>
          <a:xfrm rot="16200000">
            <a:off x="4789533" y="4102761"/>
            <a:ext cx="1353313" cy="502920"/>
          </a:xfrm>
          <a:prstGeom prst="round2SameRect">
            <a:avLst/>
          </a:prstGeom>
          <a:solidFill>
            <a:srgbClr val="C9D3E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INTERNAL PROCESSES</a:t>
            </a:r>
          </a:p>
        </p:txBody>
      </p:sp>
      <p:sp>
        <p:nvSpPr>
          <p:cNvPr id="61" name="TextBox 60">
            <a:extLst>
              <a:ext uri="{FF2B5EF4-FFF2-40B4-BE49-F238E27FC236}">
                <a16:creationId xmlns:a16="http://schemas.microsoft.com/office/drawing/2014/main" id="{ADD2DB41-4C84-FD63-AB50-7B66B759A73F}"/>
              </a:ext>
            </a:extLst>
          </p:cNvPr>
          <p:cNvSpPr txBox="1"/>
          <p:nvPr/>
        </p:nvSpPr>
        <p:spPr>
          <a:xfrm>
            <a:off x="7373073" y="-39756"/>
            <a:ext cx="4540688" cy="584775"/>
          </a:xfrm>
          <a:prstGeom prst="rect">
            <a:avLst/>
          </a:prstGeom>
          <a:noFill/>
        </p:spPr>
        <p:txBody>
          <a:bodyPr wrap="square" rtlCol="0">
            <a:spAutoFit/>
          </a:bodyPr>
          <a:lstStyle/>
          <a:p>
            <a:pPr algn="r"/>
            <a:r>
              <a:rPr lang="en-US" sz="3200" spc="300" dirty="0">
                <a:solidFill>
                  <a:schemeClr val="tx1">
                    <a:lumMod val="50000"/>
                    <a:lumOff val="50000"/>
                  </a:schemeClr>
                </a:solidFill>
                <a:latin typeface="Courier" pitchFamily="2" charset="0"/>
              </a:rPr>
              <a:t>Strategy Map</a:t>
            </a:r>
          </a:p>
        </p:txBody>
      </p:sp>
      <p:sp>
        <p:nvSpPr>
          <p:cNvPr id="12" name="TextBox 11">
            <a:extLst>
              <a:ext uri="{FF2B5EF4-FFF2-40B4-BE49-F238E27FC236}">
                <a16:creationId xmlns:a16="http://schemas.microsoft.com/office/drawing/2014/main" id="{5E5383D0-329C-7C72-3F03-79BC8DE1AE7C}"/>
              </a:ext>
            </a:extLst>
          </p:cNvPr>
          <p:cNvSpPr txBox="1"/>
          <p:nvPr/>
        </p:nvSpPr>
        <p:spPr>
          <a:xfrm>
            <a:off x="5671930" y="6409562"/>
            <a:ext cx="4310317" cy="430887"/>
          </a:xfrm>
          <a:prstGeom prst="rect">
            <a:avLst/>
          </a:prstGeom>
          <a:noFill/>
        </p:spPr>
        <p:txBody>
          <a:bodyPr wrap="square" rtlCol="0">
            <a:spAutoFit/>
          </a:bodyPr>
          <a:lstStyle/>
          <a:p>
            <a:r>
              <a:rPr lang="en-US" sz="1100" u="none" strike="noStrike" dirty="0">
                <a:solidFill>
                  <a:schemeClr val="tx1">
                    <a:lumMod val="85000"/>
                    <a:lumOff val="15000"/>
                  </a:schemeClr>
                </a:solidFill>
                <a:effectLst>
                  <a:glow rad="63500">
                    <a:schemeClr val="bg1">
                      <a:alpha val="40000"/>
                    </a:schemeClr>
                  </a:glow>
                </a:effectLst>
                <a:latin typeface="Century Gothic" panose="020B0502020202020204" pitchFamily="34" charset="0"/>
              </a:rPr>
              <a:t>Arrows on the map should flow upward to show that the lower items support the higher objectives and broader vision.</a:t>
            </a:r>
            <a:endParaRPr lang="en-US" sz="1100" b="0" i="0" u="none" strike="noStrike" dirty="0">
              <a:solidFill>
                <a:schemeClr val="tx1">
                  <a:lumMod val="85000"/>
                  <a:lumOff val="15000"/>
                </a:schemeClr>
              </a:solidFill>
              <a:effectLst>
                <a:glow rad="63500">
                  <a:schemeClr val="bg1">
                    <a:alpha val="40000"/>
                  </a:schemeClr>
                </a:glow>
              </a:effectLst>
              <a:latin typeface="Century Gothic" panose="020B0502020202020204" pitchFamily="34" charset="0"/>
            </a:endParaRPr>
          </a:p>
        </p:txBody>
      </p:sp>
      <p:cxnSp>
        <p:nvCxnSpPr>
          <p:cNvPr id="3" name="Straight Arrow Connector 21">
            <a:extLst>
              <a:ext uri="{FF2B5EF4-FFF2-40B4-BE49-F238E27FC236}">
                <a16:creationId xmlns:a16="http://schemas.microsoft.com/office/drawing/2014/main" id="{97F25655-5511-EF4C-B6A3-F525C927C7A4}"/>
              </a:ext>
            </a:extLst>
          </p:cNvPr>
          <p:cNvCxnSpPr>
            <a:stCxn id="15" idx="0"/>
            <a:endCxn id="11" idx="4"/>
          </p:cNvCxnSpPr>
          <p:nvPr/>
        </p:nvCxnSpPr>
        <p:spPr>
          <a:xfrm rot="16200000" flipV="1">
            <a:off x="8037787" y="1719823"/>
            <a:ext cx="543701" cy="1033666"/>
          </a:xfrm>
          <a:prstGeom prst="curvedConnector3">
            <a:avLst>
              <a:gd name="adj1" fmla="val 50000"/>
            </a:avLst>
          </a:prstGeom>
          <a:ln w="38100">
            <a:solidFill>
              <a:srgbClr val="81C5B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4" name="Straight Arrow Connector 21">
            <a:extLst>
              <a:ext uri="{FF2B5EF4-FFF2-40B4-BE49-F238E27FC236}">
                <a16:creationId xmlns:a16="http://schemas.microsoft.com/office/drawing/2014/main" id="{B7213B12-CEE2-6647-B2E7-ABABAECA2DE6}"/>
              </a:ext>
            </a:extLst>
          </p:cNvPr>
          <p:cNvCxnSpPr>
            <a:stCxn id="17" idx="0"/>
            <a:endCxn id="14" idx="3"/>
          </p:cNvCxnSpPr>
          <p:nvPr/>
        </p:nvCxnSpPr>
        <p:spPr>
          <a:xfrm rot="16200000" flipV="1">
            <a:off x="6178025" y="3294131"/>
            <a:ext cx="664067" cy="606325"/>
          </a:xfrm>
          <a:prstGeom prst="curvedConnector3">
            <a:avLst>
              <a:gd name="adj1" fmla="val 47147"/>
            </a:avLst>
          </a:prstGeom>
          <a:ln w="38100">
            <a:solidFill>
              <a:srgbClr val="98A5C3"/>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21">
            <a:extLst>
              <a:ext uri="{FF2B5EF4-FFF2-40B4-BE49-F238E27FC236}">
                <a16:creationId xmlns:a16="http://schemas.microsoft.com/office/drawing/2014/main" id="{A8C9AE5F-C84E-E446-BE7A-1869DFA77A37}"/>
              </a:ext>
            </a:extLst>
          </p:cNvPr>
          <p:cNvCxnSpPr>
            <a:stCxn id="19" idx="0"/>
            <a:endCxn id="22" idx="3"/>
          </p:cNvCxnSpPr>
          <p:nvPr/>
        </p:nvCxnSpPr>
        <p:spPr>
          <a:xfrm rot="5400000" flipH="1" flipV="1">
            <a:off x="7203594" y="4295709"/>
            <a:ext cx="626179" cy="1406924"/>
          </a:xfrm>
          <a:prstGeom prst="curvedConnector3">
            <a:avLst>
              <a:gd name="adj1" fmla="val 50000"/>
            </a:avLst>
          </a:prstGeom>
          <a:ln w="38100">
            <a:solidFill>
              <a:srgbClr val="8EC4D1"/>
            </a:solidFill>
            <a:tailEnd type="stealth" w="lg" len="med"/>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AD9FF564-9207-8AA5-4029-03EC0E3A7D29}"/>
              </a:ext>
            </a:extLst>
          </p:cNvPr>
          <p:cNvSpPr/>
          <p:nvPr/>
        </p:nvSpPr>
        <p:spPr>
          <a:xfrm>
            <a:off x="6935331" y="1078213"/>
            <a:ext cx="1714948" cy="886592"/>
          </a:xfrm>
          <a:prstGeom prst="ellipse">
            <a:avLst/>
          </a:prstGeom>
          <a:solidFill>
            <a:srgbClr val="C6DEA7"/>
          </a:solidFill>
          <a:ln w="28575">
            <a:solidFill>
              <a:srgbClr val="AAC091"/>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Century Gothic" panose="020B0502020202020204" pitchFamily="34" charset="0"/>
              </a:rPr>
              <a:t>Text</a:t>
            </a:r>
          </a:p>
        </p:txBody>
      </p:sp>
      <p:sp>
        <p:nvSpPr>
          <p:cNvPr id="13" name="Oval 12">
            <a:extLst>
              <a:ext uri="{FF2B5EF4-FFF2-40B4-BE49-F238E27FC236}">
                <a16:creationId xmlns:a16="http://schemas.microsoft.com/office/drawing/2014/main" id="{2BE4358F-4F7A-0343-9DF7-CA406E49B610}"/>
              </a:ext>
            </a:extLst>
          </p:cNvPr>
          <p:cNvSpPr/>
          <p:nvPr/>
        </p:nvSpPr>
        <p:spPr>
          <a:xfrm>
            <a:off x="8948580" y="1078213"/>
            <a:ext cx="1714948" cy="886592"/>
          </a:xfrm>
          <a:prstGeom prst="ellipse">
            <a:avLst/>
          </a:prstGeom>
          <a:solidFill>
            <a:srgbClr val="C6DEA7"/>
          </a:solidFill>
          <a:ln w="28575">
            <a:solidFill>
              <a:srgbClr val="AAC091"/>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Century Gothic" panose="020B0502020202020204" pitchFamily="34" charset="0"/>
              </a:rPr>
              <a:t>Text</a:t>
            </a:r>
          </a:p>
        </p:txBody>
      </p:sp>
      <p:sp>
        <p:nvSpPr>
          <p:cNvPr id="14" name="Oval 13">
            <a:extLst>
              <a:ext uri="{FF2B5EF4-FFF2-40B4-BE49-F238E27FC236}">
                <a16:creationId xmlns:a16="http://schemas.microsoft.com/office/drawing/2014/main" id="{FBDEEFF6-36A0-2D4C-82E9-4942EDB26D62}"/>
              </a:ext>
            </a:extLst>
          </p:cNvPr>
          <p:cNvSpPr/>
          <p:nvPr/>
        </p:nvSpPr>
        <p:spPr>
          <a:xfrm>
            <a:off x="5955747" y="2508506"/>
            <a:ext cx="1714948" cy="886592"/>
          </a:xfrm>
          <a:prstGeom prst="ellipse">
            <a:avLst/>
          </a:prstGeom>
          <a:solidFill>
            <a:srgbClr val="B3E1D4"/>
          </a:solidFill>
          <a:ln w="28575">
            <a:solidFill>
              <a:srgbClr val="9CC5BA"/>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Century Gothic" panose="020B0502020202020204" pitchFamily="34" charset="0"/>
              </a:rPr>
              <a:t>Text</a:t>
            </a:r>
          </a:p>
        </p:txBody>
      </p:sp>
      <p:sp>
        <p:nvSpPr>
          <p:cNvPr id="15" name="Oval 14">
            <a:extLst>
              <a:ext uri="{FF2B5EF4-FFF2-40B4-BE49-F238E27FC236}">
                <a16:creationId xmlns:a16="http://schemas.microsoft.com/office/drawing/2014/main" id="{D119C6A8-211E-014D-A8DF-8EDFADCCF4D1}"/>
              </a:ext>
            </a:extLst>
          </p:cNvPr>
          <p:cNvSpPr/>
          <p:nvPr/>
        </p:nvSpPr>
        <p:spPr>
          <a:xfrm>
            <a:off x="7968997" y="2508506"/>
            <a:ext cx="1714948" cy="886592"/>
          </a:xfrm>
          <a:prstGeom prst="ellipse">
            <a:avLst/>
          </a:prstGeom>
          <a:solidFill>
            <a:srgbClr val="B3E1D4"/>
          </a:solidFill>
          <a:ln w="28575">
            <a:solidFill>
              <a:srgbClr val="9CC5BA"/>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Century Gothic" panose="020B0502020202020204" pitchFamily="34" charset="0"/>
              </a:rPr>
              <a:t>Text</a:t>
            </a:r>
          </a:p>
        </p:txBody>
      </p:sp>
      <p:sp>
        <p:nvSpPr>
          <p:cNvPr id="16" name="Oval 15">
            <a:extLst>
              <a:ext uri="{FF2B5EF4-FFF2-40B4-BE49-F238E27FC236}">
                <a16:creationId xmlns:a16="http://schemas.microsoft.com/office/drawing/2014/main" id="{18A58391-F453-D34E-BD7C-8A1DB00E7C03}"/>
              </a:ext>
            </a:extLst>
          </p:cNvPr>
          <p:cNvSpPr/>
          <p:nvPr/>
        </p:nvSpPr>
        <p:spPr>
          <a:xfrm>
            <a:off x="9982247" y="2508506"/>
            <a:ext cx="1714948" cy="886592"/>
          </a:xfrm>
          <a:prstGeom prst="ellipse">
            <a:avLst/>
          </a:prstGeom>
          <a:solidFill>
            <a:srgbClr val="B3E1D4"/>
          </a:solidFill>
          <a:ln w="28575">
            <a:solidFill>
              <a:srgbClr val="9CC5BA"/>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Century Gothic" panose="020B0502020202020204" pitchFamily="34" charset="0"/>
              </a:rPr>
              <a:t>Text</a:t>
            </a:r>
          </a:p>
        </p:txBody>
      </p:sp>
      <p:sp>
        <p:nvSpPr>
          <p:cNvPr id="17" name="Oval 16">
            <a:extLst>
              <a:ext uri="{FF2B5EF4-FFF2-40B4-BE49-F238E27FC236}">
                <a16:creationId xmlns:a16="http://schemas.microsoft.com/office/drawing/2014/main" id="{8C53E7F0-354E-1D4B-8AD2-EF97E4B7DCEA}"/>
              </a:ext>
            </a:extLst>
          </p:cNvPr>
          <p:cNvSpPr/>
          <p:nvPr/>
        </p:nvSpPr>
        <p:spPr>
          <a:xfrm>
            <a:off x="5955747" y="3929328"/>
            <a:ext cx="1714948" cy="886592"/>
          </a:xfrm>
          <a:prstGeom prst="ellipse">
            <a:avLst/>
          </a:prstGeom>
          <a:solidFill>
            <a:srgbClr val="C9D3E4"/>
          </a:solidFill>
          <a:ln w="28575">
            <a:solidFill>
              <a:srgbClr val="ACB4C3"/>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Century Gothic" panose="020B0502020202020204" pitchFamily="34" charset="0"/>
              </a:rPr>
              <a:t>Text</a:t>
            </a:r>
          </a:p>
        </p:txBody>
      </p:sp>
      <p:sp>
        <p:nvSpPr>
          <p:cNvPr id="18" name="Oval 17">
            <a:extLst>
              <a:ext uri="{FF2B5EF4-FFF2-40B4-BE49-F238E27FC236}">
                <a16:creationId xmlns:a16="http://schemas.microsoft.com/office/drawing/2014/main" id="{CA02DBA0-74D8-4448-8F72-24D0D51AEDED}"/>
              </a:ext>
            </a:extLst>
          </p:cNvPr>
          <p:cNvSpPr/>
          <p:nvPr/>
        </p:nvSpPr>
        <p:spPr>
          <a:xfrm>
            <a:off x="9982247" y="3929328"/>
            <a:ext cx="1714948" cy="886592"/>
          </a:xfrm>
          <a:prstGeom prst="ellipse">
            <a:avLst/>
          </a:prstGeom>
          <a:solidFill>
            <a:srgbClr val="C9D3E4"/>
          </a:solidFill>
          <a:ln w="28575">
            <a:solidFill>
              <a:srgbClr val="ACB4C3"/>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Century Gothic" panose="020B0502020202020204" pitchFamily="34" charset="0"/>
              </a:rPr>
              <a:t>Text</a:t>
            </a:r>
          </a:p>
        </p:txBody>
      </p:sp>
      <p:sp>
        <p:nvSpPr>
          <p:cNvPr id="19" name="Oval 18">
            <a:extLst>
              <a:ext uri="{FF2B5EF4-FFF2-40B4-BE49-F238E27FC236}">
                <a16:creationId xmlns:a16="http://schemas.microsoft.com/office/drawing/2014/main" id="{6802779C-CA01-8947-8A4D-CA248FB6C807}"/>
              </a:ext>
            </a:extLst>
          </p:cNvPr>
          <p:cNvSpPr/>
          <p:nvPr/>
        </p:nvSpPr>
        <p:spPr>
          <a:xfrm>
            <a:off x="5955747" y="5312261"/>
            <a:ext cx="1714948" cy="886592"/>
          </a:xfrm>
          <a:prstGeom prst="ellipse">
            <a:avLst/>
          </a:prstGeom>
          <a:solidFill>
            <a:srgbClr val="C4E5E6"/>
          </a:solidFill>
          <a:ln w="28575">
            <a:solidFill>
              <a:srgbClr val="B0CDCF"/>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Century Gothic" panose="020B0502020202020204" pitchFamily="34" charset="0"/>
              </a:rPr>
              <a:t>Text</a:t>
            </a:r>
          </a:p>
        </p:txBody>
      </p:sp>
      <p:sp>
        <p:nvSpPr>
          <p:cNvPr id="20" name="Oval 19">
            <a:extLst>
              <a:ext uri="{FF2B5EF4-FFF2-40B4-BE49-F238E27FC236}">
                <a16:creationId xmlns:a16="http://schemas.microsoft.com/office/drawing/2014/main" id="{33815151-F111-7745-A519-0BC55AA353EE}"/>
              </a:ext>
            </a:extLst>
          </p:cNvPr>
          <p:cNvSpPr/>
          <p:nvPr/>
        </p:nvSpPr>
        <p:spPr>
          <a:xfrm>
            <a:off x="9982247" y="5312261"/>
            <a:ext cx="1714948" cy="886592"/>
          </a:xfrm>
          <a:prstGeom prst="ellipse">
            <a:avLst/>
          </a:prstGeom>
          <a:solidFill>
            <a:srgbClr val="C4E5E6"/>
          </a:solidFill>
          <a:ln w="28575">
            <a:solidFill>
              <a:srgbClr val="B0CDCF"/>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Century Gothic" panose="020B0502020202020204" pitchFamily="34" charset="0"/>
              </a:rPr>
              <a:t>Text</a:t>
            </a:r>
          </a:p>
        </p:txBody>
      </p:sp>
      <p:sp>
        <p:nvSpPr>
          <p:cNvPr id="21" name="Oval 20">
            <a:extLst>
              <a:ext uri="{FF2B5EF4-FFF2-40B4-BE49-F238E27FC236}">
                <a16:creationId xmlns:a16="http://schemas.microsoft.com/office/drawing/2014/main" id="{B434A098-E2BC-A244-88DC-00F514478A18}"/>
              </a:ext>
            </a:extLst>
          </p:cNvPr>
          <p:cNvSpPr/>
          <p:nvPr/>
        </p:nvSpPr>
        <p:spPr>
          <a:xfrm>
            <a:off x="7968997" y="5312261"/>
            <a:ext cx="1714948" cy="886592"/>
          </a:xfrm>
          <a:prstGeom prst="ellipse">
            <a:avLst/>
          </a:prstGeom>
          <a:solidFill>
            <a:srgbClr val="C4E5E6"/>
          </a:solidFill>
          <a:ln w="28575">
            <a:solidFill>
              <a:srgbClr val="B0CDCF"/>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Century Gothic" panose="020B0502020202020204" pitchFamily="34" charset="0"/>
              </a:rPr>
              <a:t>Text</a:t>
            </a:r>
          </a:p>
        </p:txBody>
      </p:sp>
      <p:sp>
        <p:nvSpPr>
          <p:cNvPr id="22" name="Oval 21">
            <a:extLst>
              <a:ext uri="{FF2B5EF4-FFF2-40B4-BE49-F238E27FC236}">
                <a16:creationId xmlns:a16="http://schemas.microsoft.com/office/drawing/2014/main" id="{FDA7FB38-B22A-974B-A46B-A05A3F8086A3}"/>
              </a:ext>
            </a:extLst>
          </p:cNvPr>
          <p:cNvSpPr/>
          <p:nvPr/>
        </p:nvSpPr>
        <p:spPr>
          <a:xfrm>
            <a:off x="7968997" y="3929328"/>
            <a:ext cx="1714948" cy="886592"/>
          </a:xfrm>
          <a:prstGeom prst="ellipse">
            <a:avLst/>
          </a:prstGeom>
          <a:solidFill>
            <a:srgbClr val="C9D3E4"/>
          </a:solidFill>
          <a:ln w="28575">
            <a:solidFill>
              <a:srgbClr val="ACB4C3"/>
            </a:solidFill>
          </a:ln>
          <a:effectLst>
            <a:innerShdw blurRad="63500" dist="50800" dir="18900000">
              <a:prstClr val="black">
                <a:alpha val="37000"/>
              </a:prstClr>
            </a:inn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Century Gothic" panose="020B0502020202020204" pitchFamily="34" charset="0"/>
              </a:rPr>
              <a:t>Text</a:t>
            </a:r>
          </a:p>
        </p:txBody>
      </p:sp>
      <p:cxnSp>
        <p:nvCxnSpPr>
          <p:cNvPr id="23" name="Straight Arrow Connector 21">
            <a:extLst>
              <a:ext uri="{FF2B5EF4-FFF2-40B4-BE49-F238E27FC236}">
                <a16:creationId xmlns:a16="http://schemas.microsoft.com/office/drawing/2014/main" id="{5DBC9041-61E5-AE41-B5F6-576C3B3A1666}"/>
              </a:ext>
            </a:extLst>
          </p:cNvPr>
          <p:cNvCxnSpPr>
            <a:stCxn id="19" idx="0"/>
            <a:endCxn id="17" idx="4"/>
          </p:cNvCxnSpPr>
          <p:nvPr/>
        </p:nvCxnSpPr>
        <p:spPr>
          <a:xfrm rot="5400000" flipH="1" flipV="1">
            <a:off x="6565051" y="5062024"/>
            <a:ext cx="496340" cy="13605"/>
          </a:xfrm>
          <a:prstGeom prst="curvedConnector3">
            <a:avLst>
              <a:gd name="adj1" fmla="val 50000"/>
            </a:avLst>
          </a:prstGeom>
          <a:ln w="38100">
            <a:solidFill>
              <a:srgbClr val="8EC4D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1">
            <a:extLst>
              <a:ext uri="{FF2B5EF4-FFF2-40B4-BE49-F238E27FC236}">
                <a16:creationId xmlns:a16="http://schemas.microsoft.com/office/drawing/2014/main" id="{C54D0CF5-4019-044B-8B68-C3D6A031DCB4}"/>
              </a:ext>
            </a:extLst>
          </p:cNvPr>
          <p:cNvCxnSpPr>
            <a:stCxn id="15" idx="0"/>
            <a:endCxn id="13" idx="4"/>
          </p:cNvCxnSpPr>
          <p:nvPr/>
        </p:nvCxnSpPr>
        <p:spPr>
          <a:xfrm rot="5400000" flipH="1" flipV="1">
            <a:off x="9044412" y="1746864"/>
            <a:ext cx="543701" cy="979584"/>
          </a:xfrm>
          <a:prstGeom prst="curvedConnector3">
            <a:avLst>
              <a:gd name="adj1" fmla="val 50000"/>
            </a:avLst>
          </a:prstGeom>
          <a:ln w="38100">
            <a:solidFill>
              <a:srgbClr val="81C5B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1">
            <a:extLst>
              <a:ext uri="{FF2B5EF4-FFF2-40B4-BE49-F238E27FC236}">
                <a16:creationId xmlns:a16="http://schemas.microsoft.com/office/drawing/2014/main" id="{FC86FD9B-0D3A-F54C-A989-9888AF14DD62}"/>
              </a:ext>
            </a:extLst>
          </p:cNvPr>
          <p:cNvCxnSpPr>
            <a:stCxn id="14" idx="0"/>
            <a:endCxn id="11" idx="4"/>
          </p:cNvCxnSpPr>
          <p:nvPr/>
        </p:nvCxnSpPr>
        <p:spPr>
          <a:xfrm rot="5400000" flipH="1" flipV="1">
            <a:off x="7031162" y="1746864"/>
            <a:ext cx="543701" cy="979584"/>
          </a:xfrm>
          <a:prstGeom prst="curvedConnector3">
            <a:avLst>
              <a:gd name="adj1" fmla="val 50000"/>
            </a:avLst>
          </a:prstGeom>
          <a:ln w="38100">
            <a:solidFill>
              <a:srgbClr val="81C5B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1">
            <a:extLst>
              <a:ext uri="{FF2B5EF4-FFF2-40B4-BE49-F238E27FC236}">
                <a16:creationId xmlns:a16="http://schemas.microsoft.com/office/drawing/2014/main" id="{E9E3EA56-D007-9F49-BE85-AE3B7C282D42}"/>
              </a:ext>
            </a:extLst>
          </p:cNvPr>
          <p:cNvCxnSpPr>
            <a:stCxn id="16" idx="0"/>
            <a:endCxn id="13" idx="4"/>
          </p:cNvCxnSpPr>
          <p:nvPr/>
        </p:nvCxnSpPr>
        <p:spPr>
          <a:xfrm rot="16200000" flipV="1">
            <a:off x="10051037" y="1719823"/>
            <a:ext cx="543701" cy="1033666"/>
          </a:xfrm>
          <a:prstGeom prst="curvedConnector3">
            <a:avLst>
              <a:gd name="adj1" fmla="val 50000"/>
            </a:avLst>
          </a:prstGeom>
          <a:ln w="38100">
            <a:solidFill>
              <a:srgbClr val="81C5B0"/>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1">
            <a:extLst>
              <a:ext uri="{FF2B5EF4-FFF2-40B4-BE49-F238E27FC236}">
                <a16:creationId xmlns:a16="http://schemas.microsoft.com/office/drawing/2014/main" id="{0BC0DD56-1714-494A-8EBD-BE3A790A3015}"/>
              </a:ext>
            </a:extLst>
          </p:cNvPr>
          <p:cNvCxnSpPr>
            <a:stCxn id="17" idx="0"/>
            <a:endCxn id="15" idx="3"/>
          </p:cNvCxnSpPr>
          <p:nvPr/>
        </p:nvCxnSpPr>
        <p:spPr>
          <a:xfrm rot="5400000" flipH="1" flipV="1">
            <a:off x="7184649" y="2893832"/>
            <a:ext cx="664067" cy="1406924"/>
          </a:xfrm>
          <a:prstGeom prst="curvedConnector3">
            <a:avLst>
              <a:gd name="adj1" fmla="val 50000"/>
            </a:avLst>
          </a:prstGeom>
          <a:ln w="38100">
            <a:solidFill>
              <a:srgbClr val="98A5C3"/>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1">
            <a:extLst>
              <a:ext uri="{FF2B5EF4-FFF2-40B4-BE49-F238E27FC236}">
                <a16:creationId xmlns:a16="http://schemas.microsoft.com/office/drawing/2014/main" id="{094C145F-701D-174D-B226-076026B2CC2F}"/>
              </a:ext>
            </a:extLst>
          </p:cNvPr>
          <p:cNvCxnSpPr>
            <a:stCxn id="22" idx="0"/>
            <a:endCxn id="14" idx="5"/>
          </p:cNvCxnSpPr>
          <p:nvPr/>
        </p:nvCxnSpPr>
        <p:spPr>
          <a:xfrm rot="16200000" flipV="1">
            <a:off x="7790976" y="2893832"/>
            <a:ext cx="664067" cy="1406924"/>
          </a:xfrm>
          <a:prstGeom prst="curvedConnector3">
            <a:avLst>
              <a:gd name="adj1" fmla="val 50000"/>
            </a:avLst>
          </a:prstGeom>
          <a:ln w="38100">
            <a:solidFill>
              <a:srgbClr val="98A5C3"/>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29" name="Straight Arrow Connector 21">
            <a:extLst>
              <a:ext uri="{FF2B5EF4-FFF2-40B4-BE49-F238E27FC236}">
                <a16:creationId xmlns:a16="http://schemas.microsoft.com/office/drawing/2014/main" id="{C1A07E9C-4FC9-1748-AF8D-A652C3A2F7FC}"/>
              </a:ext>
            </a:extLst>
          </p:cNvPr>
          <p:cNvCxnSpPr>
            <a:stCxn id="22" idx="0"/>
            <a:endCxn id="16" idx="3"/>
          </p:cNvCxnSpPr>
          <p:nvPr/>
        </p:nvCxnSpPr>
        <p:spPr>
          <a:xfrm rot="5400000" flipH="1" flipV="1">
            <a:off x="9197899" y="2893832"/>
            <a:ext cx="664067" cy="1406924"/>
          </a:xfrm>
          <a:prstGeom prst="curvedConnector3">
            <a:avLst>
              <a:gd name="adj1" fmla="val 50000"/>
            </a:avLst>
          </a:prstGeom>
          <a:ln w="38100">
            <a:solidFill>
              <a:srgbClr val="98A5C3"/>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0" name="Straight Arrow Connector 21">
            <a:extLst>
              <a:ext uri="{FF2B5EF4-FFF2-40B4-BE49-F238E27FC236}">
                <a16:creationId xmlns:a16="http://schemas.microsoft.com/office/drawing/2014/main" id="{9024CE13-249B-A347-80BC-259CE896D33C}"/>
              </a:ext>
            </a:extLst>
          </p:cNvPr>
          <p:cNvCxnSpPr>
            <a:stCxn id="18" idx="0"/>
            <a:endCxn id="15" idx="5"/>
          </p:cNvCxnSpPr>
          <p:nvPr/>
        </p:nvCxnSpPr>
        <p:spPr>
          <a:xfrm rot="16200000" flipV="1">
            <a:off x="9804225" y="2893832"/>
            <a:ext cx="664067" cy="1406924"/>
          </a:xfrm>
          <a:prstGeom prst="curvedConnector3">
            <a:avLst>
              <a:gd name="adj1" fmla="val 50000"/>
            </a:avLst>
          </a:prstGeom>
          <a:ln w="38100">
            <a:solidFill>
              <a:srgbClr val="98A5C3"/>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1" name="Straight Arrow Connector 21">
            <a:extLst>
              <a:ext uri="{FF2B5EF4-FFF2-40B4-BE49-F238E27FC236}">
                <a16:creationId xmlns:a16="http://schemas.microsoft.com/office/drawing/2014/main" id="{0A755065-C420-AE4E-835A-99C5E11CC6C2}"/>
              </a:ext>
            </a:extLst>
          </p:cNvPr>
          <p:cNvCxnSpPr>
            <a:stCxn id="18" idx="0"/>
            <a:endCxn id="16" idx="5"/>
          </p:cNvCxnSpPr>
          <p:nvPr/>
        </p:nvCxnSpPr>
        <p:spPr>
          <a:xfrm rot="5400000" flipH="1" flipV="1">
            <a:off x="10810850" y="3294131"/>
            <a:ext cx="664067" cy="606326"/>
          </a:xfrm>
          <a:prstGeom prst="curvedConnector3">
            <a:avLst>
              <a:gd name="adj1" fmla="val 50000"/>
            </a:avLst>
          </a:prstGeom>
          <a:ln w="38100">
            <a:solidFill>
              <a:srgbClr val="98A5C3"/>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2" name="Straight Arrow Connector 21">
            <a:extLst>
              <a:ext uri="{FF2B5EF4-FFF2-40B4-BE49-F238E27FC236}">
                <a16:creationId xmlns:a16="http://schemas.microsoft.com/office/drawing/2014/main" id="{12D04733-5033-6347-9804-45B77164B3A5}"/>
              </a:ext>
            </a:extLst>
          </p:cNvPr>
          <p:cNvCxnSpPr>
            <a:stCxn id="20" idx="0"/>
            <a:endCxn id="22" idx="5"/>
          </p:cNvCxnSpPr>
          <p:nvPr/>
        </p:nvCxnSpPr>
        <p:spPr>
          <a:xfrm rot="16200000" flipV="1">
            <a:off x="9823170" y="4295709"/>
            <a:ext cx="626179" cy="1406924"/>
          </a:xfrm>
          <a:prstGeom prst="curvedConnector3">
            <a:avLst>
              <a:gd name="adj1" fmla="val 50000"/>
            </a:avLst>
          </a:prstGeom>
          <a:ln w="38100">
            <a:solidFill>
              <a:srgbClr val="8EC4D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3" name="Straight Arrow Connector 21">
            <a:extLst>
              <a:ext uri="{FF2B5EF4-FFF2-40B4-BE49-F238E27FC236}">
                <a16:creationId xmlns:a16="http://schemas.microsoft.com/office/drawing/2014/main" id="{8617D4DA-F141-C94E-B186-5AE7AD13D670}"/>
              </a:ext>
            </a:extLst>
          </p:cNvPr>
          <p:cNvCxnSpPr/>
          <p:nvPr/>
        </p:nvCxnSpPr>
        <p:spPr>
          <a:xfrm rot="5400000" flipH="1" flipV="1">
            <a:off x="10605156" y="5062024"/>
            <a:ext cx="496340" cy="13605"/>
          </a:xfrm>
          <a:prstGeom prst="curvedConnector3">
            <a:avLst>
              <a:gd name="adj1" fmla="val 50000"/>
            </a:avLst>
          </a:prstGeom>
          <a:ln w="38100">
            <a:solidFill>
              <a:srgbClr val="8EC4D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4" name="Straight Arrow Connector 21">
            <a:extLst>
              <a:ext uri="{FF2B5EF4-FFF2-40B4-BE49-F238E27FC236}">
                <a16:creationId xmlns:a16="http://schemas.microsoft.com/office/drawing/2014/main" id="{2E70A714-2DB6-B144-80B1-67598C88B2D4}"/>
              </a:ext>
            </a:extLst>
          </p:cNvPr>
          <p:cNvCxnSpPr>
            <a:stCxn id="21" idx="0"/>
            <a:endCxn id="17" idx="5"/>
          </p:cNvCxnSpPr>
          <p:nvPr/>
        </p:nvCxnSpPr>
        <p:spPr>
          <a:xfrm rot="16200000" flipV="1">
            <a:off x="7809920" y="4295709"/>
            <a:ext cx="626179" cy="1406924"/>
          </a:xfrm>
          <a:prstGeom prst="curvedConnector3">
            <a:avLst>
              <a:gd name="adj1" fmla="val 50000"/>
            </a:avLst>
          </a:prstGeom>
          <a:ln w="38100">
            <a:solidFill>
              <a:srgbClr val="8EC4D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5" name="Straight Arrow Connector 21">
            <a:extLst>
              <a:ext uri="{FF2B5EF4-FFF2-40B4-BE49-F238E27FC236}">
                <a16:creationId xmlns:a16="http://schemas.microsoft.com/office/drawing/2014/main" id="{748E51C8-D270-3A4D-B770-BA2837449C3A}"/>
              </a:ext>
            </a:extLst>
          </p:cNvPr>
          <p:cNvCxnSpPr>
            <a:stCxn id="21" idx="0"/>
            <a:endCxn id="18" idx="3"/>
          </p:cNvCxnSpPr>
          <p:nvPr/>
        </p:nvCxnSpPr>
        <p:spPr>
          <a:xfrm rot="5400000" flipH="1" flipV="1">
            <a:off x="9216843" y="4295709"/>
            <a:ext cx="626179" cy="1406924"/>
          </a:xfrm>
          <a:prstGeom prst="curvedConnector3">
            <a:avLst>
              <a:gd name="adj1" fmla="val 50000"/>
            </a:avLst>
          </a:prstGeom>
          <a:ln w="38100">
            <a:solidFill>
              <a:srgbClr val="8EC4D1"/>
            </a:solidFill>
            <a:tailEnd type="stealth"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21">
            <a:extLst>
              <a:ext uri="{FF2B5EF4-FFF2-40B4-BE49-F238E27FC236}">
                <a16:creationId xmlns:a16="http://schemas.microsoft.com/office/drawing/2014/main" id="{2017F2C0-B9DE-7646-AD76-37EB38BA1057}"/>
              </a:ext>
            </a:extLst>
          </p:cNvPr>
          <p:cNvCxnSpPr>
            <a:stCxn id="21" idx="0"/>
            <a:endCxn id="22" idx="4"/>
          </p:cNvCxnSpPr>
          <p:nvPr/>
        </p:nvCxnSpPr>
        <p:spPr>
          <a:xfrm rot="5400000" flipH="1" flipV="1">
            <a:off x="8578301" y="5062024"/>
            <a:ext cx="496340" cy="13605"/>
          </a:xfrm>
          <a:prstGeom prst="curvedConnector3">
            <a:avLst>
              <a:gd name="adj1" fmla="val 50000"/>
            </a:avLst>
          </a:prstGeom>
          <a:ln w="38100">
            <a:solidFill>
              <a:srgbClr val="8EC4D1"/>
            </a:solidFill>
            <a:tailEnd type="stealth" w="lg" len="med"/>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7B20F478-1E76-0B88-FA90-3F6282E4B675}"/>
              </a:ext>
            </a:extLst>
          </p:cNvPr>
          <p:cNvSpPr/>
          <p:nvPr/>
        </p:nvSpPr>
        <p:spPr>
          <a:xfrm>
            <a:off x="0" y="0"/>
            <a:ext cx="4963886" cy="6858000"/>
          </a:xfrm>
          <a:prstGeom prst="rect">
            <a:avLst/>
          </a:prstGeom>
          <a:gradFill>
            <a:gsLst>
              <a:gs pos="12000">
                <a:srgbClr val="D8EC9E"/>
              </a:gs>
              <a:gs pos="84000">
                <a:schemeClr val="bg1">
                  <a:alpha val="72452"/>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54CB18EB-0295-842B-C7FA-CE90431FFBC8}"/>
              </a:ext>
            </a:extLst>
          </p:cNvPr>
          <p:cNvSpPr txBox="1"/>
          <p:nvPr/>
        </p:nvSpPr>
        <p:spPr>
          <a:xfrm>
            <a:off x="123228" y="183441"/>
            <a:ext cx="1515567" cy="400110"/>
          </a:xfrm>
          <a:prstGeom prst="rect">
            <a:avLst/>
          </a:prstGeom>
          <a:noFill/>
        </p:spPr>
        <p:txBody>
          <a:bodyPr wrap="square" rtlCol="0">
            <a:spAutoFit/>
          </a:bodyPr>
          <a:lstStyle/>
          <a:p>
            <a:r>
              <a:rPr lang="en-US" sz="2000" spc="300" dirty="0">
                <a:solidFill>
                  <a:schemeClr val="tx1">
                    <a:lumMod val="65000"/>
                    <a:lumOff val="35000"/>
                  </a:schemeClr>
                </a:solidFill>
                <a:latin typeface="Courier" pitchFamily="2" charset="0"/>
              </a:rPr>
              <a:t>Vision</a:t>
            </a:r>
          </a:p>
        </p:txBody>
      </p:sp>
      <p:sp>
        <p:nvSpPr>
          <p:cNvPr id="39" name="TextBox 38">
            <a:extLst>
              <a:ext uri="{FF2B5EF4-FFF2-40B4-BE49-F238E27FC236}">
                <a16:creationId xmlns:a16="http://schemas.microsoft.com/office/drawing/2014/main" id="{000CE999-7A7A-2CC5-30C4-1C8943CC3367}"/>
              </a:ext>
            </a:extLst>
          </p:cNvPr>
          <p:cNvSpPr txBox="1"/>
          <p:nvPr/>
        </p:nvSpPr>
        <p:spPr>
          <a:xfrm>
            <a:off x="123228" y="528675"/>
            <a:ext cx="4758479" cy="400110"/>
          </a:xfrm>
          <a:prstGeom prst="rect">
            <a:avLst/>
          </a:prstGeom>
          <a:noFill/>
        </p:spPr>
        <p:txBody>
          <a:bodyPr wrap="square" rtlCol="0">
            <a:spAutoFit/>
          </a:bodyPr>
          <a:lstStyle/>
          <a:p>
            <a:r>
              <a:rPr lang="en-US" sz="2000" dirty="0">
                <a:latin typeface="Century Gothic" panose="020B0502020202020204" pitchFamily="34" charset="0"/>
              </a:rPr>
              <a:t>Text</a:t>
            </a:r>
          </a:p>
        </p:txBody>
      </p:sp>
      <p:sp>
        <p:nvSpPr>
          <p:cNvPr id="40" name="TextBox 39">
            <a:extLst>
              <a:ext uri="{FF2B5EF4-FFF2-40B4-BE49-F238E27FC236}">
                <a16:creationId xmlns:a16="http://schemas.microsoft.com/office/drawing/2014/main" id="{099A0142-B13E-1E8C-CC02-2E9525F2886A}"/>
              </a:ext>
            </a:extLst>
          </p:cNvPr>
          <p:cNvSpPr txBox="1"/>
          <p:nvPr/>
        </p:nvSpPr>
        <p:spPr>
          <a:xfrm>
            <a:off x="123228" y="1746887"/>
            <a:ext cx="1848076" cy="400110"/>
          </a:xfrm>
          <a:prstGeom prst="rect">
            <a:avLst/>
          </a:prstGeom>
          <a:noFill/>
        </p:spPr>
        <p:txBody>
          <a:bodyPr wrap="square" rtlCol="0">
            <a:spAutoFit/>
          </a:bodyPr>
          <a:lstStyle/>
          <a:p>
            <a:r>
              <a:rPr lang="en-US" sz="2000" spc="300" dirty="0">
                <a:solidFill>
                  <a:schemeClr val="tx1">
                    <a:lumMod val="65000"/>
                    <a:lumOff val="35000"/>
                  </a:schemeClr>
                </a:solidFill>
                <a:latin typeface="Courier" pitchFamily="2" charset="0"/>
              </a:rPr>
              <a:t>Mission</a:t>
            </a:r>
          </a:p>
        </p:txBody>
      </p:sp>
      <p:sp>
        <p:nvSpPr>
          <p:cNvPr id="41" name="TextBox 40">
            <a:extLst>
              <a:ext uri="{FF2B5EF4-FFF2-40B4-BE49-F238E27FC236}">
                <a16:creationId xmlns:a16="http://schemas.microsoft.com/office/drawing/2014/main" id="{7C6A89AD-8724-FE85-8A12-D627AB6D5038}"/>
              </a:ext>
            </a:extLst>
          </p:cNvPr>
          <p:cNvSpPr txBox="1"/>
          <p:nvPr/>
        </p:nvSpPr>
        <p:spPr>
          <a:xfrm>
            <a:off x="123228" y="2143752"/>
            <a:ext cx="4758479" cy="307777"/>
          </a:xfrm>
          <a:prstGeom prst="rect">
            <a:avLst/>
          </a:prstGeom>
          <a:noFill/>
        </p:spPr>
        <p:txBody>
          <a:bodyPr wrap="square" rtlCol="0">
            <a:spAutoFit/>
          </a:bodyPr>
          <a:lstStyle/>
          <a:p>
            <a:r>
              <a:rPr lang="en-US" sz="1400" dirty="0">
                <a:latin typeface="Century Gothic" panose="020B0502020202020204" pitchFamily="34" charset="0"/>
              </a:rPr>
              <a:t>Text</a:t>
            </a:r>
          </a:p>
        </p:txBody>
      </p:sp>
      <p:sp>
        <p:nvSpPr>
          <p:cNvPr id="42" name="TextBox 41">
            <a:extLst>
              <a:ext uri="{FF2B5EF4-FFF2-40B4-BE49-F238E27FC236}">
                <a16:creationId xmlns:a16="http://schemas.microsoft.com/office/drawing/2014/main" id="{E7B4FB7B-AF0B-CB84-5CA7-5F3DCDB4E14F}"/>
              </a:ext>
            </a:extLst>
          </p:cNvPr>
          <p:cNvSpPr txBox="1"/>
          <p:nvPr/>
        </p:nvSpPr>
        <p:spPr>
          <a:xfrm>
            <a:off x="158854" y="3076290"/>
            <a:ext cx="3118736" cy="400110"/>
          </a:xfrm>
          <a:prstGeom prst="rect">
            <a:avLst/>
          </a:prstGeom>
          <a:noFill/>
        </p:spPr>
        <p:txBody>
          <a:bodyPr wrap="square" rtlCol="0">
            <a:spAutoFit/>
          </a:bodyPr>
          <a:lstStyle/>
          <a:p>
            <a:r>
              <a:rPr lang="en-US" sz="2000" spc="300" dirty="0">
                <a:solidFill>
                  <a:schemeClr val="tx1">
                    <a:lumMod val="65000"/>
                    <a:lumOff val="35000"/>
                  </a:schemeClr>
                </a:solidFill>
                <a:latin typeface="Courier" pitchFamily="2" charset="0"/>
              </a:rPr>
              <a:t>Central Themes</a:t>
            </a:r>
          </a:p>
        </p:txBody>
      </p:sp>
      <p:sp>
        <p:nvSpPr>
          <p:cNvPr id="43" name="TextBox 42">
            <a:extLst>
              <a:ext uri="{FF2B5EF4-FFF2-40B4-BE49-F238E27FC236}">
                <a16:creationId xmlns:a16="http://schemas.microsoft.com/office/drawing/2014/main" id="{5AD673C7-1988-58DE-30CC-4F38CE846055}"/>
              </a:ext>
            </a:extLst>
          </p:cNvPr>
          <p:cNvSpPr txBox="1"/>
          <p:nvPr/>
        </p:nvSpPr>
        <p:spPr>
          <a:xfrm>
            <a:off x="158854" y="3473155"/>
            <a:ext cx="4811833" cy="323165"/>
          </a:xfrm>
          <a:prstGeom prst="rect">
            <a:avLst/>
          </a:prstGeom>
          <a:noFill/>
        </p:spPr>
        <p:txBody>
          <a:bodyPr wrap="square" rtlCol="0">
            <a:spAutoFit/>
          </a:bodyPr>
          <a:lstStyle/>
          <a:p>
            <a:r>
              <a:rPr lang="en-US" sz="1500" dirty="0">
                <a:latin typeface="Century Gothic" panose="020B0502020202020204" pitchFamily="34" charset="0"/>
              </a:rPr>
              <a:t>•  Text</a:t>
            </a:r>
          </a:p>
        </p:txBody>
      </p:sp>
      <p:sp>
        <p:nvSpPr>
          <p:cNvPr id="44" name="TextBox 43">
            <a:extLst>
              <a:ext uri="{FF2B5EF4-FFF2-40B4-BE49-F238E27FC236}">
                <a16:creationId xmlns:a16="http://schemas.microsoft.com/office/drawing/2014/main" id="{E4279F32-004E-29FA-75CC-E2098FE9AD05}"/>
              </a:ext>
            </a:extLst>
          </p:cNvPr>
          <p:cNvSpPr txBox="1"/>
          <p:nvPr/>
        </p:nvSpPr>
        <p:spPr>
          <a:xfrm>
            <a:off x="158854" y="4249446"/>
            <a:ext cx="3981836" cy="400110"/>
          </a:xfrm>
          <a:prstGeom prst="rect">
            <a:avLst/>
          </a:prstGeom>
          <a:noFill/>
        </p:spPr>
        <p:txBody>
          <a:bodyPr wrap="square" rtlCol="0">
            <a:spAutoFit/>
          </a:bodyPr>
          <a:lstStyle/>
          <a:p>
            <a:r>
              <a:rPr lang="en-US" sz="2000" spc="300" dirty="0">
                <a:solidFill>
                  <a:schemeClr val="tx1">
                    <a:lumMod val="65000"/>
                    <a:lumOff val="35000"/>
                  </a:schemeClr>
                </a:solidFill>
                <a:latin typeface="Courier" pitchFamily="2" charset="0"/>
              </a:rPr>
              <a:t>Strategic Outcomes</a:t>
            </a:r>
          </a:p>
        </p:txBody>
      </p:sp>
      <p:sp>
        <p:nvSpPr>
          <p:cNvPr id="45" name="TextBox 44">
            <a:extLst>
              <a:ext uri="{FF2B5EF4-FFF2-40B4-BE49-F238E27FC236}">
                <a16:creationId xmlns:a16="http://schemas.microsoft.com/office/drawing/2014/main" id="{42C60F36-7010-A523-4ED3-9243659BFB1F}"/>
              </a:ext>
            </a:extLst>
          </p:cNvPr>
          <p:cNvSpPr txBox="1"/>
          <p:nvPr/>
        </p:nvSpPr>
        <p:spPr>
          <a:xfrm>
            <a:off x="158854" y="4646311"/>
            <a:ext cx="4543775" cy="307777"/>
          </a:xfrm>
          <a:prstGeom prst="rect">
            <a:avLst/>
          </a:prstGeom>
          <a:noFill/>
        </p:spPr>
        <p:txBody>
          <a:bodyPr wrap="square" rtlCol="0">
            <a:spAutoFit/>
          </a:bodyPr>
          <a:lstStyle/>
          <a:p>
            <a:pPr marL="194310" indent="-194310">
              <a:spcAft>
                <a:spcPts val="1200"/>
              </a:spcAft>
              <a:buClr>
                <a:schemeClr val="tx1">
                  <a:lumMod val="50000"/>
                  <a:lumOff val="50000"/>
                </a:schemeClr>
              </a:buClr>
              <a:buSzPct val="110000"/>
              <a:buFont typeface="Arial" panose="020B0604020202020204" pitchFamily="34" charset="0"/>
              <a:buChar char="•"/>
            </a:pPr>
            <a:r>
              <a:rPr lang="en-US" sz="1400" dirty="0">
                <a:latin typeface="Century Gothic" panose="020B0502020202020204" pitchFamily="34" charset="0"/>
              </a:rPr>
              <a:t>Text</a:t>
            </a:r>
          </a:p>
        </p:txBody>
      </p:sp>
    </p:spTree>
    <p:extLst>
      <p:ext uri="{BB962C8B-B14F-4D97-AF65-F5344CB8AC3E}">
        <p14:creationId xmlns:p14="http://schemas.microsoft.com/office/powerpoint/2010/main" val="4055389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 name="Picture 58" descr="3D abstract waves with color gradient">
            <a:extLst>
              <a:ext uri="{FF2B5EF4-FFF2-40B4-BE49-F238E27FC236}">
                <a16:creationId xmlns:a16="http://schemas.microsoft.com/office/drawing/2014/main" id="{39DE8B31-63FF-D83B-C6AD-82BF829B287C}"/>
              </a:ext>
            </a:extLst>
          </p:cNvPr>
          <p:cNvPicPr>
            <a:picLocks noChangeAspect="1"/>
          </p:cNvPicPr>
          <p:nvPr/>
        </p:nvPicPr>
        <p:blipFill>
          <a:blip r:embed="rId2" cstate="email">
            <a:grayscl/>
            <a:alphaModFix amt="5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54000"/>
                    </a14:imgEffect>
                  </a14:imgLayer>
                </a14:imgProps>
              </a:ext>
              <a:ext uri="{28A0092B-C50C-407E-A947-70E740481C1C}">
                <a14:useLocalDpi xmlns:a14="http://schemas.microsoft.com/office/drawing/2010/main"/>
              </a:ext>
            </a:extLst>
          </a:blip>
          <a:stretch>
            <a:fillRect/>
          </a:stretch>
        </p:blipFill>
        <p:spPr>
          <a:xfrm rot="10800000">
            <a:off x="-8126" y="0"/>
            <a:ext cx="12208252" cy="6867144"/>
          </a:xfrm>
          <a:prstGeom prst="rect">
            <a:avLst/>
          </a:prstGeom>
        </p:spPr>
      </p:pic>
      <p:graphicFrame>
        <p:nvGraphicFramePr>
          <p:cNvPr id="5" name="Table 4">
            <a:extLst>
              <a:ext uri="{FF2B5EF4-FFF2-40B4-BE49-F238E27FC236}">
                <a16:creationId xmlns:a16="http://schemas.microsoft.com/office/drawing/2014/main" id="{36929D4C-8128-1AA2-8D12-09D03D8E238A}"/>
              </a:ext>
            </a:extLst>
          </p:cNvPr>
          <p:cNvGraphicFramePr>
            <a:graphicFrameLocks noGrp="1"/>
          </p:cNvGraphicFramePr>
          <p:nvPr>
            <p:extLst>
              <p:ext uri="{D42A27DB-BD31-4B8C-83A1-F6EECF244321}">
                <p14:modId xmlns:p14="http://schemas.microsoft.com/office/powerpoint/2010/main" val="640912799"/>
              </p:ext>
            </p:extLst>
          </p:nvPr>
        </p:nvGraphicFramePr>
        <p:xfrm>
          <a:off x="820324" y="535469"/>
          <a:ext cx="11093437" cy="5891871"/>
        </p:xfrm>
        <a:graphic>
          <a:graphicData uri="http://schemas.openxmlformats.org/drawingml/2006/table">
            <a:tbl>
              <a:tblPr firstRow="1" bandRow="1">
                <a:tableStyleId>{5940675A-B579-460E-94D1-54222C63F5DA}</a:tableStyleId>
              </a:tblPr>
              <a:tblGrid>
                <a:gridCol w="4226689">
                  <a:extLst>
                    <a:ext uri="{9D8B030D-6E8A-4147-A177-3AD203B41FA5}">
                      <a16:colId xmlns:a16="http://schemas.microsoft.com/office/drawing/2014/main" val="4190651750"/>
                    </a:ext>
                  </a:extLst>
                </a:gridCol>
                <a:gridCol w="3433374">
                  <a:extLst>
                    <a:ext uri="{9D8B030D-6E8A-4147-A177-3AD203B41FA5}">
                      <a16:colId xmlns:a16="http://schemas.microsoft.com/office/drawing/2014/main" val="2419315493"/>
                    </a:ext>
                  </a:extLst>
                </a:gridCol>
                <a:gridCol w="3433374">
                  <a:extLst>
                    <a:ext uri="{9D8B030D-6E8A-4147-A177-3AD203B41FA5}">
                      <a16:colId xmlns:a16="http://schemas.microsoft.com/office/drawing/2014/main" val="1287570184"/>
                    </a:ext>
                  </a:extLst>
                </a:gridCol>
              </a:tblGrid>
              <a:tr h="3484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600" normalizeH="0" baseline="0" noProof="0" dirty="0">
                          <a:ln>
                            <a:noFill/>
                          </a:ln>
                          <a:solidFill>
                            <a:prstClr val="white"/>
                          </a:solidFill>
                          <a:effectLst/>
                          <a:uLnTx/>
                          <a:uFillTx/>
                          <a:latin typeface="Century Gothic" panose="020B0502020202020204" pitchFamily="34" charset="0"/>
                          <a:ea typeface="+mn-ea"/>
                          <a:cs typeface="+mn-cs"/>
                        </a:rPr>
                        <a:t>KPIs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600" normalizeH="0" baseline="0" noProof="0" dirty="0">
                          <a:ln>
                            <a:noFill/>
                          </a:ln>
                          <a:solidFill>
                            <a:prstClr val="white"/>
                          </a:solidFill>
                          <a:effectLst/>
                          <a:uLnTx/>
                          <a:uFillTx/>
                          <a:latin typeface="Century Gothic" panose="020B0502020202020204" pitchFamily="34" charset="0"/>
                          <a:ea typeface="+mn-ea"/>
                          <a:cs typeface="+mn-cs"/>
                        </a:rPr>
                        <a:t>TARGETS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600" normalizeH="0" baseline="0" noProof="0" dirty="0">
                          <a:ln>
                            <a:noFill/>
                          </a:ln>
                          <a:solidFill>
                            <a:prstClr val="white"/>
                          </a:solidFill>
                          <a:effectLst/>
                          <a:uLnTx/>
                          <a:uFillTx/>
                          <a:latin typeface="Century Gothic" panose="020B0502020202020204" pitchFamily="34" charset="0"/>
                          <a:ea typeface="+mn-ea"/>
                          <a:cs typeface="+mn-cs"/>
                        </a:rPr>
                        <a:t>INITIATIVES</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023664918"/>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67347401"/>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alpha val="50000"/>
                      </a:srgbClr>
                    </a:solidFill>
                  </a:tcPr>
                </a:tc>
                <a:tc>
                  <a:txBody>
                    <a:bodyPr/>
                    <a:lstStyle/>
                    <a:p>
                      <a:pPr algn="l" fontAlgn="ctr"/>
                      <a:endParaRPr lang="en-US" sz="1050" b="0" i="0" u="none" strike="noStrike">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extLst>
                  <a:ext uri="{0D108BD9-81ED-4DB2-BD59-A6C34878D82A}">
                    <a16:rowId xmlns:a16="http://schemas.microsoft.com/office/drawing/2014/main" val="518918185"/>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43082683"/>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281058624"/>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alpha val="46994"/>
                      </a:srgb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extLst>
                  <a:ext uri="{0D108BD9-81ED-4DB2-BD59-A6C34878D82A}">
                    <a16:rowId xmlns:a16="http://schemas.microsoft.com/office/drawing/2014/main" val="1420553986"/>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1486615"/>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endParaRPr lang="en-US" sz="1050" b="0" i="0" u="none" strike="noStrike">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189377462"/>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alpha val="47000"/>
                      </a:srgbClr>
                    </a:solidFill>
                  </a:tcPr>
                </a:tc>
                <a:tc>
                  <a:txBody>
                    <a:bodyPr/>
                    <a:lstStyle/>
                    <a:p>
                      <a:pPr algn="l" fontAlgn="ctr"/>
                      <a:endParaRPr lang="en-US" sz="1050" b="0" i="0" u="none" strike="noStrike">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extLst>
                  <a:ext uri="{0D108BD9-81ED-4DB2-BD59-A6C34878D82A}">
                    <a16:rowId xmlns:a16="http://schemas.microsoft.com/office/drawing/2014/main" val="1121716715"/>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endParaRPr lang="en-US" sz="1050" b="0" i="0" u="none" strike="noStrike">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6061347"/>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endParaRPr lang="en-US" sz="1050" b="0" i="0" u="none" strike="noStrike">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45644298"/>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alpha val="52000"/>
                      </a:srgbClr>
                    </a:solidFill>
                  </a:tcPr>
                </a:tc>
                <a:tc>
                  <a:txBody>
                    <a:bodyPr/>
                    <a:lstStyle/>
                    <a:p>
                      <a:pPr algn="l" fontAlgn="ctr"/>
                      <a:endParaRPr lang="en-US" sz="1050" b="0" i="0" u="none" strike="noStrike">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extLst>
                  <a:ext uri="{0D108BD9-81ED-4DB2-BD59-A6C34878D82A}">
                    <a16:rowId xmlns:a16="http://schemas.microsoft.com/office/drawing/2014/main" val="1231716744"/>
                  </a:ext>
                </a:extLst>
              </a:tr>
              <a:tr h="461948">
                <a:tc>
                  <a:txBody>
                    <a:bodyPr/>
                    <a:lstStyle/>
                    <a:p>
                      <a:pPr algn="l" fontAlgn="ctr"/>
                      <a:endParaRPr lang="en-US" sz="130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endParaRPr lang="en-US" sz="1050" b="0" i="0" u="none" strike="noStrike">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dirty="0">
                        <a:solidFill>
                          <a:srgbClr val="000000"/>
                        </a:solidFill>
                        <a:effectLst/>
                        <a:latin typeface="Century Gothic" panose="020B0502020202020204" pitchFamily="34" charset="0"/>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5113361"/>
                  </a:ext>
                </a:extLst>
              </a:tr>
            </a:tbl>
          </a:graphicData>
        </a:graphic>
      </p:graphicFrame>
      <p:sp>
        <p:nvSpPr>
          <p:cNvPr id="14" name="Round Same Side Corner Rectangle 13">
            <a:extLst>
              <a:ext uri="{FF2B5EF4-FFF2-40B4-BE49-F238E27FC236}">
                <a16:creationId xmlns:a16="http://schemas.microsoft.com/office/drawing/2014/main" id="{12D152F1-20C8-C575-2505-825CAD8DA366}"/>
              </a:ext>
            </a:extLst>
          </p:cNvPr>
          <p:cNvSpPr/>
          <p:nvPr/>
        </p:nvSpPr>
        <p:spPr>
          <a:xfrm rot="16200000">
            <a:off x="-156896" y="1309835"/>
            <a:ext cx="1353313" cy="502920"/>
          </a:xfrm>
          <a:prstGeom prst="round2SameRect">
            <a:avLst/>
          </a:prstGeom>
          <a:solidFill>
            <a:srgbClr val="C6DEA7"/>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FINANCIAL</a:t>
            </a:r>
          </a:p>
        </p:txBody>
      </p:sp>
      <p:sp>
        <p:nvSpPr>
          <p:cNvPr id="16" name="Round Same Side Corner Rectangle 15">
            <a:extLst>
              <a:ext uri="{FF2B5EF4-FFF2-40B4-BE49-F238E27FC236}">
                <a16:creationId xmlns:a16="http://schemas.microsoft.com/office/drawing/2014/main" id="{F6386F03-F14C-934A-9E66-ADB78EE794ED}"/>
              </a:ext>
            </a:extLst>
          </p:cNvPr>
          <p:cNvSpPr/>
          <p:nvPr/>
        </p:nvSpPr>
        <p:spPr>
          <a:xfrm rot="16200000">
            <a:off x="-156896" y="2706298"/>
            <a:ext cx="1353313" cy="502920"/>
          </a:xfrm>
          <a:prstGeom prst="round2SameRect">
            <a:avLst/>
          </a:prstGeom>
          <a:solidFill>
            <a:srgbClr val="B3E1D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CUSTOMER</a:t>
            </a:r>
          </a:p>
        </p:txBody>
      </p:sp>
      <p:sp>
        <p:nvSpPr>
          <p:cNvPr id="17" name="Round Same Side Corner Rectangle 16">
            <a:extLst>
              <a:ext uri="{FF2B5EF4-FFF2-40B4-BE49-F238E27FC236}">
                <a16:creationId xmlns:a16="http://schemas.microsoft.com/office/drawing/2014/main" id="{29BD7184-81F4-9D38-791B-95F5B23235E4}"/>
              </a:ext>
            </a:extLst>
          </p:cNvPr>
          <p:cNvSpPr/>
          <p:nvPr/>
        </p:nvSpPr>
        <p:spPr>
          <a:xfrm rot="16200000">
            <a:off x="-156896" y="5499223"/>
            <a:ext cx="1353313" cy="502920"/>
          </a:xfrm>
          <a:prstGeom prst="round2SameRect">
            <a:avLst/>
          </a:prstGeom>
          <a:solidFill>
            <a:srgbClr val="C4E5E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LEARNING </a:t>
            </a:r>
            <a:br>
              <a:rPr lang="en-US" sz="1200" dirty="0">
                <a:solidFill>
                  <a:schemeClr val="tx1"/>
                </a:solidFill>
                <a:latin typeface="Century Gothic" panose="020B0502020202020204" pitchFamily="34" charset="0"/>
              </a:rPr>
            </a:br>
            <a:r>
              <a:rPr lang="en-US" sz="1200" dirty="0">
                <a:solidFill>
                  <a:schemeClr val="tx1"/>
                </a:solidFill>
                <a:latin typeface="Century Gothic" panose="020B0502020202020204" pitchFamily="34" charset="0"/>
              </a:rPr>
              <a:t>&amp; GROWTH</a:t>
            </a:r>
          </a:p>
        </p:txBody>
      </p:sp>
      <p:sp>
        <p:nvSpPr>
          <p:cNvPr id="18" name="Round Same Side Corner Rectangle 17">
            <a:extLst>
              <a:ext uri="{FF2B5EF4-FFF2-40B4-BE49-F238E27FC236}">
                <a16:creationId xmlns:a16="http://schemas.microsoft.com/office/drawing/2014/main" id="{B54FB5BA-79B9-C6C1-4ED7-39C92F443E59}"/>
              </a:ext>
            </a:extLst>
          </p:cNvPr>
          <p:cNvSpPr/>
          <p:nvPr/>
        </p:nvSpPr>
        <p:spPr>
          <a:xfrm rot="16200000">
            <a:off x="-156896" y="4102761"/>
            <a:ext cx="1353313" cy="502920"/>
          </a:xfrm>
          <a:prstGeom prst="round2SameRect">
            <a:avLst/>
          </a:prstGeom>
          <a:solidFill>
            <a:srgbClr val="C9D3E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en-US" sz="1200" dirty="0">
                <a:solidFill>
                  <a:schemeClr val="tx1"/>
                </a:solidFill>
                <a:latin typeface="Century Gothic" panose="020B0502020202020204" pitchFamily="34" charset="0"/>
              </a:rPr>
              <a:t>INTERNAL PROCESSES</a:t>
            </a:r>
          </a:p>
        </p:txBody>
      </p:sp>
      <p:sp>
        <p:nvSpPr>
          <p:cNvPr id="19" name="TextBox 18">
            <a:extLst>
              <a:ext uri="{FF2B5EF4-FFF2-40B4-BE49-F238E27FC236}">
                <a16:creationId xmlns:a16="http://schemas.microsoft.com/office/drawing/2014/main" id="{4C184FB3-8477-0FA7-8C5D-FA2321BC1AEE}"/>
              </a:ext>
            </a:extLst>
          </p:cNvPr>
          <p:cNvSpPr txBox="1"/>
          <p:nvPr/>
        </p:nvSpPr>
        <p:spPr>
          <a:xfrm>
            <a:off x="6380922" y="-39756"/>
            <a:ext cx="5532839" cy="584775"/>
          </a:xfrm>
          <a:prstGeom prst="rect">
            <a:avLst/>
          </a:prstGeom>
          <a:noFill/>
        </p:spPr>
        <p:txBody>
          <a:bodyPr wrap="square" rtlCol="0">
            <a:spAutoFit/>
          </a:bodyPr>
          <a:lstStyle/>
          <a:p>
            <a:pPr algn="r"/>
            <a:r>
              <a:rPr lang="en-US" sz="3200" spc="300" dirty="0">
                <a:solidFill>
                  <a:schemeClr val="tx1">
                    <a:lumMod val="50000"/>
                    <a:lumOff val="50000"/>
                  </a:schemeClr>
                </a:solidFill>
                <a:latin typeface="Courier" pitchFamily="2" charset="0"/>
              </a:rPr>
              <a:t>Balanced Scorecard</a:t>
            </a:r>
          </a:p>
        </p:txBody>
      </p:sp>
    </p:spTree>
    <p:extLst>
      <p:ext uri="{BB962C8B-B14F-4D97-AF65-F5344CB8AC3E}">
        <p14:creationId xmlns:p14="http://schemas.microsoft.com/office/powerpoint/2010/main" val="1760702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15535</TotalTime>
  <Words>663</Words>
  <Application>Microsoft Macintosh PowerPoint</Application>
  <PresentationFormat>Widescreen</PresentationFormat>
  <Paragraphs>114</Paragraphs>
  <Slides>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Aptos</vt:lpstr>
      <vt:lpstr>Aptos Display</vt:lpstr>
      <vt:lpstr>Arial</vt:lpstr>
      <vt:lpstr>Calibri</vt:lpstr>
      <vt:lpstr>Century Gothic</vt:lpstr>
      <vt:lpstr>Courier</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Allison Okonczak</cp:lastModifiedBy>
  <cp:revision>320</cp:revision>
  <cp:lastPrinted>2024-02-20T23:48:17Z</cp:lastPrinted>
  <dcterms:created xsi:type="dcterms:W3CDTF">2021-07-07T23:54:57Z</dcterms:created>
  <dcterms:modified xsi:type="dcterms:W3CDTF">2024-05-28T16:30:04Z</dcterms:modified>
</cp:coreProperties>
</file>