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C9F2DB"/>
    <a:srgbClr val="E4FAF1"/>
    <a:srgbClr val="DBF2A9"/>
    <a:srgbClr val="9AE7BD"/>
    <a:srgbClr val="E5F2CA"/>
    <a:srgbClr val="F2F9E1"/>
    <a:srgbClr val="FFE699"/>
    <a:srgbClr val="FFF2CC"/>
    <a:srgbClr val="FFD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6" autoAdjust="0"/>
    <p:restoredTop sz="96058"/>
  </p:normalViewPr>
  <p:slideViewPr>
    <p:cSldViewPr snapToGrid="0" snapToObjects="1">
      <p:cViewPr varScale="1">
        <p:scale>
          <a:sx n="128" d="100"/>
          <a:sy n="128" d="100"/>
        </p:scale>
        <p:origin x="73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482396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Process+Flowchart-powerpoint-12053&amp;lpa=Process+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Process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3655231"/>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this process flowchart template when you need to document or analyze the steps in a specific process. It's ideal for situations requiring a clear, detailed overview of each action and decision point to reach an outcome.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is designed to offer a comprehensive view, enabling the identification and analysis of every step in a process. Its customizable features allow for the detailed mapping of processes, making it easier to spot inefficiencies and areas for improvement.</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1883" y="1585628"/>
            <a:ext cx="6794859" cy="383580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595484652"/>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600" u="none" strike="noStrike" dirty="0">
                          <a:effectLst/>
                          <a:latin typeface="Century Gothic" panose="020B0502020202020204" pitchFamily="34" charset="0"/>
                        </a:rPr>
                        <a:t>Generic Industry Process</a:t>
                      </a: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100" u="none" strike="noStrike" dirty="0">
                          <a:solidFill>
                            <a:schemeClr val="tx1"/>
                          </a:solidFill>
                          <a:effectLst/>
                          <a:latin typeface="Century Gothic" panose="020B0502020202020204" pitchFamily="34" charset="0"/>
                        </a:rPr>
                        <a:t> </a:t>
                      </a: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3687192444"/>
              </p:ext>
            </p:extLst>
          </p:nvPr>
        </p:nvGraphicFramePr>
        <p:xfrm>
          <a:off x="256541" y="1039330"/>
          <a:ext cx="11643360" cy="5492647"/>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270904">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1</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2</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3</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4</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5</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946177095"/>
                  </a:ext>
                </a:extLst>
              </a:tr>
              <a:tr h="538891">
                <a:tc>
                  <a:txBody>
                    <a:bodyPr/>
                    <a:lstStyle/>
                    <a:p>
                      <a:pPr algn="l" fontAlgn="ctr"/>
                      <a:r>
                        <a:rPr lang="en-US" sz="1400" u="none" strike="noStrike" dirty="0">
                          <a:effectLst/>
                          <a:latin typeface="Century Gothic" panose="020B0502020202020204" pitchFamily="34" charset="0"/>
                        </a:rPr>
                        <a:t>Ideation and Conceptualization</a:t>
                      </a: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FEEEB"/>
                    </a:solidFill>
                  </a:tcPr>
                </a:tc>
                <a:tc>
                  <a:txBody>
                    <a:bodyPr/>
                    <a:lstStyle/>
                    <a:p>
                      <a:pPr algn="l" fontAlgn="ctr"/>
                      <a:r>
                        <a:rPr lang="en-US" sz="1400" u="none" strike="noStrike" dirty="0">
                          <a:effectLst/>
                          <a:latin typeface="Century Gothic" panose="020B0502020202020204" pitchFamily="34" charset="0"/>
                        </a:rPr>
                        <a:t>Development and Planning</a:t>
                      </a: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AE196"/>
                    </a:solidFill>
                  </a:tcPr>
                </a:tc>
                <a:tc>
                  <a:txBody>
                    <a:bodyPr/>
                    <a:lstStyle/>
                    <a:p>
                      <a:pPr algn="l" fontAlgn="ctr"/>
                      <a:r>
                        <a:rPr lang="en-US" sz="1400" u="none" strike="noStrike" dirty="0">
                          <a:effectLst/>
                          <a:latin typeface="Century Gothic" panose="020B0502020202020204" pitchFamily="34" charset="0"/>
                        </a:rPr>
                        <a:t>Execution and Implementation</a:t>
                      </a: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A66"/>
                    </a:solidFill>
                  </a:tcPr>
                </a:tc>
                <a:tc>
                  <a:txBody>
                    <a:bodyPr/>
                    <a:lstStyle/>
                    <a:p>
                      <a:pPr algn="l" fontAlgn="ctr"/>
                      <a:r>
                        <a:rPr lang="en-US" sz="1400" u="none" strike="noStrike" dirty="0">
                          <a:effectLst/>
                          <a:latin typeface="Century Gothic" panose="020B0502020202020204" pitchFamily="34" charset="0"/>
                        </a:rPr>
                        <a:t>Evaluation and Analysis</a:t>
                      </a: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BF2A9"/>
                    </a:solidFill>
                  </a:tcPr>
                </a:tc>
                <a:tc>
                  <a:txBody>
                    <a:bodyPr/>
                    <a:lstStyle/>
                    <a:p>
                      <a:pPr algn="l" fontAlgn="ctr"/>
                      <a:r>
                        <a:rPr lang="en-US" sz="1400" u="none" strike="noStrike" dirty="0">
                          <a:effectLst/>
                          <a:latin typeface="Century Gothic" panose="020B0502020202020204" pitchFamily="34" charset="0"/>
                        </a:rPr>
                        <a:t>Optimization and Scale</a:t>
                      </a: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AE7BD"/>
                    </a:solidFill>
                  </a:tcPr>
                </a:tc>
                <a:extLst>
                  <a:ext uri="{0D108BD9-81ED-4DB2-BD59-A6C34878D82A}">
                    <a16:rowId xmlns:a16="http://schemas.microsoft.com/office/drawing/2014/main" val="4090204753"/>
                  </a:ext>
                </a:extLst>
              </a:tr>
              <a:tr h="250837">
                <a:tc>
                  <a:txBody>
                    <a:bodyPr/>
                    <a:lstStyle/>
                    <a:p>
                      <a:pPr algn="l" fontAlgn="ctr"/>
                      <a:r>
                        <a:rPr lang="en-US" sz="1200" u="none" strike="noStrike" dirty="0">
                          <a:effectLst/>
                          <a:latin typeface="Century Gothic" panose="020B0502020202020204" pitchFamily="34" charset="0"/>
                        </a:rPr>
                        <a:t>Identify Opportunity</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DBEEE9"/>
                    </a:solidFill>
                  </a:tcPr>
                </a:tc>
                <a:tc>
                  <a:txBody>
                    <a:bodyPr/>
                    <a:lstStyle/>
                    <a:p>
                      <a:pPr algn="l" fontAlgn="ctr"/>
                      <a:r>
                        <a:rPr lang="en-US" sz="1200" u="none" strike="noStrike" dirty="0">
                          <a:effectLst/>
                          <a:latin typeface="Century Gothic" panose="020B0502020202020204" pitchFamily="34" charset="0"/>
                        </a:rPr>
                        <a:t>Develop Design</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FFF2CC"/>
                    </a:solidFill>
                  </a:tcPr>
                </a:tc>
                <a:tc>
                  <a:txBody>
                    <a:bodyPr/>
                    <a:lstStyle/>
                    <a:p>
                      <a:pPr algn="l" fontAlgn="ctr"/>
                      <a:r>
                        <a:rPr lang="en-US" sz="1200" u="none" strike="noStrike" dirty="0">
                          <a:effectLst/>
                          <a:latin typeface="Century Gothic" panose="020B0502020202020204" pitchFamily="34" charset="0"/>
                        </a:rPr>
                        <a:t>Produce Full-Scale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FFE699"/>
                    </a:solidFill>
                  </a:tcPr>
                </a:tc>
                <a:tc>
                  <a:txBody>
                    <a:bodyPr/>
                    <a:lstStyle/>
                    <a:p>
                      <a:pPr algn="l" fontAlgn="ctr"/>
                      <a:r>
                        <a:rPr lang="en-US" sz="1200" u="none" strike="noStrike" dirty="0">
                          <a:effectLst/>
                          <a:latin typeface="Century Gothic" panose="020B0502020202020204" pitchFamily="34" charset="0"/>
                        </a:rPr>
                        <a:t>Evaluate Performance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5F2CA"/>
                    </a:solidFill>
                  </a:tcPr>
                </a:tc>
                <a:tc>
                  <a:txBody>
                    <a:bodyPr/>
                    <a:lstStyle/>
                    <a:p>
                      <a:pPr algn="l" fontAlgn="ctr"/>
                      <a:r>
                        <a:rPr lang="en-US" sz="1200" u="none" strike="noStrike" dirty="0">
                          <a:effectLst/>
                          <a:latin typeface="Century Gothic" panose="020B0502020202020204" pitchFamily="34" charset="0"/>
                        </a:rPr>
                        <a:t>Refine Plan</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4017228775"/>
                  </a:ext>
                </a:extLst>
              </a:tr>
              <a:tr h="582546">
                <a:tc>
                  <a:txBody>
                    <a:bodyPr/>
                    <a:lstStyle/>
                    <a:p>
                      <a:pPr algn="l" rtl="0" fontAlgn="ctr"/>
                      <a:r>
                        <a:rPr lang="en-US" sz="1050" u="none" strike="noStrike" dirty="0">
                          <a:effectLst/>
                          <a:latin typeface="Century Gothic" panose="020B0502020202020204" pitchFamily="34" charset="0"/>
                        </a:rPr>
                        <a:t>Spot a market need or improvement area.</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r>
                        <a:rPr lang="en-US" sz="1050" u="none" strike="noStrike" dirty="0">
                          <a:effectLst/>
                          <a:latin typeface="Century Gothic" panose="020B0502020202020204" pitchFamily="34" charset="0"/>
                        </a:rPr>
                        <a:t>Develop detailed plans and specifications.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r>
                        <a:rPr lang="en-US" sz="1050" u="none" strike="noStrike" dirty="0">
                          <a:effectLst/>
                          <a:latin typeface="Century Gothic" panose="020B0502020202020204" pitchFamily="34" charset="0"/>
                        </a:rPr>
                        <a:t>Begin the production or full-scale implementation.</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r>
                        <a:rPr lang="en-US" sz="1050" u="none" strike="noStrike" dirty="0">
                          <a:effectLst/>
                          <a:latin typeface="Century Gothic" panose="020B0502020202020204" pitchFamily="34" charset="0"/>
                        </a:rPr>
                        <a:t>Assess the project's performance against your initial goals.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r>
                        <a:rPr lang="en-US" sz="1050" u="none" strike="noStrike" dirty="0">
                          <a:effectLst/>
                          <a:latin typeface="Century Gothic" panose="020B0502020202020204" pitchFamily="34" charset="0"/>
                        </a:rPr>
                        <a:t>Develop a plan to refine and improve the project based on feedback.</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3246780805"/>
                  </a:ext>
                </a:extLst>
              </a:tr>
              <a:tr h="250837">
                <a:tc>
                  <a:txBody>
                    <a:bodyPr/>
                    <a:lstStyle/>
                    <a:p>
                      <a:pPr algn="l" fontAlgn="ctr"/>
                      <a:r>
                        <a:rPr lang="en-US" sz="1200" u="none" strike="noStrike" dirty="0">
                          <a:effectLst/>
                          <a:latin typeface="Century Gothic" panose="020B0502020202020204" pitchFamily="34" charset="0"/>
                        </a:rPr>
                        <a:t>Brainstorm Solutions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r>
                        <a:rPr lang="en-US" sz="1200" u="none" strike="noStrike" dirty="0">
                          <a:effectLst/>
                          <a:latin typeface="Century Gothic" panose="020B0502020202020204" pitchFamily="34" charset="0"/>
                        </a:rPr>
                        <a:t>Allocate Resources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r>
                        <a:rPr lang="en-US" sz="1200" u="none" strike="noStrike" dirty="0">
                          <a:effectLst/>
                          <a:latin typeface="Century Gothic" panose="020B0502020202020204" pitchFamily="34" charset="0"/>
                        </a:rPr>
                        <a:t>Control Quality</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r>
                        <a:rPr lang="en-US" sz="1200" u="none" strike="noStrike" dirty="0">
                          <a:effectLst/>
                          <a:latin typeface="Century Gothic" panose="020B0502020202020204" pitchFamily="34" charset="0"/>
                        </a:rPr>
                        <a:t>Collect Data</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r>
                        <a:rPr lang="en-US" sz="1200" u="none" strike="noStrike" dirty="0">
                          <a:effectLst/>
                          <a:latin typeface="Century Gothic" panose="020B0502020202020204" pitchFamily="34" charset="0"/>
                        </a:rPr>
                        <a:t>Scale Strategy</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391069678"/>
                  </a:ext>
                </a:extLst>
              </a:tr>
              <a:tr h="501674">
                <a:tc>
                  <a:txBody>
                    <a:bodyPr/>
                    <a:lstStyle/>
                    <a:p>
                      <a:pPr algn="l" rtl="0" fontAlgn="ctr"/>
                      <a:r>
                        <a:rPr lang="en-US" sz="1050" u="none" strike="noStrike" dirty="0">
                          <a:effectLst/>
                          <a:latin typeface="Century Gothic" panose="020B0502020202020204" pitchFamily="34" charset="0"/>
                        </a:rPr>
                        <a:t>Gather a team to produce innovative solutions.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r>
                        <a:rPr lang="en-US" sz="1050" u="none" strike="noStrike" dirty="0">
                          <a:effectLst/>
                          <a:latin typeface="Century Gothic" panose="020B0502020202020204" pitchFamily="34" charset="0"/>
                        </a:rPr>
                        <a:t>Assign the resources, including the budget, personnel, and materials.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r>
                        <a:rPr lang="en-US" sz="1050" u="none" strike="noStrike" dirty="0">
                          <a:effectLst/>
                          <a:latin typeface="Century Gothic" panose="020B0502020202020204" pitchFamily="34" charset="0"/>
                        </a:rPr>
                        <a:t>Implement quality control measures throughout the process.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r>
                        <a:rPr lang="en-US" sz="1050" u="none" strike="noStrike" dirty="0">
                          <a:effectLst/>
                          <a:latin typeface="Century Gothic" panose="020B0502020202020204" pitchFamily="34" charset="0"/>
                        </a:rPr>
                        <a:t>Collect and analyze the data on various aspects of the project.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r>
                        <a:rPr lang="en-US" sz="1050" u="none" strike="noStrike" dirty="0">
                          <a:effectLst/>
                          <a:latin typeface="Century Gothic" panose="020B0502020202020204" pitchFamily="34" charset="0"/>
                        </a:rPr>
                        <a:t>Outline strategies for scaling the solution or project.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2987025940"/>
                  </a:ext>
                </a:extLst>
              </a:tr>
              <a:tr h="250837">
                <a:tc>
                  <a:txBody>
                    <a:bodyPr/>
                    <a:lstStyle/>
                    <a:p>
                      <a:pPr algn="l" fontAlgn="ctr"/>
                      <a:r>
                        <a:rPr lang="en-US" sz="1200" u="none" strike="noStrike" dirty="0">
                          <a:effectLst/>
                          <a:latin typeface="Century Gothic" panose="020B0502020202020204" pitchFamily="34" charset="0"/>
                        </a:rPr>
                        <a:t>Study Feasibility</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r>
                        <a:rPr lang="en-US" sz="1200" u="none" strike="noStrike" dirty="0">
                          <a:effectLst/>
                          <a:latin typeface="Century Gothic" panose="020B0502020202020204" pitchFamily="34" charset="0"/>
                        </a:rPr>
                        <a:t>Create Timeline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r>
                        <a:rPr lang="en-US" sz="1200" u="none" strike="noStrike" dirty="0">
                          <a:effectLst/>
                          <a:latin typeface="Century Gothic" panose="020B0502020202020204" pitchFamily="34" charset="0"/>
                        </a:rPr>
                        <a:t>Monitor Progress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r>
                        <a:rPr lang="en-US" sz="1200" u="none" strike="noStrike" dirty="0">
                          <a:effectLst/>
                          <a:latin typeface="Century Gothic" panose="020B0502020202020204" pitchFamily="34" charset="0"/>
                        </a:rPr>
                        <a:t>Gather Feedback</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r>
                        <a:rPr lang="en-US" sz="1200" u="none" strike="noStrike" dirty="0">
                          <a:effectLst/>
                          <a:latin typeface="Century Gothic" panose="020B0502020202020204" pitchFamily="34" charset="0"/>
                        </a:rPr>
                        <a:t>Test Further</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1362969558"/>
                  </a:ext>
                </a:extLst>
              </a:tr>
              <a:tr h="501674">
                <a:tc>
                  <a:txBody>
                    <a:bodyPr/>
                    <a:lstStyle/>
                    <a:p>
                      <a:pPr algn="l" rtl="0" fontAlgn="ctr"/>
                      <a:r>
                        <a:rPr lang="en-US" sz="1050" u="none" strike="noStrike" dirty="0">
                          <a:effectLst/>
                          <a:latin typeface="Century Gothic" panose="020B0502020202020204" pitchFamily="34" charset="0"/>
                        </a:rPr>
                        <a:t>Evaluate the practicality of the proposed solutions.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r>
                        <a:rPr lang="en-US" sz="1050" u="none" strike="noStrike" dirty="0">
                          <a:effectLst/>
                          <a:latin typeface="Century Gothic" panose="020B0502020202020204" pitchFamily="34" charset="0"/>
                        </a:rPr>
                        <a:t>Establish a project timeline with milestones.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r>
                        <a:rPr lang="en-US" sz="1050" u="none" strike="noStrike" dirty="0">
                          <a:effectLst/>
                          <a:latin typeface="Century Gothic" panose="020B0502020202020204" pitchFamily="34" charset="0"/>
                        </a:rPr>
                        <a:t>Regularly monitor your progress against the timeline and budget.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r>
                        <a:rPr lang="en-US" sz="1050" u="none" strike="noStrike" dirty="0">
                          <a:effectLst/>
                          <a:latin typeface="Century Gothic" panose="020B0502020202020204" pitchFamily="34" charset="0"/>
                        </a:rPr>
                        <a:t>Obtain feedback from users, stakeholders, and team members.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r>
                        <a:rPr lang="en-US" sz="1050" u="none" strike="noStrike" dirty="0">
                          <a:effectLst/>
                          <a:latin typeface="Century Gothic" panose="020B0502020202020204" pitchFamily="34" charset="0"/>
                        </a:rPr>
                        <a:t>Conduct further testing as needed for refinement.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3031721059"/>
                  </a:ext>
                </a:extLst>
              </a:tr>
              <a:tr h="288634">
                <a:tc>
                  <a:txBody>
                    <a:bodyPr/>
                    <a:lstStyle/>
                    <a:p>
                      <a:pPr algn="l" fontAlgn="ctr"/>
                      <a:r>
                        <a:rPr lang="en-US" sz="1200" u="none" strike="noStrike" dirty="0">
                          <a:effectLst/>
                          <a:latin typeface="Century Gothic" panose="020B0502020202020204" pitchFamily="34" charset="0"/>
                        </a:rPr>
                        <a:t>Select Concept</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r>
                        <a:rPr lang="en-US" sz="1200" u="none" strike="noStrike" dirty="0">
                          <a:effectLst/>
                          <a:latin typeface="Century Gothic" panose="020B0502020202020204" pitchFamily="34" charset="0"/>
                        </a:rPr>
                        <a:t>Assess Risk</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r>
                        <a:rPr lang="en-US" sz="1200" u="none" strike="noStrike" dirty="0">
                          <a:effectLst/>
                          <a:latin typeface="Century Gothic" panose="020B0502020202020204" pitchFamily="34" charset="0"/>
                        </a:rPr>
                        <a:t>Adjust and Optimize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r>
                        <a:rPr lang="en-US" sz="1200" u="none" strike="noStrike" dirty="0">
                          <a:effectLst/>
                          <a:latin typeface="Century Gothic" panose="020B0502020202020204" pitchFamily="34" charset="0"/>
                        </a:rPr>
                        <a:t>Analyze Cost</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r>
                        <a:rPr lang="en-US" sz="1200" u="none" strike="noStrike" dirty="0">
                          <a:effectLst/>
                          <a:latin typeface="Century Gothic" panose="020B0502020202020204" pitchFamily="34" charset="0"/>
                        </a:rPr>
                        <a:t>Implement Improvements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1934219592"/>
                  </a:ext>
                </a:extLst>
              </a:tr>
              <a:tr h="501674">
                <a:tc>
                  <a:txBody>
                    <a:bodyPr/>
                    <a:lstStyle/>
                    <a:p>
                      <a:pPr algn="l" rtl="0" fontAlgn="ctr"/>
                      <a:r>
                        <a:rPr lang="en-US" sz="1050" u="none" strike="noStrike" dirty="0">
                          <a:effectLst/>
                          <a:latin typeface="Century Gothic" panose="020B0502020202020204" pitchFamily="34" charset="0"/>
                        </a:rPr>
                        <a:t>Choose the most viable concept based on the study.</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r>
                        <a:rPr lang="en-US" sz="1050" u="none" strike="noStrike" dirty="0">
                          <a:effectLst/>
                          <a:latin typeface="Century Gothic" panose="020B0502020202020204" pitchFamily="34" charset="0"/>
                        </a:rPr>
                        <a:t>Identify the potential risks and mitigation strategies.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r>
                        <a:rPr lang="en-US" sz="1050" u="none" strike="noStrike" dirty="0">
                          <a:effectLst/>
                          <a:latin typeface="Century Gothic" panose="020B0502020202020204" pitchFamily="34" charset="0"/>
                        </a:rPr>
                        <a:t>Make the necessary adjustments based on feedback and results.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r>
                        <a:rPr lang="en-US" sz="1050" u="none" strike="noStrike" dirty="0">
                          <a:effectLst/>
                          <a:latin typeface="Century Gothic" panose="020B0502020202020204" pitchFamily="34" charset="0"/>
                        </a:rPr>
                        <a:t>Review the actual spend against the budget.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r>
                        <a:rPr lang="en-US" sz="1050" u="none" strike="noStrike" dirty="0">
                          <a:effectLst/>
                          <a:latin typeface="Century Gothic" panose="020B0502020202020204" pitchFamily="34" charset="0"/>
                        </a:rPr>
                        <a:t>Apply improvements and optimizations.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128843515"/>
                  </a:ext>
                </a:extLst>
              </a:tr>
              <a:tr h="250837">
                <a:tc>
                  <a:txBody>
                    <a:bodyPr/>
                    <a:lstStyle/>
                    <a:p>
                      <a:pPr algn="l" fontAlgn="ctr"/>
                      <a:r>
                        <a:rPr lang="en-US" sz="1200" u="none" strike="noStrike" dirty="0">
                          <a:effectLst/>
                          <a:latin typeface="Century Gothic" panose="020B0502020202020204" pitchFamily="34" charset="0"/>
                        </a:rPr>
                        <a:t>Initiate Design</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r>
                        <a:rPr lang="en-US" sz="1200" u="none" strike="noStrike" dirty="0">
                          <a:effectLst/>
                          <a:latin typeface="Century Gothic" panose="020B0502020202020204" pitchFamily="34" charset="0"/>
                        </a:rPr>
                        <a:t>Develop Prototype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r>
                        <a:rPr lang="en-US" sz="1200" u="none" strike="noStrike" dirty="0">
                          <a:effectLst/>
                          <a:latin typeface="Century Gothic" panose="020B0502020202020204" pitchFamily="34" charset="0"/>
                        </a:rPr>
                        <a:t>Update Stakeholders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r>
                        <a:rPr lang="en-US" sz="1200" u="none" strike="noStrike" dirty="0">
                          <a:effectLst/>
                          <a:latin typeface="Century Gothic" panose="020B0502020202020204" pitchFamily="34" charset="0"/>
                        </a:rPr>
                        <a:t>Identify Improvements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r>
                        <a:rPr lang="en-US" sz="1200" u="none" strike="noStrike" dirty="0">
                          <a:effectLst/>
                          <a:latin typeface="Century Gothic" panose="020B0502020202020204" pitchFamily="34" charset="0"/>
                        </a:rPr>
                        <a:t>Expand Market</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1541759952"/>
                  </a:ext>
                </a:extLst>
              </a:tr>
              <a:tr h="501674">
                <a:tc>
                  <a:txBody>
                    <a:bodyPr/>
                    <a:lstStyle/>
                    <a:p>
                      <a:pPr algn="l" rtl="0" fontAlgn="ctr"/>
                      <a:r>
                        <a:rPr lang="en-US" sz="1050" u="none" strike="noStrike" dirty="0">
                          <a:effectLst/>
                          <a:latin typeface="Century Gothic" panose="020B0502020202020204" pitchFamily="34" charset="0"/>
                        </a:rPr>
                        <a:t>Sketch the initial design or layout of the solution.</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r>
                        <a:rPr lang="en-US" sz="1050" u="none" strike="noStrike" dirty="0">
                          <a:effectLst/>
                          <a:latin typeface="Century Gothic" panose="020B0502020202020204" pitchFamily="34" charset="0"/>
                        </a:rPr>
                        <a:t>Build a prototype or beta version if applicable.</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r>
                        <a:rPr lang="en-US" sz="1050" u="none" strike="noStrike" dirty="0">
                          <a:effectLst/>
                          <a:latin typeface="Century Gothic" panose="020B0502020202020204" pitchFamily="34" charset="0"/>
                        </a:rPr>
                        <a:t>Keep your stakeholders informed about your progress and changes.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r>
                        <a:rPr lang="en-US" sz="1050" u="none" strike="noStrike" dirty="0">
                          <a:effectLst/>
                          <a:latin typeface="Century Gothic" panose="020B0502020202020204" pitchFamily="34" charset="0"/>
                        </a:rPr>
                        <a:t>Identify the areas for improvement and lessons learned.</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r>
                        <a:rPr lang="en-US" sz="1050" u="none" strike="noStrike" dirty="0">
                          <a:effectLst/>
                          <a:latin typeface="Century Gothic" panose="020B0502020202020204" pitchFamily="34" charset="0"/>
                        </a:rPr>
                        <a:t>Explore the opportunities for market expansion if applicable.</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207505573"/>
                  </a:ext>
                </a:extLst>
              </a:tr>
              <a:tr h="250837">
                <a:tc>
                  <a:txBody>
                    <a:bodyPr/>
                    <a:lstStyle/>
                    <a:p>
                      <a:pPr algn="l" fontAlgn="ctr"/>
                      <a:r>
                        <a:rPr lang="en-US" sz="1200" u="none" strike="noStrike" dirty="0">
                          <a:effectLst/>
                          <a:latin typeface="Century Gothic" panose="020B0502020202020204" pitchFamily="34" charset="0"/>
                        </a:rPr>
                        <a:t>Get Feedback</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r>
                        <a:rPr lang="en-US" sz="1200" u="none" strike="noStrike" dirty="0">
                          <a:effectLst/>
                          <a:latin typeface="Century Gothic" panose="020B0502020202020204" pitchFamily="34" charset="0"/>
                        </a:rPr>
                        <a:t>Conduct Tests</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r>
                        <a:rPr lang="en-US" sz="1200" u="none" strike="noStrike" dirty="0">
                          <a:effectLst/>
                          <a:latin typeface="Century Gothic" panose="020B0502020202020204" pitchFamily="34" charset="0"/>
                        </a:rPr>
                        <a:t>Check Compliance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r>
                        <a:rPr lang="en-US" sz="1200" u="none" strike="noStrike" dirty="0">
                          <a:effectLst/>
                          <a:latin typeface="Century Gothic" panose="020B0502020202020204" pitchFamily="34" charset="0"/>
                        </a:rPr>
                        <a:t>Generate Report</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r>
                        <a:rPr lang="en-US" sz="1200" u="none" strike="noStrike" dirty="0">
                          <a:effectLst/>
                          <a:latin typeface="Century Gothic" panose="020B0502020202020204" pitchFamily="34" charset="0"/>
                        </a:rPr>
                        <a:t>Plan Future</a:t>
                      </a: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3489033545"/>
                  </a:ext>
                </a:extLst>
              </a:tr>
              <a:tr h="501674">
                <a:tc>
                  <a:txBody>
                    <a:bodyPr/>
                    <a:lstStyle/>
                    <a:p>
                      <a:pPr algn="l" rtl="0" fontAlgn="ctr"/>
                      <a:r>
                        <a:rPr lang="en-US" sz="1050" u="none" strike="noStrike" dirty="0">
                          <a:effectLst/>
                          <a:latin typeface="Century Gothic" panose="020B0502020202020204" pitchFamily="34" charset="0"/>
                        </a:rPr>
                        <a:t>Present the concept to stakeholders for their input.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F6F2"/>
                    </a:solidFill>
                  </a:tcPr>
                </a:tc>
                <a:tc>
                  <a:txBody>
                    <a:bodyPr/>
                    <a:lstStyle/>
                    <a:p>
                      <a:pPr algn="l" rtl="0" fontAlgn="ctr"/>
                      <a:r>
                        <a:rPr lang="en-US" sz="1050" u="none" strike="noStrike" dirty="0">
                          <a:effectLst/>
                          <a:latin typeface="Century Gothic" panose="020B0502020202020204" pitchFamily="34" charset="0"/>
                        </a:rPr>
                        <a:t>Conduct initial tests to assess the feasibility and adjust.</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FF8E5"/>
                    </a:solidFill>
                  </a:tcPr>
                </a:tc>
                <a:tc>
                  <a:txBody>
                    <a:bodyPr/>
                    <a:lstStyle/>
                    <a:p>
                      <a:pPr algn="l" rtl="0" fontAlgn="ctr"/>
                      <a:r>
                        <a:rPr lang="en-US" sz="1050" u="none" strike="noStrike" dirty="0">
                          <a:effectLst/>
                          <a:latin typeface="Century Gothic" panose="020B0502020202020204" pitchFamily="34" charset="0"/>
                        </a:rPr>
                        <a:t>Ensure that you meet all regulatory and compliance standards.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FF2CC"/>
                    </a:solidFill>
                  </a:tcPr>
                </a:tc>
                <a:tc>
                  <a:txBody>
                    <a:bodyPr/>
                    <a:lstStyle/>
                    <a:p>
                      <a:pPr algn="l" rtl="0" fontAlgn="ctr"/>
                      <a:r>
                        <a:rPr lang="en-US" sz="1050" u="none" strike="noStrike" dirty="0">
                          <a:effectLst/>
                          <a:latin typeface="Century Gothic" panose="020B0502020202020204" pitchFamily="34" charset="0"/>
                        </a:rPr>
                        <a:t>Compile a comprehensive report detailing the project's outcomes.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2F9E1"/>
                    </a:solidFill>
                  </a:tcPr>
                </a:tc>
                <a:tc>
                  <a:txBody>
                    <a:bodyPr/>
                    <a:lstStyle/>
                    <a:p>
                      <a:pPr algn="l" rtl="0" fontAlgn="ctr"/>
                      <a:r>
                        <a:rPr lang="en-US" sz="1050" u="none" strike="noStrike" dirty="0">
                          <a:effectLst/>
                          <a:latin typeface="Century Gothic" panose="020B0502020202020204" pitchFamily="34" charset="0"/>
                        </a:rPr>
                        <a:t>Plan for future iterations or versions based on the project's success.</a:t>
                      </a: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3970662266"/>
                  </a:ext>
                </a:extLst>
              </a:tr>
            </a:tbl>
          </a:graphicData>
        </a:graphic>
      </p:graphicFrame>
      <p:sp>
        <p:nvSpPr>
          <p:cNvPr id="5" name="Chevron 4">
            <a:extLst>
              <a:ext uri="{FF2B5EF4-FFF2-40B4-BE49-F238E27FC236}">
                <a16:creationId xmlns:a16="http://schemas.microsoft.com/office/drawing/2014/main" id="{47286E9D-387D-EE9B-107A-F053FD96617B}"/>
              </a:ext>
            </a:extLst>
          </p:cNvPr>
          <p:cNvSpPr/>
          <p:nvPr/>
        </p:nvSpPr>
        <p:spPr>
          <a:xfrm>
            <a:off x="256540" y="1039330"/>
            <a:ext cx="657741" cy="279400"/>
          </a:xfrm>
          <a:prstGeom prst="chevron">
            <a:avLst/>
          </a:prstGeom>
          <a:gradFill flip="none" rotWithShape="1">
            <a:gsLst>
              <a:gs pos="0">
                <a:srgbClr val="E9F6F2"/>
              </a:gs>
              <a:gs pos="63000">
                <a:srgbClr val="BFEEEB"/>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2" name="Chevron 11">
            <a:extLst>
              <a:ext uri="{FF2B5EF4-FFF2-40B4-BE49-F238E27FC236}">
                <a16:creationId xmlns:a16="http://schemas.microsoft.com/office/drawing/2014/main" id="{6F9C0431-2259-9FC3-D451-5F39E00C3051}"/>
              </a:ext>
            </a:extLst>
          </p:cNvPr>
          <p:cNvSpPr/>
          <p:nvPr/>
        </p:nvSpPr>
        <p:spPr>
          <a:xfrm>
            <a:off x="827496" y="1039330"/>
            <a:ext cx="548118" cy="279400"/>
          </a:xfrm>
          <a:prstGeom prst="chevron">
            <a:avLst/>
          </a:prstGeom>
          <a:gradFill flip="none" rotWithShape="1">
            <a:gsLst>
              <a:gs pos="0">
                <a:srgbClr val="E9F6F2"/>
              </a:gs>
              <a:gs pos="63000">
                <a:srgbClr val="BFEEEB"/>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7" name="Chevron 16">
            <a:extLst>
              <a:ext uri="{FF2B5EF4-FFF2-40B4-BE49-F238E27FC236}">
                <a16:creationId xmlns:a16="http://schemas.microsoft.com/office/drawing/2014/main" id="{9B6689C7-1AD4-AC49-A925-F723A9EE0A09}"/>
              </a:ext>
            </a:extLst>
          </p:cNvPr>
          <p:cNvSpPr/>
          <p:nvPr/>
        </p:nvSpPr>
        <p:spPr>
          <a:xfrm>
            <a:off x="1291874" y="1039330"/>
            <a:ext cx="411088" cy="279400"/>
          </a:xfrm>
          <a:prstGeom prst="chevron">
            <a:avLst/>
          </a:prstGeom>
          <a:gradFill flip="none" rotWithShape="1">
            <a:gsLst>
              <a:gs pos="0">
                <a:srgbClr val="E9F6F2"/>
              </a:gs>
              <a:gs pos="63000">
                <a:srgbClr val="BFEEEB"/>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6" name="Chevron 5">
            <a:extLst>
              <a:ext uri="{FF2B5EF4-FFF2-40B4-BE49-F238E27FC236}">
                <a16:creationId xmlns:a16="http://schemas.microsoft.com/office/drawing/2014/main" id="{16E14827-A0EC-4849-8DEB-55EF25C11EA9}"/>
              </a:ext>
            </a:extLst>
          </p:cNvPr>
          <p:cNvSpPr/>
          <p:nvPr/>
        </p:nvSpPr>
        <p:spPr>
          <a:xfrm>
            <a:off x="2620298" y="1039330"/>
            <a:ext cx="657741" cy="279400"/>
          </a:xfrm>
          <a:prstGeom prst="chevron">
            <a:avLst/>
          </a:prstGeom>
          <a:gradFill flip="none" rotWithShape="1">
            <a:gsLst>
              <a:gs pos="0">
                <a:srgbClr val="FFF7E5"/>
              </a:gs>
              <a:gs pos="63000">
                <a:schemeClr val="accent4">
                  <a:lumMod val="40000"/>
                  <a:lumOff val="60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3" name="Chevron 12">
            <a:extLst>
              <a:ext uri="{FF2B5EF4-FFF2-40B4-BE49-F238E27FC236}">
                <a16:creationId xmlns:a16="http://schemas.microsoft.com/office/drawing/2014/main" id="{6A6C842E-DA1E-701A-FF71-8EC4AE1303FB}"/>
              </a:ext>
            </a:extLst>
          </p:cNvPr>
          <p:cNvSpPr/>
          <p:nvPr/>
        </p:nvSpPr>
        <p:spPr>
          <a:xfrm>
            <a:off x="3191254" y="1039330"/>
            <a:ext cx="548118" cy="279400"/>
          </a:xfrm>
          <a:prstGeom prst="chevron">
            <a:avLst/>
          </a:prstGeom>
          <a:gradFill flip="none" rotWithShape="1">
            <a:gsLst>
              <a:gs pos="0">
                <a:srgbClr val="FFF7E5"/>
              </a:gs>
              <a:gs pos="63000">
                <a:schemeClr val="accent4">
                  <a:lumMod val="40000"/>
                  <a:lumOff val="60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4" name="Chevron 23">
            <a:extLst>
              <a:ext uri="{FF2B5EF4-FFF2-40B4-BE49-F238E27FC236}">
                <a16:creationId xmlns:a16="http://schemas.microsoft.com/office/drawing/2014/main" id="{4275882A-CFD2-1740-8863-454405AF12FA}"/>
              </a:ext>
            </a:extLst>
          </p:cNvPr>
          <p:cNvSpPr/>
          <p:nvPr/>
        </p:nvSpPr>
        <p:spPr>
          <a:xfrm>
            <a:off x="3655632" y="1039330"/>
            <a:ext cx="411088" cy="279400"/>
          </a:xfrm>
          <a:prstGeom prst="chevron">
            <a:avLst/>
          </a:prstGeom>
          <a:gradFill flip="none" rotWithShape="1">
            <a:gsLst>
              <a:gs pos="0">
                <a:srgbClr val="FFF7E5"/>
              </a:gs>
              <a:gs pos="63000">
                <a:schemeClr val="accent4">
                  <a:lumMod val="40000"/>
                  <a:lumOff val="60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7" name="Chevron 6">
            <a:extLst>
              <a:ext uri="{FF2B5EF4-FFF2-40B4-BE49-F238E27FC236}">
                <a16:creationId xmlns:a16="http://schemas.microsoft.com/office/drawing/2014/main" id="{A2E6337B-08B4-7940-8ED8-672B94F0DDBB}"/>
              </a:ext>
            </a:extLst>
          </p:cNvPr>
          <p:cNvSpPr/>
          <p:nvPr/>
        </p:nvSpPr>
        <p:spPr>
          <a:xfrm>
            <a:off x="4937756" y="1039330"/>
            <a:ext cx="657741" cy="279400"/>
          </a:xfrm>
          <a:prstGeom prst="chevron">
            <a:avLst/>
          </a:prstGeom>
          <a:gradFill flip="none" rotWithShape="1">
            <a:gsLst>
              <a:gs pos="0">
                <a:schemeClr val="accent4">
                  <a:lumMod val="20000"/>
                  <a:lumOff val="80000"/>
                </a:schemeClr>
              </a:gs>
              <a:gs pos="63000">
                <a:schemeClr val="accent4"/>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4" name="Chevron 13">
            <a:extLst>
              <a:ext uri="{FF2B5EF4-FFF2-40B4-BE49-F238E27FC236}">
                <a16:creationId xmlns:a16="http://schemas.microsoft.com/office/drawing/2014/main" id="{A2346ED9-AF8C-18AC-838F-721D57E5ED0D}"/>
              </a:ext>
            </a:extLst>
          </p:cNvPr>
          <p:cNvSpPr/>
          <p:nvPr/>
        </p:nvSpPr>
        <p:spPr>
          <a:xfrm>
            <a:off x="5508713" y="1039330"/>
            <a:ext cx="548118" cy="279400"/>
          </a:xfrm>
          <a:prstGeom prst="chevron">
            <a:avLst/>
          </a:prstGeom>
          <a:gradFill flip="none" rotWithShape="1">
            <a:gsLst>
              <a:gs pos="0">
                <a:schemeClr val="accent4">
                  <a:lumMod val="20000"/>
                  <a:lumOff val="80000"/>
                </a:schemeClr>
              </a:gs>
              <a:gs pos="63000">
                <a:schemeClr val="accent4"/>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5" name="Chevron 24">
            <a:extLst>
              <a:ext uri="{FF2B5EF4-FFF2-40B4-BE49-F238E27FC236}">
                <a16:creationId xmlns:a16="http://schemas.microsoft.com/office/drawing/2014/main" id="{D57913F3-01CE-FE4D-BCF2-DBEFDB4CF0C4}"/>
              </a:ext>
            </a:extLst>
          </p:cNvPr>
          <p:cNvSpPr/>
          <p:nvPr/>
        </p:nvSpPr>
        <p:spPr>
          <a:xfrm>
            <a:off x="5973090" y="1039330"/>
            <a:ext cx="411088" cy="279400"/>
          </a:xfrm>
          <a:prstGeom prst="chevron">
            <a:avLst/>
          </a:prstGeom>
          <a:gradFill flip="none" rotWithShape="1">
            <a:gsLst>
              <a:gs pos="0">
                <a:schemeClr val="accent4">
                  <a:lumMod val="20000"/>
                  <a:lumOff val="80000"/>
                </a:schemeClr>
              </a:gs>
              <a:gs pos="63000">
                <a:schemeClr val="accent4"/>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0" name="Chevron 9">
            <a:extLst>
              <a:ext uri="{FF2B5EF4-FFF2-40B4-BE49-F238E27FC236}">
                <a16:creationId xmlns:a16="http://schemas.microsoft.com/office/drawing/2014/main" id="{F908B324-D4C2-5D4F-8D76-C3CC042D39ED}"/>
              </a:ext>
            </a:extLst>
          </p:cNvPr>
          <p:cNvSpPr/>
          <p:nvPr/>
        </p:nvSpPr>
        <p:spPr>
          <a:xfrm>
            <a:off x="7255215" y="1039330"/>
            <a:ext cx="657741" cy="279400"/>
          </a:xfrm>
          <a:prstGeom prst="chevron">
            <a:avLst/>
          </a:prstGeom>
          <a:gradFill flip="none" rotWithShape="1">
            <a:gsLst>
              <a:gs pos="0">
                <a:srgbClr val="F2F9E0"/>
              </a:gs>
              <a:gs pos="63000">
                <a:srgbClr val="DBF2A9"/>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5" name="Chevron 14">
            <a:extLst>
              <a:ext uri="{FF2B5EF4-FFF2-40B4-BE49-F238E27FC236}">
                <a16:creationId xmlns:a16="http://schemas.microsoft.com/office/drawing/2014/main" id="{2F702A9C-12B4-D709-7050-16DFB289F93C}"/>
              </a:ext>
            </a:extLst>
          </p:cNvPr>
          <p:cNvSpPr/>
          <p:nvPr/>
        </p:nvSpPr>
        <p:spPr>
          <a:xfrm>
            <a:off x="7826171" y="1039330"/>
            <a:ext cx="548118" cy="279400"/>
          </a:xfrm>
          <a:prstGeom prst="chevron">
            <a:avLst/>
          </a:prstGeom>
          <a:gradFill flip="none" rotWithShape="1">
            <a:gsLst>
              <a:gs pos="0">
                <a:srgbClr val="F2F9E0"/>
              </a:gs>
              <a:gs pos="63000">
                <a:srgbClr val="DBF2A9"/>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6" name="Chevron 25">
            <a:extLst>
              <a:ext uri="{FF2B5EF4-FFF2-40B4-BE49-F238E27FC236}">
                <a16:creationId xmlns:a16="http://schemas.microsoft.com/office/drawing/2014/main" id="{E0AAE229-111A-CF4B-A3F3-723290B59FF7}"/>
              </a:ext>
            </a:extLst>
          </p:cNvPr>
          <p:cNvSpPr/>
          <p:nvPr/>
        </p:nvSpPr>
        <p:spPr>
          <a:xfrm>
            <a:off x="8290548" y="1039330"/>
            <a:ext cx="411088" cy="279400"/>
          </a:xfrm>
          <a:prstGeom prst="chevron">
            <a:avLst/>
          </a:prstGeom>
          <a:gradFill flip="none" rotWithShape="1">
            <a:gsLst>
              <a:gs pos="0">
                <a:srgbClr val="F2F9E0"/>
              </a:gs>
              <a:gs pos="63000">
                <a:srgbClr val="DBF2A9"/>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 name="Chevron 10">
            <a:extLst>
              <a:ext uri="{FF2B5EF4-FFF2-40B4-BE49-F238E27FC236}">
                <a16:creationId xmlns:a16="http://schemas.microsoft.com/office/drawing/2014/main" id="{776EF02B-0201-D344-B015-912E9E16BDAC}"/>
              </a:ext>
            </a:extLst>
          </p:cNvPr>
          <p:cNvSpPr/>
          <p:nvPr/>
        </p:nvSpPr>
        <p:spPr>
          <a:xfrm>
            <a:off x="9618973" y="1039330"/>
            <a:ext cx="657741" cy="279400"/>
          </a:xfrm>
          <a:prstGeom prst="chevron">
            <a:avLst/>
          </a:prstGeom>
          <a:gradFill flip="none" rotWithShape="1">
            <a:gsLst>
              <a:gs pos="0">
                <a:srgbClr val="E4FAF0"/>
              </a:gs>
              <a:gs pos="63000">
                <a:srgbClr val="9CE9BE"/>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6" name="Chevron 15">
            <a:extLst>
              <a:ext uri="{FF2B5EF4-FFF2-40B4-BE49-F238E27FC236}">
                <a16:creationId xmlns:a16="http://schemas.microsoft.com/office/drawing/2014/main" id="{9AB95459-74F7-07A6-2362-05D707DE719B}"/>
              </a:ext>
            </a:extLst>
          </p:cNvPr>
          <p:cNvSpPr/>
          <p:nvPr/>
        </p:nvSpPr>
        <p:spPr>
          <a:xfrm>
            <a:off x="10189929" y="1039330"/>
            <a:ext cx="548118" cy="279400"/>
          </a:xfrm>
          <a:prstGeom prst="chevron">
            <a:avLst/>
          </a:prstGeom>
          <a:gradFill flip="none" rotWithShape="1">
            <a:gsLst>
              <a:gs pos="0">
                <a:srgbClr val="E4FAF0"/>
              </a:gs>
              <a:gs pos="63000">
                <a:srgbClr val="9CE9BE"/>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31" name="Chevron 30">
            <a:extLst>
              <a:ext uri="{FF2B5EF4-FFF2-40B4-BE49-F238E27FC236}">
                <a16:creationId xmlns:a16="http://schemas.microsoft.com/office/drawing/2014/main" id="{A09C96CF-A28D-6B4E-A4BF-20E5641299CA}"/>
              </a:ext>
            </a:extLst>
          </p:cNvPr>
          <p:cNvSpPr/>
          <p:nvPr/>
        </p:nvSpPr>
        <p:spPr>
          <a:xfrm>
            <a:off x="10654307" y="1039330"/>
            <a:ext cx="411088" cy="279400"/>
          </a:xfrm>
          <a:prstGeom prst="chevron">
            <a:avLst/>
          </a:prstGeom>
          <a:gradFill flip="none" rotWithShape="1">
            <a:gsLst>
              <a:gs pos="0">
                <a:srgbClr val="E4FAF0"/>
              </a:gs>
              <a:gs pos="63000">
                <a:srgbClr val="9CE9BE"/>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4084861293"/>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100" u="none" strike="noStrike" dirty="0">
                          <a:solidFill>
                            <a:schemeClr val="tx1"/>
                          </a:solidFill>
                          <a:effectLst/>
                          <a:latin typeface="Century Gothic" panose="020B0502020202020204" pitchFamily="34" charset="0"/>
                        </a:rPr>
                        <a:t> </a:t>
                      </a: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1820285027"/>
              </p:ext>
            </p:extLst>
          </p:nvPr>
        </p:nvGraphicFramePr>
        <p:xfrm>
          <a:off x="256541" y="1039330"/>
          <a:ext cx="11643360" cy="5492647"/>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270904">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1</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2</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3</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4</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tc>
                  <a:txBody>
                    <a:bodyPr/>
                    <a:lstStyle/>
                    <a:p>
                      <a:pPr algn="r" fontAlgn="ctr"/>
                      <a:r>
                        <a:rPr lang="en-US" sz="1400" u="none" strike="noStrike" dirty="0">
                          <a:solidFill>
                            <a:schemeClr val="tx1">
                              <a:lumMod val="65000"/>
                              <a:lumOff val="35000"/>
                            </a:schemeClr>
                          </a:solidFill>
                          <a:effectLst/>
                          <a:latin typeface="Century Gothic" panose="020B0502020202020204" pitchFamily="34" charset="0"/>
                        </a:rPr>
                        <a:t>Phase </a:t>
                      </a:r>
                      <a:r>
                        <a:rPr lang="en-US" sz="2000" u="none" strike="noStrike" dirty="0">
                          <a:solidFill>
                            <a:schemeClr val="tx1">
                              <a:lumMod val="65000"/>
                              <a:lumOff val="35000"/>
                            </a:schemeClr>
                          </a:solidFill>
                          <a:effectLst/>
                          <a:latin typeface="Century Gothic" panose="020B0502020202020204" pitchFamily="34" charset="0"/>
                        </a:rPr>
                        <a:t>5</a:t>
                      </a:r>
                      <a:endParaRPr lang="en-US" sz="1400" b="0" i="0" u="none" strike="noStrike" dirty="0">
                        <a:solidFill>
                          <a:schemeClr val="tx1">
                            <a:lumMod val="65000"/>
                            <a:lumOff val="35000"/>
                          </a:schemeClr>
                        </a:solidFill>
                        <a:effectLst/>
                        <a:latin typeface="Century Gothic" panose="020B0502020202020204" pitchFamily="34" charset="0"/>
                      </a:endParaRPr>
                    </a:p>
                  </a:txBody>
                  <a:tcPr marL="6077" marR="6077" marT="6077" marB="9144" anchor="b">
                    <a:lnB w="2857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946177095"/>
                  </a:ext>
                </a:extLst>
              </a:tr>
              <a:tr h="538891">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FEEEB"/>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AE19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A6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BF2A9"/>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9AE7BD"/>
                    </a:solidFill>
                  </a:tcPr>
                </a:tc>
                <a:extLst>
                  <a:ext uri="{0D108BD9-81ED-4DB2-BD59-A6C34878D82A}">
                    <a16:rowId xmlns:a16="http://schemas.microsoft.com/office/drawing/2014/main" val="4090204753"/>
                  </a:ext>
                </a:extLst>
              </a:tr>
              <a:tr h="25083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DBEEE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FFF2CC"/>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FFE69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5F2CA"/>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4017228775"/>
                  </a:ext>
                </a:extLst>
              </a:tr>
              <a:tr h="582546">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3246780805"/>
                  </a:ext>
                </a:extLst>
              </a:tr>
              <a:tr h="25083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391069678"/>
                  </a:ext>
                </a:extLst>
              </a:tr>
              <a:tr h="501674">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2987025940"/>
                  </a:ext>
                </a:extLst>
              </a:tr>
              <a:tr h="25083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1362969558"/>
                  </a:ext>
                </a:extLst>
              </a:tr>
              <a:tr h="501674">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3031721059"/>
                  </a:ext>
                </a:extLst>
              </a:tr>
              <a:tr h="28863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1934219592"/>
                  </a:ext>
                </a:extLst>
              </a:tr>
              <a:tr h="501674">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128843515"/>
                  </a:ext>
                </a:extLst>
              </a:tr>
              <a:tr h="25083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1541759952"/>
                  </a:ext>
                </a:extLst>
              </a:tr>
              <a:tr h="501674">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F6F2"/>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8E5"/>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FF2CC"/>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F2F9E1"/>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207505573"/>
                  </a:ext>
                </a:extLst>
              </a:tr>
              <a:tr h="250837">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BEEE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F2CC"/>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FE69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5F2CA"/>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C9F2DB"/>
                    </a:solidFill>
                  </a:tcPr>
                </a:tc>
                <a:extLst>
                  <a:ext uri="{0D108BD9-81ED-4DB2-BD59-A6C34878D82A}">
                    <a16:rowId xmlns:a16="http://schemas.microsoft.com/office/drawing/2014/main" val="3489033545"/>
                  </a:ext>
                </a:extLst>
              </a:tr>
              <a:tr h="501674">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F6F2"/>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FF8E5"/>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FF2CC"/>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2F9E1"/>
                    </a:solidFill>
                  </a:tcPr>
                </a:tc>
                <a:tc>
                  <a:txBody>
                    <a:bodyPr/>
                    <a:lstStyle/>
                    <a:p>
                      <a:pPr algn="l" rtl="0" fontAlgn="ctr"/>
                      <a:endParaRPr lang="en-US" sz="1050" b="0" i="0" u="none" strike="noStrike" dirty="0">
                        <a:solidFill>
                          <a:srgbClr val="000000"/>
                        </a:solidFill>
                        <a:effectLst/>
                        <a:latin typeface="Century Gothic" panose="020B0502020202020204" pitchFamily="34" charset="0"/>
                      </a:endParaRPr>
                    </a:p>
                  </a:txBody>
                  <a:tcPr marL="54696" marR="6077" marT="6077"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4FAF1"/>
                    </a:solidFill>
                  </a:tcPr>
                </a:tc>
                <a:extLst>
                  <a:ext uri="{0D108BD9-81ED-4DB2-BD59-A6C34878D82A}">
                    <a16:rowId xmlns:a16="http://schemas.microsoft.com/office/drawing/2014/main" val="3970662266"/>
                  </a:ext>
                </a:extLst>
              </a:tr>
            </a:tbl>
          </a:graphicData>
        </a:graphic>
      </p:graphicFrame>
      <p:sp>
        <p:nvSpPr>
          <p:cNvPr id="5" name="Chevron 4">
            <a:extLst>
              <a:ext uri="{FF2B5EF4-FFF2-40B4-BE49-F238E27FC236}">
                <a16:creationId xmlns:a16="http://schemas.microsoft.com/office/drawing/2014/main" id="{47286E9D-387D-EE9B-107A-F053FD96617B}"/>
              </a:ext>
            </a:extLst>
          </p:cNvPr>
          <p:cNvSpPr/>
          <p:nvPr/>
        </p:nvSpPr>
        <p:spPr>
          <a:xfrm>
            <a:off x="256540" y="1039330"/>
            <a:ext cx="657741" cy="279400"/>
          </a:xfrm>
          <a:prstGeom prst="chevron">
            <a:avLst/>
          </a:prstGeom>
          <a:gradFill flip="none" rotWithShape="1">
            <a:gsLst>
              <a:gs pos="0">
                <a:srgbClr val="E9F6F2"/>
              </a:gs>
              <a:gs pos="63000">
                <a:srgbClr val="BFEEEB"/>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2" name="Chevron 11">
            <a:extLst>
              <a:ext uri="{FF2B5EF4-FFF2-40B4-BE49-F238E27FC236}">
                <a16:creationId xmlns:a16="http://schemas.microsoft.com/office/drawing/2014/main" id="{6F9C0431-2259-9FC3-D451-5F39E00C3051}"/>
              </a:ext>
            </a:extLst>
          </p:cNvPr>
          <p:cNvSpPr/>
          <p:nvPr/>
        </p:nvSpPr>
        <p:spPr>
          <a:xfrm>
            <a:off x="827496" y="1039330"/>
            <a:ext cx="548118" cy="279400"/>
          </a:xfrm>
          <a:prstGeom prst="chevron">
            <a:avLst/>
          </a:prstGeom>
          <a:gradFill flip="none" rotWithShape="1">
            <a:gsLst>
              <a:gs pos="0">
                <a:srgbClr val="E9F6F2"/>
              </a:gs>
              <a:gs pos="63000">
                <a:srgbClr val="BFEEEB"/>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7" name="Chevron 16">
            <a:extLst>
              <a:ext uri="{FF2B5EF4-FFF2-40B4-BE49-F238E27FC236}">
                <a16:creationId xmlns:a16="http://schemas.microsoft.com/office/drawing/2014/main" id="{9B6689C7-1AD4-AC49-A925-F723A9EE0A09}"/>
              </a:ext>
            </a:extLst>
          </p:cNvPr>
          <p:cNvSpPr/>
          <p:nvPr/>
        </p:nvSpPr>
        <p:spPr>
          <a:xfrm>
            <a:off x="1291874" y="1039330"/>
            <a:ext cx="411088" cy="279400"/>
          </a:xfrm>
          <a:prstGeom prst="chevron">
            <a:avLst/>
          </a:prstGeom>
          <a:gradFill flip="none" rotWithShape="1">
            <a:gsLst>
              <a:gs pos="0">
                <a:srgbClr val="E9F6F2"/>
              </a:gs>
              <a:gs pos="63000">
                <a:srgbClr val="BFEEEB"/>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6" name="Chevron 5">
            <a:extLst>
              <a:ext uri="{FF2B5EF4-FFF2-40B4-BE49-F238E27FC236}">
                <a16:creationId xmlns:a16="http://schemas.microsoft.com/office/drawing/2014/main" id="{16E14827-A0EC-4849-8DEB-55EF25C11EA9}"/>
              </a:ext>
            </a:extLst>
          </p:cNvPr>
          <p:cNvSpPr/>
          <p:nvPr/>
        </p:nvSpPr>
        <p:spPr>
          <a:xfrm>
            <a:off x="2620298" y="1039330"/>
            <a:ext cx="657741" cy="279400"/>
          </a:xfrm>
          <a:prstGeom prst="chevron">
            <a:avLst/>
          </a:prstGeom>
          <a:gradFill flip="none" rotWithShape="1">
            <a:gsLst>
              <a:gs pos="0">
                <a:srgbClr val="FFF7E5"/>
              </a:gs>
              <a:gs pos="63000">
                <a:schemeClr val="accent4">
                  <a:lumMod val="40000"/>
                  <a:lumOff val="60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3" name="Chevron 12">
            <a:extLst>
              <a:ext uri="{FF2B5EF4-FFF2-40B4-BE49-F238E27FC236}">
                <a16:creationId xmlns:a16="http://schemas.microsoft.com/office/drawing/2014/main" id="{6A6C842E-DA1E-701A-FF71-8EC4AE1303FB}"/>
              </a:ext>
            </a:extLst>
          </p:cNvPr>
          <p:cNvSpPr/>
          <p:nvPr/>
        </p:nvSpPr>
        <p:spPr>
          <a:xfrm>
            <a:off x="3191254" y="1039330"/>
            <a:ext cx="548118" cy="279400"/>
          </a:xfrm>
          <a:prstGeom prst="chevron">
            <a:avLst/>
          </a:prstGeom>
          <a:gradFill flip="none" rotWithShape="1">
            <a:gsLst>
              <a:gs pos="0">
                <a:srgbClr val="FFF7E5"/>
              </a:gs>
              <a:gs pos="63000">
                <a:schemeClr val="accent4">
                  <a:lumMod val="40000"/>
                  <a:lumOff val="60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4" name="Chevron 23">
            <a:extLst>
              <a:ext uri="{FF2B5EF4-FFF2-40B4-BE49-F238E27FC236}">
                <a16:creationId xmlns:a16="http://schemas.microsoft.com/office/drawing/2014/main" id="{4275882A-CFD2-1740-8863-454405AF12FA}"/>
              </a:ext>
            </a:extLst>
          </p:cNvPr>
          <p:cNvSpPr/>
          <p:nvPr/>
        </p:nvSpPr>
        <p:spPr>
          <a:xfrm>
            <a:off x="3655632" y="1039330"/>
            <a:ext cx="411088" cy="279400"/>
          </a:xfrm>
          <a:prstGeom prst="chevron">
            <a:avLst/>
          </a:prstGeom>
          <a:gradFill flip="none" rotWithShape="1">
            <a:gsLst>
              <a:gs pos="0">
                <a:srgbClr val="FFF7E5"/>
              </a:gs>
              <a:gs pos="63000">
                <a:schemeClr val="accent4">
                  <a:lumMod val="40000"/>
                  <a:lumOff val="60000"/>
                </a:schemeClr>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7" name="Chevron 6">
            <a:extLst>
              <a:ext uri="{FF2B5EF4-FFF2-40B4-BE49-F238E27FC236}">
                <a16:creationId xmlns:a16="http://schemas.microsoft.com/office/drawing/2014/main" id="{A2E6337B-08B4-7940-8ED8-672B94F0DDBB}"/>
              </a:ext>
            </a:extLst>
          </p:cNvPr>
          <p:cNvSpPr/>
          <p:nvPr/>
        </p:nvSpPr>
        <p:spPr>
          <a:xfrm>
            <a:off x="4937756" y="1039330"/>
            <a:ext cx="657741" cy="279400"/>
          </a:xfrm>
          <a:prstGeom prst="chevron">
            <a:avLst/>
          </a:prstGeom>
          <a:gradFill flip="none" rotWithShape="1">
            <a:gsLst>
              <a:gs pos="0">
                <a:schemeClr val="accent4">
                  <a:lumMod val="20000"/>
                  <a:lumOff val="80000"/>
                </a:schemeClr>
              </a:gs>
              <a:gs pos="63000">
                <a:schemeClr val="accent4"/>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4" name="Chevron 13">
            <a:extLst>
              <a:ext uri="{FF2B5EF4-FFF2-40B4-BE49-F238E27FC236}">
                <a16:creationId xmlns:a16="http://schemas.microsoft.com/office/drawing/2014/main" id="{A2346ED9-AF8C-18AC-838F-721D57E5ED0D}"/>
              </a:ext>
            </a:extLst>
          </p:cNvPr>
          <p:cNvSpPr/>
          <p:nvPr/>
        </p:nvSpPr>
        <p:spPr>
          <a:xfrm>
            <a:off x="5508713" y="1039330"/>
            <a:ext cx="548118" cy="279400"/>
          </a:xfrm>
          <a:prstGeom prst="chevron">
            <a:avLst/>
          </a:prstGeom>
          <a:gradFill flip="none" rotWithShape="1">
            <a:gsLst>
              <a:gs pos="0">
                <a:schemeClr val="accent4">
                  <a:lumMod val="20000"/>
                  <a:lumOff val="80000"/>
                </a:schemeClr>
              </a:gs>
              <a:gs pos="63000">
                <a:schemeClr val="accent4"/>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5" name="Chevron 24">
            <a:extLst>
              <a:ext uri="{FF2B5EF4-FFF2-40B4-BE49-F238E27FC236}">
                <a16:creationId xmlns:a16="http://schemas.microsoft.com/office/drawing/2014/main" id="{D57913F3-01CE-FE4D-BCF2-DBEFDB4CF0C4}"/>
              </a:ext>
            </a:extLst>
          </p:cNvPr>
          <p:cNvSpPr/>
          <p:nvPr/>
        </p:nvSpPr>
        <p:spPr>
          <a:xfrm>
            <a:off x="5973090" y="1039330"/>
            <a:ext cx="411088" cy="279400"/>
          </a:xfrm>
          <a:prstGeom prst="chevron">
            <a:avLst/>
          </a:prstGeom>
          <a:gradFill flip="none" rotWithShape="1">
            <a:gsLst>
              <a:gs pos="0">
                <a:schemeClr val="accent4">
                  <a:lumMod val="20000"/>
                  <a:lumOff val="80000"/>
                </a:schemeClr>
              </a:gs>
              <a:gs pos="63000">
                <a:schemeClr val="accent4"/>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0" name="Chevron 9">
            <a:extLst>
              <a:ext uri="{FF2B5EF4-FFF2-40B4-BE49-F238E27FC236}">
                <a16:creationId xmlns:a16="http://schemas.microsoft.com/office/drawing/2014/main" id="{F908B324-D4C2-5D4F-8D76-C3CC042D39ED}"/>
              </a:ext>
            </a:extLst>
          </p:cNvPr>
          <p:cNvSpPr/>
          <p:nvPr/>
        </p:nvSpPr>
        <p:spPr>
          <a:xfrm>
            <a:off x="7255215" y="1039330"/>
            <a:ext cx="657741" cy="279400"/>
          </a:xfrm>
          <a:prstGeom prst="chevron">
            <a:avLst/>
          </a:prstGeom>
          <a:gradFill flip="none" rotWithShape="1">
            <a:gsLst>
              <a:gs pos="0">
                <a:srgbClr val="F2F9E0"/>
              </a:gs>
              <a:gs pos="63000">
                <a:srgbClr val="DBF2A9"/>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5" name="Chevron 14">
            <a:extLst>
              <a:ext uri="{FF2B5EF4-FFF2-40B4-BE49-F238E27FC236}">
                <a16:creationId xmlns:a16="http://schemas.microsoft.com/office/drawing/2014/main" id="{2F702A9C-12B4-D709-7050-16DFB289F93C}"/>
              </a:ext>
            </a:extLst>
          </p:cNvPr>
          <p:cNvSpPr/>
          <p:nvPr/>
        </p:nvSpPr>
        <p:spPr>
          <a:xfrm>
            <a:off x="7826171" y="1039330"/>
            <a:ext cx="548118" cy="279400"/>
          </a:xfrm>
          <a:prstGeom prst="chevron">
            <a:avLst/>
          </a:prstGeom>
          <a:gradFill flip="none" rotWithShape="1">
            <a:gsLst>
              <a:gs pos="0">
                <a:srgbClr val="F2F9E0"/>
              </a:gs>
              <a:gs pos="63000">
                <a:srgbClr val="DBF2A9"/>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26" name="Chevron 25">
            <a:extLst>
              <a:ext uri="{FF2B5EF4-FFF2-40B4-BE49-F238E27FC236}">
                <a16:creationId xmlns:a16="http://schemas.microsoft.com/office/drawing/2014/main" id="{E0AAE229-111A-CF4B-A3F3-723290B59FF7}"/>
              </a:ext>
            </a:extLst>
          </p:cNvPr>
          <p:cNvSpPr/>
          <p:nvPr/>
        </p:nvSpPr>
        <p:spPr>
          <a:xfrm>
            <a:off x="8290548" y="1039330"/>
            <a:ext cx="411088" cy="279400"/>
          </a:xfrm>
          <a:prstGeom prst="chevron">
            <a:avLst/>
          </a:prstGeom>
          <a:gradFill flip="none" rotWithShape="1">
            <a:gsLst>
              <a:gs pos="0">
                <a:srgbClr val="F2F9E0"/>
              </a:gs>
              <a:gs pos="63000">
                <a:srgbClr val="DBF2A9"/>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 name="Chevron 10">
            <a:extLst>
              <a:ext uri="{FF2B5EF4-FFF2-40B4-BE49-F238E27FC236}">
                <a16:creationId xmlns:a16="http://schemas.microsoft.com/office/drawing/2014/main" id="{776EF02B-0201-D344-B015-912E9E16BDAC}"/>
              </a:ext>
            </a:extLst>
          </p:cNvPr>
          <p:cNvSpPr/>
          <p:nvPr/>
        </p:nvSpPr>
        <p:spPr>
          <a:xfrm>
            <a:off x="9618973" y="1039330"/>
            <a:ext cx="657741" cy="279400"/>
          </a:xfrm>
          <a:prstGeom prst="chevron">
            <a:avLst/>
          </a:prstGeom>
          <a:gradFill flip="none" rotWithShape="1">
            <a:gsLst>
              <a:gs pos="0">
                <a:srgbClr val="E4FAF0"/>
              </a:gs>
              <a:gs pos="63000">
                <a:srgbClr val="9CE9BE"/>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6" name="Chevron 15">
            <a:extLst>
              <a:ext uri="{FF2B5EF4-FFF2-40B4-BE49-F238E27FC236}">
                <a16:creationId xmlns:a16="http://schemas.microsoft.com/office/drawing/2014/main" id="{9AB95459-74F7-07A6-2362-05D707DE719B}"/>
              </a:ext>
            </a:extLst>
          </p:cNvPr>
          <p:cNvSpPr/>
          <p:nvPr/>
        </p:nvSpPr>
        <p:spPr>
          <a:xfrm>
            <a:off x="10189929" y="1039330"/>
            <a:ext cx="548118" cy="279400"/>
          </a:xfrm>
          <a:prstGeom prst="chevron">
            <a:avLst/>
          </a:prstGeom>
          <a:gradFill flip="none" rotWithShape="1">
            <a:gsLst>
              <a:gs pos="0">
                <a:srgbClr val="E4FAF0"/>
              </a:gs>
              <a:gs pos="63000">
                <a:srgbClr val="9CE9BE"/>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31" name="Chevron 30">
            <a:extLst>
              <a:ext uri="{FF2B5EF4-FFF2-40B4-BE49-F238E27FC236}">
                <a16:creationId xmlns:a16="http://schemas.microsoft.com/office/drawing/2014/main" id="{A09C96CF-A28D-6B4E-A4BF-20E5641299CA}"/>
              </a:ext>
            </a:extLst>
          </p:cNvPr>
          <p:cNvSpPr/>
          <p:nvPr/>
        </p:nvSpPr>
        <p:spPr>
          <a:xfrm>
            <a:off x="10654307" y="1039330"/>
            <a:ext cx="411088" cy="279400"/>
          </a:xfrm>
          <a:prstGeom prst="chevron">
            <a:avLst/>
          </a:prstGeom>
          <a:gradFill flip="none" rotWithShape="1">
            <a:gsLst>
              <a:gs pos="0">
                <a:srgbClr val="E4FAF0"/>
              </a:gs>
              <a:gs pos="63000">
                <a:srgbClr val="9CE9BE"/>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Tree>
    <p:extLst>
      <p:ext uri="{BB962C8B-B14F-4D97-AF65-F5344CB8AC3E}">
        <p14:creationId xmlns:p14="http://schemas.microsoft.com/office/powerpoint/2010/main" val="388076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12640</TotalTime>
  <Words>582</Words>
  <Application>Microsoft Macintosh PowerPoint</Application>
  <PresentationFormat>Widescreen</PresentationFormat>
  <Paragraphs>95</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203</cp:revision>
  <cp:lastPrinted>2024-02-20T23:48:17Z</cp:lastPrinted>
  <dcterms:created xsi:type="dcterms:W3CDTF">2021-07-07T23:54:57Z</dcterms:created>
  <dcterms:modified xsi:type="dcterms:W3CDTF">2024-05-17T19:59:39Z</dcterms:modified>
</cp:coreProperties>
</file>