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08" r:id="rId2"/>
    <p:sldId id="409" r:id="rId3"/>
    <p:sldId id="411"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A202"/>
    <a:srgbClr val="F7DE9C"/>
    <a:srgbClr val="C6DEA7"/>
    <a:srgbClr val="B3E1D4"/>
    <a:srgbClr val="C9D3E4"/>
    <a:srgbClr val="C4E5E6"/>
    <a:srgbClr val="E4F6F7"/>
    <a:srgbClr val="E6EFFB"/>
    <a:srgbClr val="E2F0EC"/>
    <a:srgbClr val="E7F4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75" autoAdjust="0"/>
    <p:restoredTop sz="96058"/>
  </p:normalViewPr>
  <p:slideViewPr>
    <p:cSldViewPr snapToGrid="0" snapToObjects="1">
      <p:cViewPr varScale="1">
        <p:scale>
          <a:sx n="128" d="100"/>
          <a:sy n="128" d="100"/>
        </p:scale>
        <p:origin x="576"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037&amp;utm_source=template-powerpoint&amp;utm_medium=content&amp;utm_campaign=Strategy+Map-powerpoint-12037&amp;lpa=Strategy+Map+powerpoint+12037"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chemeClr val="bg2">
                <a:lumMod val="90000"/>
              </a:schemeClr>
            </a:gs>
          </a:gsLst>
          <a:lin ang="8100000" scaled="0"/>
        </a:gra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0"/>
            <a:ext cx="12192000" cy="6858000"/>
          </a:xfrm>
          <a:prstGeom prst="rect">
            <a:avLst/>
          </a:prstGeom>
          <a:gradFill>
            <a:gsLst>
              <a:gs pos="13000">
                <a:schemeClr val="bg2">
                  <a:alpha val="64000"/>
                  <a:lumMod val="0"/>
                  <a:lumOff val="100000"/>
                </a:schemeClr>
              </a:gs>
              <a:gs pos="57000">
                <a:schemeClr val="bg2">
                  <a:alpha val="58774"/>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7" y="282533"/>
            <a:ext cx="6548718"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PowerPoint Strategy Map Template</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3" y="1675440"/>
            <a:ext cx="4110922" cy="3738780"/>
          </a:xfrm>
          <a:prstGeom prst="rect">
            <a:avLst/>
          </a:prstGeom>
          <a:noFill/>
        </p:spPr>
        <p:txBody>
          <a:bodyPr wrap="square" rtlCol="0">
            <a:spAutoFit/>
          </a:bodyPr>
          <a:lstStyle/>
          <a:p>
            <a:pPr algn="l" rtl="0">
              <a:lnSpc>
                <a:spcPct val="150000"/>
              </a:lnSpc>
              <a:spcBef>
                <a:spcPts val="0"/>
              </a:spcBef>
              <a:spcAft>
                <a:spcPts val="0"/>
              </a:spcAft>
            </a:pPr>
            <a:r>
              <a:rPr lang="en-US" sz="1600" i="0" u="none" strike="noStrike" dirty="0">
                <a:solidFill>
                  <a:srgbClr val="000000"/>
                </a:solidFill>
                <a:effectLst/>
                <a:latin typeface="Century Gothic" panose="020B0502020202020204" pitchFamily="34" charset="0"/>
              </a:rPr>
              <a:t>This strategy map template is ideal for outlining corporate strategy in a visually engaging format. The template demonstrates how individual objectives across various business domains are interconnected. Use this template in strategy sessions, board meetings, and workshops to convey how tactical initiatives contribute to the overall mission and vision.</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a:stretch/>
        </p:blipFill>
        <p:spPr>
          <a:xfrm>
            <a:off x="4732840" y="1670356"/>
            <a:ext cx="7124279" cy="4039079"/>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9104242" y="310606"/>
            <a:ext cx="2766041" cy="550152"/>
          </a:xfrm>
          <a:prstGeom prst="rect">
            <a:avLst/>
          </a:prstGeom>
        </p:spPr>
      </p:pic>
      <p:sp>
        <p:nvSpPr>
          <p:cNvPr id="4" name="TextBox 3">
            <a:extLst>
              <a:ext uri="{FF2B5EF4-FFF2-40B4-BE49-F238E27FC236}">
                <a16:creationId xmlns:a16="http://schemas.microsoft.com/office/drawing/2014/main" id="{2F3744E0-FC8D-05E4-ABE3-98B08B057D78}"/>
              </a:ext>
            </a:extLst>
          </p:cNvPr>
          <p:cNvSpPr txBox="1"/>
          <p:nvPr/>
        </p:nvSpPr>
        <p:spPr>
          <a:xfrm>
            <a:off x="8576841" y="1936573"/>
            <a:ext cx="3257128" cy="461665"/>
          </a:xfrm>
          <a:prstGeom prst="rect">
            <a:avLst/>
          </a:prstGeom>
          <a:noFill/>
        </p:spPr>
        <p:txBody>
          <a:bodyPr wrap="square" rtlCol="0">
            <a:spAutoFit/>
          </a:bodyPr>
          <a:lstStyle/>
          <a:p>
            <a:pPr algn="r"/>
            <a:r>
              <a:rPr lang="en-US" sz="2400" spc="300" dirty="0">
                <a:solidFill>
                  <a:schemeClr val="tx1">
                    <a:lumMod val="50000"/>
                    <a:lumOff val="50000"/>
                  </a:schemeClr>
                </a:solidFill>
                <a:latin typeface="Courier" pitchFamily="2" charset="0"/>
              </a:rPr>
              <a:t>Strategy Map</a:t>
            </a:r>
          </a:p>
        </p:txBody>
      </p:sp>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 name="Picture 58" descr="3D abstract waves with color gradient">
            <a:extLst>
              <a:ext uri="{FF2B5EF4-FFF2-40B4-BE49-F238E27FC236}">
                <a16:creationId xmlns:a16="http://schemas.microsoft.com/office/drawing/2014/main" id="{39DE8B31-63FF-D83B-C6AD-82BF829B287C}"/>
              </a:ext>
            </a:extLst>
          </p:cNvPr>
          <p:cNvPicPr>
            <a:picLocks noChangeAspect="1"/>
          </p:cNvPicPr>
          <p:nvPr/>
        </p:nvPicPr>
        <p:blipFill>
          <a:blip r:embed="rId2" cstate="email">
            <a:grayscl/>
            <a:alphaModFix amt="5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54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58" name="Rounded Rectangle 57">
            <a:extLst>
              <a:ext uri="{FF2B5EF4-FFF2-40B4-BE49-F238E27FC236}">
                <a16:creationId xmlns:a16="http://schemas.microsoft.com/office/drawing/2014/main" id="{B83218B5-A6BB-F399-17FE-3F1926728B8D}"/>
              </a:ext>
            </a:extLst>
          </p:cNvPr>
          <p:cNvSpPr/>
          <p:nvPr/>
        </p:nvSpPr>
        <p:spPr>
          <a:xfrm>
            <a:off x="820324" y="381000"/>
            <a:ext cx="6126575" cy="685411"/>
          </a:xfrm>
          <a:prstGeom prst="roundRect">
            <a:avLst/>
          </a:prstGeom>
          <a:solidFill>
            <a:srgbClr val="F7DE9C"/>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gn="ctr"/>
            <a:r>
              <a:rPr lang="en-US" sz="1600" dirty="0">
                <a:solidFill>
                  <a:schemeClr val="tx1">
                    <a:lumMod val="65000"/>
                    <a:lumOff val="35000"/>
                  </a:schemeClr>
                </a:solidFill>
                <a:latin typeface="Century Gothic" panose="020B0502020202020204" pitchFamily="34" charset="0"/>
              </a:rPr>
              <a:t>Revolutionize mobility, making transportation safer, </a:t>
            </a:r>
          </a:p>
          <a:p>
            <a:pPr algn="ctr"/>
            <a:r>
              <a:rPr lang="en-US" sz="1600" dirty="0">
                <a:solidFill>
                  <a:schemeClr val="tx1">
                    <a:lumMod val="65000"/>
                    <a:lumOff val="35000"/>
                  </a:schemeClr>
                </a:solidFill>
                <a:latin typeface="Century Gothic" panose="020B0502020202020204" pitchFamily="34" charset="0"/>
              </a:rPr>
              <a:t>more efficient, and environmentally friendly.</a:t>
            </a:r>
          </a:p>
        </p:txBody>
      </p:sp>
      <p:graphicFrame>
        <p:nvGraphicFramePr>
          <p:cNvPr id="5" name="Table 4">
            <a:extLst>
              <a:ext uri="{FF2B5EF4-FFF2-40B4-BE49-F238E27FC236}">
                <a16:creationId xmlns:a16="http://schemas.microsoft.com/office/drawing/2014/main" id="{36929D4C-8128-1AA2-8D12-09D03D8E238A}"/>
              </a:ext>
            </a:extLst>
          </p:cNvPr>
          <p:cNvGraphicFramePr>
            <a:graphicFrameLocks noGrp="1"/>
          </p:cNvGraphicFramePr>
          <p:nvPr>
            <p:extLst>
              <p:ext uri="{D42A27DB-BD31-4B8C-83A1-F6EECF244321}">
                <p14:modId xmlns:p14="http://schemas.microsoft.com/office/powerpoint/2010/main" val="4136773495"/>
              </p:ext>
            </p:extLst>
          </p:nvPr>
        </p:nvGraphicFramePr>
        <p:xfrm>
          <a:off x="820324" y="1231900"/>
          <a:ext cx="11093437" cy="5367856"/>
        </p:xfrm>
        <a:graphic>
          <a:graphicData uri="http://schemas.openxmlformats.org/drawingml/2006/table">
            <a:tbl>
              <a:tblPr firstRow="1" bandRow="1">
                <a:tableStyleId>{5940675A-B579-460E-94D1-54222C63F5DA}</a:tableStyleId>
              </a:tblPr>
              <a:tblGrid>
                <a:gridCol w="6139276">
                  <a:extLst>
                    <a:ext uri="{9D8B030D-6E8A-4147-A177-3AD203B41FA5}">
                      <a16:colId xmlns:a16="http://schemas.microsoft.com/office/drawing/2014/main" val="3743801594"/>
                    </a:ext>
                  </a:extLst>
                </a:gridCol>
                <a:gridCol w="1651387">
                  <a:extLst>
                    <a:ext uri="{9D8B030D-6E8A-4147-A177-3AD203B41FA5}">
                      <a16:colId xmlns:a16="http://schemas.microsoft.com/office/drawing/2014/main" val="4190651750"/>
                    </a:ext>
                  </a:extLst>
                </a:gridCol>
                <a:gridCol w="1815713">
                  <a:extLst>
                    <a:ext uri="{9D8B030D-6E8A-4147-A177-3AD203B41FA5}">
                      <a16:colId xmlns:a16="http://schemas.microsoft.com/office/drawing/2014/main" val="2419315493"/>
                    </a:ext>
                  </a:extLst>
                </a:gridCol>
                <a:gridCol w="1487061">
                  <a:extLst>
                    <a:ext uri="{9D8B030D-6E8A-4147-A177-3AD203B41FA5}">
                      <a16:colId xmlns:a16="http://schemas.microsoft.com/office/drawing/2014/main" val="1287570184"/>
                    </a:ext>
                  </a:extLst>
                </a:gridCol>
              </a:tblGrid>
              <a:tr h="317500">
                <a:tc>
                  <a:txBody>
                    <a:bodyPr/>
                    <a:lstStyle/>
                    <a:p>
                      <a:r>
                        <a:rPr lang="en-US" sz="1400" dirty="0">
                          <a:solidFill>
                            <a:schemeClr val="bg1"/>
                          </a:solidFill>
                          <a:latin typeface="Century Gothic" panose="020B0502020202020204" pitchFamily="34" charset="0"/>
                        </a:rPr>
                        <a:t>Strategic Objectives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25000"/>
                      </a:schemeClr>
                    </a:solidFill>
                  </a:tcPr>
                </a:tc>
                <a:tc>
                  <a:txBody>
                    <a:bodyPr/>
                    <a:lstStyle/>
                    <a:p>
                      <a:r>
                        <a:rPr lang="en-US" sz="1400" dirty="0">
                          <a:solidFill>
                            <a:schemeClr val="bg1"/>
                          </a:solidFill>
                          <a:latin typeface="Century Gothic" panose="020B0502020202020204" pitchFamily="34" charset="0"/>
                        </a:rPr>
                        <a:t>Measures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r>
                        <a:rPr lang="en-US" sz="1400" dirty="0">
                          <a:solidFill>
                            <a:schemeClr val="bg1"/>
                          </a:solidFill>
                          <a:latin typeface="Century Gothic" panose="020B0502020202020204" pitchFamily="34" charset="0"/>
                        </a:rPr>
                        <a:t>Targets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r>
                        <a:rPr lang="en-US" sz="1400" dirty="0">
                          <a:solidFill>
                            <a:schemeClr val="bg1"/>
                          </a:solidFill>
                          <a:latin typeface="Century Gothic" panose="020B0502020202020204" pitchFamily="34" charset="0"/>
                        </a:rPr>
                        <a:t>Initiatives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02366491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r>
                        <a:rPr lang="en-US" sz="1000" b="0" i="0" u="none" strike="noStrike" dirty="0">
                          <a:solidFill>
                            <a:srgbClr val="000000"/>
                          </a:solidFill>
                          <a:effectLst/>
                          <a:latin typeface="Century Gothic" panose="020B0502020202020204" pitchFamily="34" charset="0"/>
                        </a:rPr>
                        <a:t>Net profit margin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r>
                        <a:rPr lang="en-US" sz="1000" b="0" i="0" u="none" strike="noStrike">
                          <a:solidFill>
                            <a:srgbClr val="000000"/>
                          </a:solidFill>
                          <a:effectLst/>
                          <a:latin typeface="Century Gothic" panose="020B0502020202020204" pitchFamily="34" charset="0"/>
                        </a:rPr>
                        <a:t>Increase net profit margin by 5% year-over-year</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r>
                        <a:rPr lang="en-US" sz="1000" b="0" i="0" u="none" strike="noStrike">
                          <a:solidFill>
                            <a:srgbClr val="000000"/>
                          </a:solidFill>
                          <a:effectLst/>
                          <a:latin typeface="Century Gothic" panose="020B0502020202020204" pitchFamily="34" charset="0"/>
                        </a:rPr>
                        <a:t>Initiative 1</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67347401"/>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r>
                        <a:rPr lang="en-US" sz="1000" b="0" i="0" u="none" strike="noStrike" dirty="0">
                          <a:solidFill>
                            <a:srgbClr val="000000"/>
                          </a:solidFill>
                          <a:effectLst/>
                          <a:latin typeface="Century Gothic" panose="020B0502020202020204" pitchFamily="34" charset="0"/>
                        </a:rPr>
                        <a:t>Number of funding channels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r>
                        <a:rPr lang="en-US" sz="1000" b="0" i="0" u="none" strike="noStrike" dirty="0">
                          <a:solidFill>
                            <a:srgbClr val="000000"/>
                          </a:solidFill>
                          <a:effectLst/>
                          <a:latin typeface="Century Gothic" panose="020B0502020202020204" pitchFamily="34" charset="0"/>
                        </a:rPr>
                        <a:t>Add two new channels by Q3</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r>
                        <a:rPr lang="en-US" sz="1000" b="0" i="0" u="none" strike="noStrike" dirty="0">
                          <a:solidFill>
                            <a:srgbClr val="000000"/>
                          </a:solidFill>
                          <a:effectLst/>
                          <a:latin typeface="Century Gothic" panose="020B0502020202020204" pitchFamily="34" charset="0"/>
                        </a:rPr>
                        <a:t>Initiative 2</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extLst>
                  <a:ext uri="{0D108BD9-81ED-4DB2-BD59-A6C34878D82A}">
                    <a16:rowId xmlns:a16="http://schemas.microsoft.com/office/drawing/2014/main" val="51891818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US" sz="1000" b="0" i="0" u="none" strike="noStrike">
                          <a:solidFill>
                            <a:srgbClr val="000000"/>
                          </a:solidFill>
                          <a:effectLst/>
                          <a:latin typeface="Century Gothic" panose="020B0502020202020204" pitchFamily="34" charset="0"/>
                        </a:rPr>
                        <a:t>Operating expense ratio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US" sz="1000" b="0" i="0" u="none" strike="noStrike">
                          <a:solidFill>
                            <a:srgbClr val="000000"/>
                          </a:solidFill>
                          <a:effectLst/>
                          <a:latin typeface="Century Gothic" panose="020B0502020202020204" pitchFamily="34" charset="0"/>
                        </a:rPr>
                        <a:t>Reduce operating expense ratio by 10% in 1 year</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US" sz="1000" b="0" i="0" u="none" strike="noStrike">
                          <a:solidFill>
                            <a:srgbClr val="000000"/>
                          </a:solidFill>
                          <a:effectLst/>
                          <a:latin typeface="Century Gothic" panose="020B0502020202020204" pitchFamily="34" charset="0"/>
                        </a:rPr>
                        <a:t>Initiative 3</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3082683"/>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r>
                        <a:rPr lang="en-US" sz="1000" b="0" i="0" u="none" strike="noStrike">
                          <a:solidFill>
                            <a:srgbClr val="000000"/>
                          </a:solidFill>
                          <a:effectLst/>
                          <a:latin typeface="Century Gothic" panose="020B0502020202020204" pitchFamily="34" charset="0"/>
                        </a:rPr>
                        <a:t>Customer satisfaction index</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r>
                        <a:rPr lang="en-US" sz="1000" b="0" i="0" u="none" strike="noStrike" dirty="0">
                          <a:solidFill>
                            <a:srgbClr val="000000"/>
                          </a:solidFill>
                          <a:effectLst/>
                          <a:latin typeface="Century Gothic" panose="020B0502020202020204" pitchFamily="34" charset="0"/>
                        </a:rPr>
                        <a:t>Achieve a score of 90 out of 100</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r>
                        <a:rPr lang="en-US" sz="1000" b="0" i="0" u="none" strike="noStrike">
                          <a:solidFill>
                            <a:srgbClr val="000000"/>
                          </a:solidFill>
                          <a:effectLst/>
                          <a:latin typeface="Century Gothic" panose="020B0502020202020204" pitchFamily="34" charset="0"/>
                        </a:rPr>
                        <a:t>Initiative 1</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8105862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r>
                        <a:rPr lang="en-US" sz="1000" b="0" i="0" u="none" strike="noStrike" dirty="0">
                          <a:solidFill>
                            <a:srgbClr val="000000"/>
                          </a:solidFill>
                          <a:effectLst/>
                          <a:latin typeface="Century Gothic" panose="020B0502020202020204" pitchFamily="34" charset="0"/>
                        </a:rPr>
                        <a:t>Market share percentage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r>
                        <a:rPr lang="en-US" sz="1000" b="0" i="0" u="none" strike="noStrike" dirty="0">
                          <a:solidFill>
                            <a:srgbClr val="000000"/>
                          </a:solidFill>
                          <a:effectLst/>
                          <a:latin typeface="Century Gothic" panose="020B0502020202020204" pitchFamily="34" charset="0"/>
                        </a:rPr>
                        <a:t>Increase market share by 3% by end of year</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r>
                        <a:rPr lang="en-US" sz="1000" b="0" i="0" u="none" strike="noStrike" dirty="0">
                          <a:solidFill>
                            <a:srgbClr val="000000"/>
                          </a:solidFill>
                          <a:effectLst/>
                          <a:latin typeface="Century Gothic" panose="020B0502020202020204" pitchFamily="34" charset="0"/>
                        </a:rPr>
                        <a:t>Initiative 2</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extLst>
                  <a:ext uri="{0D108BD9-81ED-4DB2-BD59-A6C34878D82A}">
                    <a16:rowId xmlns:a16="http://schemas.microsoft.com/office/drawing/2014/main" val="1420553986"/>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US" sz="1000" b="0" i="0" u="none" strike="noStrike">
                          <a:solidFill>
                            <a:srgbClr val="000000"/>
                          </a:solidFill>
                          <a:effectLst/>
                          <a:latin typeface="Century Gothic" panose="020B0502020202020204" pitchFamily="34" charset="0"/>
                        </a:rPr>
                        <a:t>On-time delivery rate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US" sz="1000" b="0" i="0" u="none" strike="noStrike">
                          <a:solidFill>
                            <a:srgbClr val="000000"/>
                          </a:solidFill>
                          <a:effectLst/>
                          <a:latin typeface="Century Gothic" panose="020B0502020202020204" pitchFamily="34" charset="0"/>
                        </a:rPr>
                        <a:t>Maintain 98% on-time delivery</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US" sz="1000" b="0" i="0" u="none" strike="noStrike">
                          <a:solidFill>
                            <a:srgbClr val="000000"/>
                          </a:solidFill>
                          <a:effectLst/>
                          <a:latin typeface="Century Gothic" panose="020B0502020202020204" pitchFamily="34" charset="0"/>
                        </a:rPr>
                        <a:t>Initiative 3</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14866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r>
                        <a:rPr lang="en-US" sz="1000" b="0" i="0" u="none" strike="noStrike">
                          <a:solidFill>
                            <a:srgbClr val="000000"/>
                          </a:solidFill>
                          <a:effectLst/>
                          <a:latin typeface="Century Gothic" panose="020B0502020202020204" pitchFamily="34" charset="0"/>
                        </a:rPr>
                        <a:t>Average lead time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r>
                        <a:rPr lang="en-US" sz="1000" b="0" i="0" u="none" strike="noStrike" dirty="0">
                          <a:solidFill>
                            <a:srgbClr val="000000"/>
                          </a:solidFill>
                          <a:effectLst/>
                          <a:latin typeface="Century Gothic" panose="020B0502020202020204" pitchFamily="34" charset="0"/>
                        </a:rPr>
                        <a:t>Reduce lead time by 15%</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r>
                        <a:rPr lang="en-US" sz="1000" b="0" i="0" u="none" strike="noStrike">
                          <a:solidFill>
                            <a:srgbClr val="000000"/>
                          </a:solidFill>
                          <a:effectLst/>
                          <a:latin typeface="Century Gothic" panose="020B0502020202020204" pitchFamily="34" charset="0"/>
                        </a:rPr>
                        <a:t>Initiative 1</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89377462"/>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r>
                        <a:rPr lang="en-US" sz="1000" b="0" i="0" u="none" strike="noStrike" dirty="0">
                          <a:solidFill>
                            <a:srgbClr val="000000"/>
                          </a:solidFill>
                          <a:effectLst/>
                          <a:latin typeface="Century Gothic" panose="020B0502020202020204" pitchFamily="34" charset="0"/>
                        </a:rPr>
                        <a:t>Time to market for new products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r>
                        <a:rPr lang="en-US" sz="1000" b="0" i="0" u="none" strike="noStrike" dirty="0">
                          <a:solidFill>
                            <a:srgbClr val="000000"/>
                          </a:solidFill>
                          <a:effectLst/>
                          <a:latin typeface="Century Gothic" panose="020B0502020202020204" pitchFamily="34" charset="0"/>
                        </a:rPr>
                        <a:t>Reduce time to market by 20%</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r>
                        <a:rPr lang="en-US" sz="1000" b="0" i="0" u="none" strike="noStrike" dirty="0">
                          <a:solidFill>
                            <a:srgbClr val="000000"/>
                          </a:solidFill>
                          <a:effectLst/>
                          <a:latin typeface="Century Gothic" panose="020B0502020202020204" pitchFamily="34" charset="0"/>
                        </a:rPr>
                        <a:t>Initiative 2</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extLst>
                  <a:ext uri="{0D108BD9-81ED-4DB2-BD59-A6C34878D82A}">
                    <a16:rowId xmlns:a16="http://schemas.microsoft.com/office/drawing/2014/main" val="11217167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US" sz="1000" b="0" i="0" u="none" strike="noStrike">
                          <a:solidFill>
                            <a:srgbClr val="000000"/>
                          </a:solidFill>
                          <a:effectLst/>
                          <a:latin typeface="Century Gothic" panose="020B0502020202020204" pitchFamily="34" charset="0"/>
                        </a:rPr>
                        <a:t>Carbon footprint reduction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US" sz="1000" b="0" i="0" u="none" strike="noStrike">
                          <a:solidFill>
                            <a:srgbClr val="000000"/>
                          </a:solidFill>
                          <a:effectLst/>
                          <a:latin typeface="Century Gothic" panose="020B0502020202020204" pitchFamily="34" charset="0"/>
                        </a:rPr>
                        <a:t>Decrease carbon emissions by 25% in 3 years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US" sz="1000" b="0" i="0" u="none" strike="noStrike" dirty="0">
                          <a:solidFill>
                            <a:srgbClr val="000000"/>
                          </a:solidFill>
                          <a:effectLst/>
                          <a:latin typeface="Century Gothic" panose="020B0502020202020204" pitchFamily="34" charset="0"/>
                        </a:rPr>
                        <a:t>Initiative 3</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061347"/>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r>
                        <a:rPr lang="en-US" sz="1000" b="0" i="0" u="none" strike="noStrike">
                          <a:solidFill>
                            <a:srgbClr val="000000"/>
                          </a:solidFill>
                          <a:effectLst/>
                          <a:latin typeface="Century Gothic" panose="020B0502020202020204" pitchFamily="34" charset="0"/>
                        </a:rPr>
                        <a:t>Number of trained employees in new tech</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r>
                        <a:rPr lang="en-US" sz="1000" b="0" i="0" u="none" strike="noStrike">
                          <a:solidFill>
                            <a:srgbClr val="000000"/>
                          </a:solidFill>
                          <a:effectLst/>
                          <a:latin typeface="Century Gothic" panose="020B0502020202020204" pitchFamily="34" charset="0"/>
                        </a:rPr>
                        <a:t>Train 75% of workforce in new tech by Q4</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r>
                        <a:rPr lang="en-US" sz="1000" b="0" i="0" u="none" strike="noStrike" dirty="0">
                          <a:solidFill>
                            <a:srgbClr val="000000"/>
                          </a:solidFill>
                          <a:effectLst/>
                          <a:latin typeface="Century Gothic" panose="020B0502020202020204" pitchFamily="34" charset="0"/>
                        </a:rPr>
                        <a:t>Initiative 1</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4564429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r>
                        <a:rPr lang="en-US" sz="1000" b="0" i="0" u="none" strike="noStrike" dirty="0">
                          <a:solidFill>
                            <a:srgbClr val="000000"/>
                          </a:solidFill>
                          <a:effectLst/>
                          <a:latin typeface="Century Gothic" panose="020B0502020202020204" pitchFamily="34" charset="0"/>
                        </a:rPr>
                        <a:t>Employee engagement score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r>
                        <a:rPr lang="en-US" sz="1000" b="0" i="0" u="none" strike="noStrike" dirty="0">
                          <a:solidFill>
                            <a:srgbClr val="000000"/>
                          </a:solidFill>
                          <a:effectLst/>
                          <a:latin typeface="Century Gothic" panose="020B0502020202020204" pitchFamily="34" charset="0"/>
                        </a:rPr>
                        <a:t>Reach 85% positive engagement</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r>
                        <a:rPr lang="en-US" sz="1000" b="0" i="0" u="none" strike="noStrike" dirty="0">
                          <a:solidFill>
                            <a:srgbClr val="000000"/>
                          </a:solidFill>
                          <a:effectLst/>
                          <a:latin typeface="Century Gothic" panose="020B0502020202020204" pitchFamily="34" charset="0"/>
                        </a:rPr>
                        <a:t>Initiative 2</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extLst>
                  <a:ext uri="{0D108BD9-81ED-4DB2-BD59-A6C34878D82A}">
                    <a16:rowId xmlns:a16="http://schemas.microsoft.com/office/drawing/2014/main" val="123171674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US" sz="1000" b="0" i="0" u="none" strike="noStrike">
                          <a:solidFill>
                            <a:srgbClr val="000000"/>
                          </a:solidFill>
                          <a:effectLst/>
                          <a:latin typeface="Century Gothic" panose="020B0502020202020204" pitchFamily="34" charset="0"/>
                        </a:rPr>
                        <a:t>Number of projects using Agile methods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US" sz="1000" b="0" i="0" u="none" strike="noStrike">
                          <a:solidFill>
                            <a:srgbClr val="000000"/>
                          </a:solidFill>
                          <a:effectLst/>
                          <a:latin typeface="Century Gothic" panose="020B0502020202020204" pitchFamily="34" charset="0"/>
                        </a:rPr>
                        <a:t>Implement Agile in 50% of projects by next fiscal year</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US" sz="1000" b="0" i="0" u="none" strike="noStrike" dirty="0">
                          <a:solidFill>
                            <a:srgbClr val="000000"/>
                          </a:solidFill>
                          <a:effectLst/>
                          <a:latin typeface="Century Gothic" panose="020B0502020202020204" pitchFamily="34" charset="0"/>
                        </a:rPr>
                        <a:t>Initiative 3</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113361"/>
                  </a:ext>
                </a:extLst>
              </a:tr>
            </a:tbl>
          </a:graphicData>
        </a:graphic>
      </p:graphicFrame>
      <p:sp>
        <p:nvSpPr>
          <p:cNvPr id="6" name="Round Same Side Corner Rectangle 5">
            <a:extLst>
              <a:ext uri="{FF2B5EF4-FFF2-40B4-BE49-F238E27FC236}">
                <a16:creationId xmlns:a16="http://schemas.microsoft.com/office/drawing/2014/main" id="{409599A5-6208-5C29-8313-D36DC627633C}"/>
              </a:ext>
            </a:extLst>
          </p:cNvPr>
          <p:cNvSpPr/>
          <p:nvPr/>
        </p:nvSpPr>
        <p:spPr>
          <a:xfrm rot="16200000">
            <a:off x="-105021" y="1961356"/>
            <a:ext cx="1223719" cy="457200"/>
          </a:xfrm>
          <a:prstGeom prst="round2SameRect">
            <a:avLst/>
          </a:prstGeom>
          <a:solidFill>
            <a:srgbClr val="C6DEA7"/>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FINANCIAL</a:t>
            </a:r>
          </a:p>
        </p:txBody>
      </p:sp>
      <p:sp>
        <p:nvSpPr>
          <p:cNvPr id="7" name="Round Same Side Corner Rectangle 6">
            <a:extLst>
              <a:ext uri="{FF2B5EF4-FFF2-40B4-BE49-F238E27FC236}">
                <a16:creationId xmlns:a16="http://schemas.microsoft.com/office/drawing/2014/main" id="{EC894843-89B5-4EE4-251C-CAD8C2263C98}"/>
              </a:ext>
            </a:extLst>
          </p:cNvPr>
          <p:cNvSpPr/>
          <p:nvPr/>
        </p:nvSpPr>
        <p:spPr>
          <a:xfrm rot="16200000">
            <a:off x="-105021" y="3225433"/>
            <a:ext cx="1223719" cy="457200"/>
          </a:xfrm>
          <a:prstGeom prst="round2SameRect">
            <a:avLst/>
          </a:prstGeom>
          <a:solidFill>
            <a:srgbClr val="B3E1D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CUSTOMER</a:t>
            </a:r>
          </a:p>
        </p:txBody>
      </p:sp>
      <p:sp>
        <p:nvSpPr>
          <p:cNvPr id="8" name="Round Same Side Corner Rectangle 7">
            <a:extLst>
              <a:ext uri="{FF2B5EF4-FFF2-40B4-BE49-F238E27FC236}">
                <a16:creationId xmlns:a16="http://schemas.microsoft.com/office/drawing/2014/main" id="{800451F3-15A8-EA81-5AA8-B4EBA187E0AC}"/>
              </a:ext>
            </a:extLst>
          </p:cNvPr>
          <p:cNvSpPr/>
          <p:nvPr/>
        </p:nvSpPr>
        <p:spPr>
          <a:xfrm rot="16200000">
            <a:off x="-105021" y="5753587"/>
            <a:ext cx="1223719" cy="457200"/>
          </a:xfrm>
          <a:prstGeom prst="round2SameRect">
            <a:avLst/>
          </a:prstGeom>
          <a:solidFill>
            <a:srgbClr val="C4E5E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LEARNING </a:t>
            </a:r>
            <a:br>
              <a:rPr lang="en-US" sz="1200" dirty="0">
                <a:solidFill>
                  <a:schemeClr val="tx1"/>
                </a:solidFill>
                <a:latin typeface="Century Gothic" panose="020B0502020202020204" pitchFamily="34" charset="0"/>
              </a:rPr>
            </a:br>
            <a:r>
              <a:rPr lang="en-US" sz="1200" dirty="0">
                <a:solidFill>
                  <a:schemeClr val="tx1"/>
                </a:solidFill>
                <a:latin typeface="Century Gothic" panose="020B0502020202020204" pitchFamily="34" charset="0"/>
              </a:rPr>
              <a:t>&amp; GROWTH</a:t>
            </a:r>
          </a:p>
        </p:txBody>
      </p:sp>
      <p:sp>
        <p:nvSpPr>
          <p:cNvPr id="9" name="Round Same Side Corner Rectangle 8">
            <a:extLst>
              <a:ext uri="{FF2B5EF4-FFF2-40B4-BE49-F238E27FC236}">
                <a16:creationId xmlns:a16="http://schemas.microsoft.com/office/drawing/2014/main" id="{90C5C189-AE78-EA8E-34DB-B5A2086FCF5B}"/>
              </a:ext>
            </a:extLst>
          </p:cNvPr>
          <p:cNvSpPr/>
          <p:nvPr/>
        </p:nvSpPr>
        <p:spPr>
          <a:xfrm rot="16200000">
            <a:off x="-105021" y="4489510"/>
            <a:ext cx="1223719" cy="457200"/>
          </a:xfrm>
          <a:prstGeom prst="round2SameRect">
            <a:avLst/>
          </a:prstGeom>
          <a:solidFill>
            <a:srgbClr val="C9D3E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INTERNAL PROCESSES</a:t>
            </a:r>
          </a:p>
        </p:txBody>
      </p:sp>
      <p:sp>
        <p:nvSpPr>
          <p:cNvPr id="11" name="TextBox 10">
            <a:extLst>
              <a:ext uri="{FF2B5EF4-FFF2-40B4-BE49-F238E27FC236}">
                <a16:creationId xmlns:a16="http://schemas.microsoft.com/office/drawing/2014/main" id="{6200CA53-A197-300C-1852-2E0D39CAF083}"/>
              </a:ext>
            </a:extLst>
          </p:cNvPr>
          <p:cNvSpPr txBox="1"/>
          <p:nvPr/>
        </p:nvSpPr>
        <p:spPr>
          <a:xfrm>
            <a:off x="735438" y="83189"/>
            <a:ext cx="6211461" cy="338554"/>
          </a:xfrm>
          <a:prstGeom prst="rect">
            <a:avLst/>
          </a:prstGeom>
          <a:noFill/>
        </p:spPr>
        <p:txBody>
          <a:bodyPr wrap="square" rtlCol="0">
            <a:spAutoFit/>
          </a:bodyPr>
          <a:lstStyle/>
          <a:p>
            <a:pPr algn="ctr"/>
            <a:r>
              <a:rPr lang="en-US" sz="1600" spc="300" dirty="0">
                <a:solidFill>
                  <a:schemeClr val="tx1">
                    <a:lumMod val="65000"/>
                    <a:lumOff val="35000"/>
                  </a:schemeClr>
                </a:solidFill>
                <a:latin typeface="Courier" pitchFamily="2" charset="0"/>
              </a:rPr>
              <a:t>MISSION / VISION</a:t>
            </a:r>
          </a:p>
        </p:txBody>
      </p:sp>
      <p:cxnSp>
        <p:nvCxnSpPr>
          <p:cNvPr id="3" name="Straight Arrow Connector 21">
            <a:extLst>
              <a:ext uri="{FF2B5EF4-FFF2-40B4-BE49-F238E27FC236}">
                <a16:creationId xmlns:a16="http://schemas.microsoft.com/office/drawing/2014/main" id="{350D7271-9613-5E60-2C2F-0BAFA1F5F05F}"/>
              </a:ext>
            </a:extLst>
          </p:cNvPr>
          <p:cNvCxnSpPr/>
          <p:nvPr/>
        </p:nvCxnSpPr>
        <p:spPr>
          <a:xfrm rot="5400000" flipH="1" flipV="1">
            <a:off x="2499786" y="1796355"/>
            <a:ext cx="115220" cy="1434518"/>
          </a:xfrm>
          <a:prstGeom prst="curvedConnector3">
            <a:avLst>
              <a:gd name="adj1" fmla="val -131316"/>
            </a:avLst>
          </a:prstGeom>
          <a:ln w="38100">
            <a:solidFill>
              <a:srgbClr val="94A77E"/>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4" name="Straight Arrow Connector 21">
            <a:extLst>
              <a:ext uri="{FF2B5EF4-FFF2-40B4-BE49-F238E27FC236}">
                <a16:creationId xmlns:a16="http://schemas.microsoft.com/office/drawing/2014/main" id="{760DB198-9A4D-6545-8ED9-B117AA842ABE}"/>
              </a:ext>
            </a:extLst>
          </p:cNvPr>
          <p:cNvCxnSpPr>
            <a:stCxn id="39" idx="0"/>
            <a:endCxn id="35" idx="7"/>
          </p:cNvCxnSpPr>
          <p:nvPr/>
        </p:nvCxnSpPr>
        <p:spPr>
          <a:xfrm rot="16200000" flipH="1" flipV="1">
            <a:off x="4144372" y="98437"/>
            <a:ext cx="115220" cy="3487253"/>
          </a:xfrm>
          <a:prstGeom prst="curvedConnector3">
            <a:avLst>
              <a:gd name="adj1" fmla="val -131316"/>
            </a:avLst>
          </a:prstGeom>
          <a:ln w="38100">
            <a:solidFill>
              <a:srgbClr val="94A77E"/>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21">
            <a:extLst>
              <a:ext uri="{FF2B5EF4-FFF2-40B4-BE49-F238E27FC236}">
                <a16:creationId xmlns:a16="http://schemas.microsoft.com/office/drawing/2014/main" id="{09B4EA95-D7A3-7144-92D5-AFC39AD43B1B}"/>
              </a:ext>
            </a:extLst>
          </p:cNvPr>
          <p:cNvCxnSpPr/>
          <p:nvPr/>
        </p:nvCxnSpPr>
        <p:spPr>
          <a:xfrm rot="5400000" flipH="1" flipV="1">
            <a:off x="3519879" y="2048551"/>
            <a:ext cx="115220" cy="3487253"/>
          </a:xfrm>
          <a:prstGeom prst="curvedConnector3">
            <a:avLst>
              <a:gd name="adj1" fmla="val -131316"/>
            </a:avLst>
          </a:prstGeom>
          <a:ln w="38100">
            <a:solidFill>
              <a:srgbClr val="81C5B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21">
            <a:extLst>
              <a:ext uri="{FF2B5EF4-FFF2-40B4-BE49-F238E27FC236}">
                <a16:creationId xmlns:a16="http://schemas.microsoft.com/office/drawing/2014/main" id="{97F25655-5511-EF4C-B6A3-F525C927C7A4}"/>
              </a:ext>
            </a:extLst>
          </p:cNvPr>
          <p:cNvCxnSpPr>
            <a:stCxn id="43" idx="1"/>
            <a:endCxn id="35" idx="3"/>
          </p:cNvCxnSpPr>
          <p:nvPr/>
        </p:nvCxnSpPr>
        <p:spPr>
          <a:xfrm rot="16200000" flipV="1">
            <a:off x="1891826" y="1786099"/>
            <a:ext cx="712925" cy="2052735"/>
          </a:xfrm>
          <a:prstGeom prst="curvedConnector3">
            <a:avLst>
              <a:gd name="adj1" fmla="val 34673"/>
            </a:avLst>
          </a:prstGeom>
          <a:ln w="38100">
            <a:solidFill>
              <a:srgbClr val="81C5B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1">
            <a:extLst>
              <a:ext uri="{FF2B5EF4-FFF2-40B4-BE49-F238E27FC236}">
                <a16:creationId xmlns:a16="http://schemas.microsoft.com/office/drawing/2014/main" id="{55FCB9E5-B701-3745-944C-64C0F19FAA11}"/>
              </a:ext>
            </a:extLst>
          </p:cNvPr>
          <p:cNvCxnSpPr/>
          <p:nvPr/>
        </p:nvCxnSpPr>
        <p:spPr>
          <a:xfrm rot="5400000" flipH="1" flipV="1">
            <a:off x="4569870" y="4334867"/>
            <a:ext cx="115220" cy="1434518"/>
          </a:xfrm>
          <a:prstGeom prst="curvedConnector3">
            <a:avLst>
              <a:gd name="adj1" fmla="val -131316"/>
            </a:avLst>
          </a:prstGeom>
          <a:ln w="38100">
            <a:solidFill>
              <a:srgbClr val="98A5C3"/>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1">
            <a:extLst>
              <a:ext uri="{FF2B5EF4-FFF2-40B4-BE49-F238E27FC236}">
                <a16:creationId xmlns:a16="http://schemas.microsoft.com/office/drawing/2014/main" id="{6AFF74ED-EA3C-1E44-9711-22AC99843D59}"/>
              </a:ext>
            </a:extLst>
          </p:cNvPr>
          <p:cNvCxnSpPr/>
          <p:nvPr/>
        </p:nvCxnSpPr>
        <p:spPr>
          <a:xfrm rot="16200000" flipV="1">
            <a:off x="3078023" y="4334867"/>
            <a:ext cx="115220" cy="1434518"/>
          </a:xfrm>
          <a:prstGeom prst="curvedConnector3">
            <a:avLst>
              <a:gd name="adj1" fmla="val -131316"/>
            </a:avLst>
          </a:prstGeom>
          <a:ln w="38100">
            <a:solidFill>
              <a:srgbClr val="98A5C3"/>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1">
            <a:extLst>
              <a:ext uri="{FF2B5EF4-FFF2-40B4-BE49-F238E27FC236}">
                <a16:creationId xmlns:a16="http://schemas.microsoft.com/office/drawing/2014/main" id="{B7213B12-CEE2-6647-B2E7-ABABAECA2DE6}"/>
              </a:ext>
            </a:extLst>
          </p:cNvPr>
          <p:cNvCxnSpPr>
            <a:stCxn id="45" idx="0"/>
            <a:endCxn id="41" idx="3"/>
          </p:cNvCxnSpPr>
          <p:nvPr/>
        </p:nvCxnSpPr>
        <p:spPr>
          <a:xfrm rot="16200000" flipV="1">
            <a:off x="1236380" y="3710801"/>
            <a:ext cx="589299" cy="618217"/>
          </a:xfrm>
          <a:prstGeom prst="curvedConnector3">
            <a:avLst>
              <a:gd name="adj1" fmla="val 47147"/>
            </a:avLst>
          </a:prstGeom>
          <a:ln w="38100">
            <a:solidFill>
              <a:srgbClr val="98A5C3"/>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21">
            <a:extLst>
              <a:ext uri="{FF2B5EF4-FFF2-40B4-BE49-F238E27FC236}">
                <a16:creationId xmlns:a16="http://schemas.microsoft.com/office/drawing/2014/main" id="{41E39A70-8631-2D45-9813-5DB12307EB60}"/>
              </a:ext>
            </a:extLst>
          </p:cNvPr>
          <p:cNvCxnSpPr>
            <a:endCxn id="51" idx="3"/>
          </p:cNvCxnSpPr>
          <p:nvPr/>
        </p:nvCxnSpPr>
        <p:spPr>
          <a:xfrm flipV="1">
            <a:off x="1817009" y="4986110"/>
            <a:ext cx="1457646" cy="555676"/>
          </a:xfrm>
          <a:prstGeom prst="curvedConnector2">
            <a:avLst/>
          </a:prstGeom>
          <a:ln w="38100">
            <a:solidFill>
              <a:srgbClr val="8EC4D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21">
            <a:extLst>
              <a:ext uri="{FF2B5EF4-FFF2-40B4-BE49-F238E27FC236}">
                <a16:creationId xmlns:a16="http://schemas.microsoft.com/office/drawing/2014/main" id="{159F0F70-230D-9141-B5B5-0F0391BD3E9A}"/>
              </a:ext>
            </a:extLst>
          </p:cNvPr>
          <p:cNvCxnSpPr>
            <a:cxnSpLocks/>
            <a:stCxn id="49" idx="4"/>
            <a:endCxn id="48" idx="3"/>
          </p:cNvCxnSpPr>
          <p:nvPr/>
        </p:nvCxnSpPr>
        <p:spPr>
          <a:xfrm rot="5400000" flipH="1" flipV="1">
            <a:off x="4552522" y="5553687"/>
            <a:ext cx="115220" cy="1434518"/>
          </a:xfrm>
          <a:prstGeom prst="curvedConnector3">
            <a:avLst>
              <a:gd name="adj1" fmla="val -198403"/>
            </a:avLst>
          </a:prstGeom>
          <a:ln w="38100">
            <a:solidFill>
              <a:srgbClr val="8EC4D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21">
            <a:extLst>
              <a:ext uri="{FF2B5EF4-FFF2-40B4-BE49-F238E27FC236}">
                <a16:creationId xmlns:a16="http://schemas.microsoft.com/office/drawing/2014/main" id="{A8C9AE5F-C84E-E446-BE7A-1869DFA77A37}"/>
              </a:ext>
            </a:extLst>
          </p:cNvPr>
          <p:cNvCxnSpPr/>
          <p:nvPr/>
        </p:nvCxnSpPr>
        <p:spPr>
          <a:xfrm rot="10800000">
            <a:off x="2122320" y="5096289"/>
            <a:ext cx="3122468" cy="630423"/>
          </a:xfrm>
          <a:prstGeom prst="curvedConnector3">
            <a:avLst>
              <a:gd name="adj1" fmla="val 99630"/>
            </a:avLst>
          </a:prstGeom>
          <a:ln w="38100">
            <a:solidFill>
              <a:srgbClr val="8EC4D1"/>
            </a:solidFill>
            <a:tailEnd type="stealth" w="lg"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AD9FF564-9207-8AA5-4029-03EC0E3A7D29}"/>
              </a:ext>
            </a:extLst>
          </p:cNvPr>
          <p:cNvSpPr/>
          <p:nvPr/>
        </p:nvSpPr>
        <p:spPr>
          <a:xfrm>
            <a:off x="965846" y="1784454"/>
            <a:ext cx="1748583" cy="786770"/>
          </a:xfrm>
          <a:prstGeom prst="ellipse">
            <a:avLst/>
          </a:prstGeom>
          <a:solidFill>
            <a:srgbClr val="C6DEA7"/>
          </a:solidFill>
          <a:ln w="28575">
            <a:solidFill>
              <a:srgbClr val="AAC091"/>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Century Gothic" panose="020B0502020202020204" pitchFamily="34" charset="0"/>
              </a:rPr>
              <a:t>Increase profitability</a:t>
            </a:r>
          </a:p>
        </p:txBody>
      </p:sp>
      <p:sp>
        <p:nvSpPr>
          <p:cNvPr id="37" name="Oval 36">
            <a:extLst>
              <a:ext uri="{FF2B5EF4-FFF2-40B4-BE49-F238E27FC236}">
                <a16:creationId xmlns:a16="http://schemas.microsoft.com/office/drawing/2014/main" id="{2BE4358F-4F7A-0343-9DF7-CA406E49B610}"/>
              </a:ext>
            </a:extLst>
          </p:cNvPr>
          <p:cNvSpPr/>
          <p:nvPr/>
        </p:nvSpPr>
        <p:spPr>
          <a:xfrm>
            <a:off x="3018581" y="1784454"/>
            <a:ext cx="1748583" cy="786770"/>
          </a:xfrm>
          <a:prstGeom prst="ellipse">
            <a:avLst/>
          </a:prstGeom>
          <a:solidFill>
            <a:srgbClr val="C6DEA7"/>
          </a:solidFill>
          <a:ln w="28575">
            <a:solidFill>
              <a:srgbClr val="AAC091"/>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Century Gothic" panose="020B0502020202020204" pitchFamily="34" charset="0"/>
              </a:rPr>
              <a:t>Expand funding sources</a:t>
            </a:r>
          </a:p>
        </p:txBody>
      </p:sp>
      <p:sp>
        <p:nvSpPr>
          <p:cNvPr id="39" name="Oval 38">
            <a:extLst>
              <a:ext uri="{FF2B5EF4-FFF2-40B4-BE49-F238E27FC236}">
                <a16:creationId xmlns:a16="http://schemas.microsoft.com/office/drawing/2014/main" id="{D5D7AA19-9F62-964F-91BE-722FE6CF8C1A}"/>
              </a:ext>
            </a:extLst>
          </p:cNvPr>
          <p:cNvSpPr/>
          <p:nvPr/>
        </p:nvSpPr>
        <p:spPr>
          <a:xfrm>
            <a:off x="5071317" y="1784454"/>
            <a:ext cx="1748583" cy="786770"/>
          </a:xfrm>
          <a:prstGeom prst="ellipse">
            <a:avLst/>
          </a:prstGeom>
          <a:solidFill>
            <a:srgbClr val="C6DEA7"/>
          </a:solidFill>
          <a:ln w="28575">
            <a:solidFill>
              <a:srgbClr val="AAC091"/>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Century Gothic" panose="020B0502020202020204" pitchFamily="34" charset="0"/>
              </a:rPr>
              <a:t>Reduce operational costs</a:t>
            </a:r>
          </a:p>
        </p:txBody>
      </p:sp>
      <p:sp>
        <p:nvSpPr>
          <p:cNvPr id="41" name="Oval 40">
            <a:extLst>
              <a:ext uri="{FF2B5EF4-FFF2-40B4-BE49-F238E27FC236}">
                <a16:creationId xmlns:a16="http://schemas.microsoft.com/office/drawing/2014/main" id="{FBDEEFF6-36A0-2D4C-82E9-4942EDB26D62}"/>
              </a:ext>
            </a:extLst>
          </p:cNvPr>
          <p:cNvSpPr/>
          <p:nvPr/>
        </p:nvSpPr>
        <p:spPr>
          <a:xfrm>
            <a:off x="965846" y="3053710"/>
            <a:ext cx="1748583" cy="786770"/>
          </a:xfrm>
          <a:prstGeom prst="ellipse">
            <a:avLst/>
          </a:prstGeom>
          <a:solidFill>
            <a:srgbClr val="B3E1D4"/>
          </a:solidFill>
          <a:ln w="28575">
            <a:solidFill>
              <a:srgbClr val="9CC5BA"/>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Century Gothic" panose="020B0502020202020204" pitchFamily="34" charset="0"/>
              </a:rPr>
              <a:t>Enhance user experience</a:t>
            </a:r>
          </a:p>
        </p:txBody>
      </p:sp>
      <p:sp>
        <p:nvSpPr>
          <p:cNvPr id="43" name="Oval 42">
            <a:extLst>
              <a:ext uri="{FF2B5EF4-FFF2-40B4-BE49-F238E27FC236}">
                <a16:creationId xmlns:a16="http://schemas.microsoft.com/office/drawing/2014/main" id="{D119C6A8-211E-014D-A8DF-8EDFADCCF4D1}"/>
              </a:ext>
            </a:extLst>
          </p:cNvPr>
          <p:cNvSpPr/>
          <p:nvPr/>
        </p:nvSpPr>
        <p:spPr>
          <a:xfrm>
            <a:off x="3018581" y="3053710"/>
            <a:ext cx="1748583" cy="786770"/>
          </a:xfrm>
          <a:prstGeom prst="ellipse">
            <a:avLst/>
          </a:prstGeom>
          <a:solidFill>
            <a:srgbClr val="B3E1D4"/>
          </a:solidFill>
          <a:ln w="28575">
            <a:solidFill>
              <a:srgbClr val="9CC5BA"/>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Century Gothic" panose="020B0502020202020204" pitchFamily="34" charset="0"/>
              </a:rPr>
              <a:t>Broaden market reach</a:t>
            </a:r>
          </a:p>
        </p:txBody>
      </p:sp>
      <p:sp>
        <p:nvSpPr>
          <p:cNvPr id="44" name="Oval 43">
            <a:extLst>
              <a:ext uri="{FF2B5EF4-FFF2-40B4-BE49-F238E27FC236}">
                <a16:creationId xmlns:a16="http://schemas.microsoft.com/office/drawing/2014/main" id="{18A58391-F453-D34E-BD7C-8A1DB00E7C03}"/>
              </a:ext>
            </a:extLst>
          </p:cNvPr>
          <p:cNvSpPr/>
          <p:nvPr/>
        </p:nvSpPr>
        <p:spPr>
          <a:xfrm>
            <a:off x="5071317" y="3053710"/>
            <a:ext cx="1748583" cy="786770"/>
          </a:xfrm>
          <a:prstGeom prst="ellipse">
            <a:avLst/>
          </a:prstGeom>
          <a:solidFill>
            <a:srgbClr val="B3E1D4"/>
          </a:solidFill>
          <a:ln w="28575">
            <a:solidFill>
              <a:srgbClr val="9CC5BA"/>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Century Gothic" panose="020B0502020202020204" pitchFamily="34" charset="0"/>
              </a:rPr>
              <a:t>Elevate service reliability</a:t>
            </a:r>
          </a:p>
        </p:txBody>
      </p:sp>
      <p:sp>
        <p:nvSpPr>
          <p:cNvPr id="45" name="Oval 44">
            <a:extLst>
              <a:ext uri="{FF2B5EF4-FFF2-40B4-BE49-F238E27FC236}">
                <a16:creationId xmlns:a16="http://schemas.microsoft.com/office/drawing/2014/main" id="{8C53E7F0-354E-1D4B-8AD2-EF97E4B7DCEA}"/>
              </a:ext>
            </a:extLst>
          </p:cNvPr>
          <p:cNvSpPr/>
          <p:nvPr/>
        </p:nvSpPr>
        <p:spPr>
          <a:xfrm>
            <a:off x="965846" y="4314559"/>
            <a:ext cx="1748583" cy="786770"/>
          </a:xfrm>
          <a:prstGeom prst="ellipse">
            <a:avLst/>
          </a:prstGeom>
          <a:solidFill>
            <a:srgbClr val="C9D3E4"/>
          </a:solidFill>
          <a:ln w="28575">
            <a:solidFill>
              <a:srgbClr val="ACB4C3"/>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Century Gothic" panose="020B0502020202020204" pitchFamily="34" charset="0"/>
              </a:rPr>
              <a:t>Streamline logistics</a:t>
            </a:r>
          </a:p>
        </p:txBody>
      </p:sp>
      <p:sp>
        <p:nvSpPr>
          <p:cNvPr id="46" name="Oval 45">
            <a:extLst>
              <a:ext uri="{FF2B5EF4-FFF2-40B4-BE49-F238E27FC236}">
                <a16:creationId xmlns:a16="http://schemas.microsoft.com/office/drawing/2014/main" id="{CA02DBA0-74D8-4448-8F72-24D0D51AEDED}"/>
              </a:ext>
            </a:extLst>
          </p:cNvPr>
          <p:cNvSpPr/>
          <p:nvPr/>
        </p:nvSpPr>
        <p:spPr>
          <a:xfrm>
            <a:off x="5071317" y="4314559"/>
            <a:ext cx="1748583" cy="786770"/>
          </a:xfrm>
          <a:prstGeom prst="ellipse">
            <a:avLst/>
          </a:prstGeom>
          <a:solidFill>
            <a:srgbClr val="C9D3E4"/>
          </a:solidFill>
          <a:ln w="28575">
            <a:solidFill>
              <a:srgbClr val="ACB4C3"/>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Century Gothic" panose="020B0502020202020204" pitchFamily="34" charset="0"/>
              </a:rPr>
              <a:t>Go green in operations</a:t>
            </a:r>
          </a:p>
        </p:txBody>
      </p:sp>
      <p:sp>
        <p:nvSpPr>
          <p:cNvPr id="47" name="Oval 46">
            <a:extLst>
              <a:ext uri="{FF2B5EF4-FFF2-40B4-BE49-F238E27FC236}">
                <a16:creationId xmlns:a16="http://schemas.microsoft.com/office/drawing/2014/main" id="{6802779C-CA01-8947-8A4D-CA248FB6C807}"/>
              </a:ext>
            </a:extLst>
          </p:cNvPr>
          <p:cNvSpPr/>
          <p:nvPr/>
        </p:nvSpPr>
        <p:spPr>
          <a:xfrm>
            <a:off x="965846" y="5541786"/>
            <a:ext cx="1748583" cy="786770"/>
          </a:xfrm>
          <a:prstGeom prst="ellipse">
            <a:avLst/>
          </a:prstGeom>
          <a:solidFill>
            <a:srgbClr val="C4E5E6"/>
          </a:solidFill>
          <a:ln w="28575">
            <a:solidFill>
              <a:srgbClr val="B0CDCF"/>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Century Gothic" panose="020B0502020202020204" pitchFamily="34" charset="0"/>
              </a:rPr>
              <a:t>Develop tech expertise</a:t>
            </a:r>
          </a:p>
        </p:txBody>
      </p:sp>
      <p:sp>
        <p:nvSpPr>
          <p:cNvPr id="48" name="Oval 47">
            <a:extLst>
              <a:ext uri="{FF2B5EF4-FFF2-40B4-BE49-F238E27FC236}">
                <a16:creationId xmlns:a16="http://schemas.microsoft.com/office/drawing/2014/main" id="{33815151-F111-7745-A519-0BC55AA353EE}"/>
              </a:ext>
            </a:extLst>
          </p:cNvPr>
          <p:cNvSpPr/>
          <p:nvPr/>
        </p:nvSpPr>
        <p:spPr>
          <a:xfrm>
            <a:off x="5071317" y="5541786"/>
            <a:ext cx="1748583" cy="786770"/>
          </a:xfrm>
          <a:prstGeom prst="ellipse">
            <a:avLst/>
          </a:prstGeom>
          <a:solidFill>
            <a:srgbClr val="C4E5E6"/>
          </a:solidFill>
          <a:ln w="28575">
            <a:solidFill>
              <a:srgbClr val="B0CDCF"/>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Century Gothic" panose="020B0502020202020204" pitchFamily="34" charset="0"/>
              </a:rPr>
              <a:t>Promote Agile methodologies</a:t>
            </a:r>
          </a:p>
        </p:txBody>
      </p:sp>
      <p:sp>
        <p:nvSpPr>
          <p:cNvPr id="49" name="Oval 48">
            <a:extLst>
              <a:ext uri="{FF2B5EF4-FFF2-40B4-BE49-F238E27FC236}">
                <a16:creationId xmlns:a16="http://schemas.microsoft.com/office/drawing/2014/main" id="{B434A098-E2BC-A244-88DC-00F514478A18}"/>
              </a:ext>
            </a:extLst>
          </p:cNvPr>
          <p:cNvSpPr/>
          <p:nvPr/>
        </p:nvSpPr>
        <p:spPr>
          <a:xfrm>
            <a:off x="3018581" y="5541786"/>
            <a:ext cx="1748583" cy="786770"/>
          </a:xfrm>
          <a:prstGeom prst="ellipse">
            <a:avLst/>
          </a:prstGeom>
          <a:solidFill>
            <a:srgbClr val="C4E5E6"/>
          </a:solidFill>
          <a:ln w="28575">
            <a:solidFill>
              <a:srgbClr val="B0CDCF"/>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Century Gothic" panose="020B0502020202020204" pitchFamily="34" charset="0"/>
              </a:rPr>
              <a:t>Foster a collaborative culture</a:t>
            </a:r>
          </a:p>
        </p:txBody>
      </p:sp>
      <p:cxnSp>
        <p:nvCxnSpPr>
          <p:cNvPr id="50" name="Straight Arrow Connector 21">
            <a:extLst>
              <a:ext uri="{FF2B5EF4-FFF2-40B4-BE49-F238E27FC236}">
                <a16:creationId xmlns:a16="http://schemas.microsoft.com/office/drawing/2014/main" id="{FA98C6AC-7A76-134B-AA6D-E4CAA0353BA0}"/>
              </a:ext>
            </a:extLst>
          </p:cNvPr>
          <p:cNvCxnSpPr/>
          <p:nvPr/>
        </p:nvCxnSpPr>
        <p:spPr>
          <a:xfrm rot="10800000">
            <a:off x="2330481" y="3810219"/>
            <a:ext cx="3319072" cy="1748378"/>
          </a:xfrm>
          <a:prstGeom prst="curvedConnector3">
            <a:avLst>
              <a:gd name="adj1" fmla="val 21777"/>
            </a:avLst>
          </a:prstGeom>
          <a:ln w="38100">
            <a:solidFill>
              <a:srgbClr val="8EC4D1"/>
            </a:solidFill>
            <a:tailEnd type="stealth" w="lg" len="med"/>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FDA7FB38-B22A-974B-A46B-A05A3F8086A3}"/>
              </a:ext>
            </a:extLst>
          </p:cNvPr>
          <p:cNvSpPr/>
          <p:nvPr/>
        </p:nvSpPr>
        <p:spPr>
          <a:xfrm>
            <a:off x="3018581" y="4314559"/>
            <a:ext cx="1748583" cy="786770"/>
          </a:xfrm>
          <a:prstGeom prst="ellipse">
            <a:avLst/>
          </a:prstGeom>
          <a:solidFill>
            <a:srgbClr val="C9D3E4"/>
          </a:solidFill>
          <a:ln w="28575">
            <a:solidFill>
              <a:srgbClr val="ACB4C3"/>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Century Gothic" panose="020B0502020202020204" pitchFamily="34" charset="0"/>
              </a:rPr>
              <a:t>Innovate faster</a:t>
            </a:r>
          </a:p>
        </p:txBody>
      </p:sp>
      <p:sp>
        <p:nvSpPr>
          <p:cNvPr id="53" name="Graphic 137" descr="Arrow: Straight with solid fill">
            <a:extLst>
              <a:ext uri="{FF2B5EF4-FFF2-40B4-BE49-F238E27FC236}">
                <a16:creationId xmlns:a16="http://schemas.microsoft.com/office/drawing/2014/main" id="{7C8DDF53-4CEE-6141-B206-6ED2378C1DB6}"/>
              </a:ext>
            </a:extLst>
          </p:cNvPr>
          <p:cNvSpPr/>
          <p:nvPr/>
        </p:nvSpPr>
        <p:spPr>
          <a:xfrm rot="5400000">
            <a:off x="3695913" y="976715"/>
            <a:ext cx="495688" cy="497281"/>
          </a:xfrm>
          <a:custGeom>
            <a:avLst/>
            <a:gdLst>
              <a:gd name="connsiteX0" fmla="*/ 228626 w 838226"/>
              <a:gd name="connsiteY0" fmla="*/ 114300 h 457200"/>
              <a:gd name="connsiteX1" fmla="*/ 228626 w 838226"/>
              <a:gd name="connsiteY1" fmla="*/ 0 h 457200"/>
              <a:gd name="connsiteX2" fmla="*/ 26 w 838226"/>
              <a:gd name="connsiteY2" fmla="*/ 228600 h 457200"/>
              <a:gd name="connsiteX3" fmla="*/ 228626 w 838226"/>
              <a:gd name="connsiteY3" fmla="*/ 457200 h 457200"/>
              <a:gd name="connsiteX4" fmla="*/ 228626 w 838226"/>
              <a:gd name="connsiteY4" fmla="*/ 342900 h 457200"/>
              <a:gd name="connsiteX5" fmla="*/ 838226 w 838226"/>
              <a:gd name="connsiteY5" fmla="*/ 228600 h 457200"/>
              <a:gd name="connsiteX6" fmla="*/ 228626 w 838226"/>
              <a:gd name="connsiteY6" fmla="*/ 114300 h 457200"/>
              <a:gd name="connsiteX0" fmla="*/ 228626 w 619753"/>
              <a:gd name="connsiteY0" fmla="*/ 114300 h 457200"/>
              <a:gd name="connsiteX1" fmla="*/ 228626 w 619753"/>
              <a:gd name="connsiteY1" fmla="*/ 0 h 457200"/>
              <a:gd name="connsiteX2" fmla="*/ 26 w 619753"/>
              <a:gd name="connsiteY2" fmla="*/ 228600 h 457200"/>
              <a:gd name="connsiteX3" fmla="*/ 228626 w 619753"/>
              <a:gd name="connsiteY3" fmla="*/ 457200 h 457200"/>
              <a:gd name="connsiteX4" fmla="*/ 228626 w 619753"/>
              <a:gd name="connsiteY4" fmla="*/ 342900 h 457200"/>
              <a:gd name="connsiteX5" fmla="*/ 619753 w 619753"/>
              <a:gd name="connsiteY5" fmla="*/ 224205 h 457200"/>
              <a:gd name="connsiteX6" fmla="*/ 228626 w 619753"/>
              <a:gd name="connsiteY6"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753" h="457200">
                <a:moveTo>
                  <a:pt x="228626" y="114300"/>
                </a:moveTo>
                <a:lnTo>
                  <a:pt x="228626" y="0"/>
                </a:lnTo>
                <a:lnTo>
                  <a:pt x="26" y="228600"/>
                </a:lnTo>
                <a:cubicBezTo>
                  <a:pt x="-2831" y="228600"/>
                  <a:pt x="228626" y="457200"/>
                  <a:pt x="228626" y="457200"/>
                </a:cubicBezTo>
                <a:lnTo>
                  <a:pt x="228626" y="342900"/>
                </a:lnTo>
                <a:lnTo>
                  <a:pt x="619753" y="224205"/>
                </a:lnTo>
                <a:lnTo>
                  <a:pt x="228626" y="114300"/>
                </a:lnTo>
                <a:close/>
              </a:path>
            </a:pathLst>
          </a:custGeom>
          <a:gradFill>
            <a:gsLst>
              <a:gs pos="35000">
                <a:srgbClr val="D5A202"/>
              </a:gs>
              <a:gs pos="83000">
                <a:schemeClr val="bg2">
                  <a:lumMod val="25000"/>
                </a:schemeClr>
              </a:gs>
            </a:gsLst>
            <a:lin ang="0" scaled="0"/>
          </a:gradFill>
          <a:ln w="9525" cap="flat">
            <a:noFill/>
            <a:prstDash val="solid"/>
            <a:miter/>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61" name="TextBox 60">
            <a:extLst>
              <a:ext uri="{FF2B5EF4-FFF2-40B4-BE49-F238E27FC236}">
                <a16:creationId xmlns:a16="http://schemas.microsoft.com/office/drawing/2014/main" id="{ADD2DB41-4C84-FD63-AB50-7B66B759A73F}"/>
              </a:ext>
            </a:extLst>
          </p:cNvPr>
          <p:cNvSpPr txBox="1"/>
          <p:nvPr/>
        </p:nvSpPr>
        <p:spPr>
          <a:xfrm>
            <a:off x="7373073" y="472879"/>
            <a:ext cx="4540688" cy="707886"/>
          </a:xfrm>
          <a:prstGeom prst="rect">
            <a:avLst/>
          </a:prstGeom>
          <a:noFill/>
        </p:spPr>
        <p:txBody>
          <a:bodyPr wrap="square" rtlCol="0">
            <a:spAutoFit/>
          </a:bodyPr>
          <a:lstStyle/>
          <a:p>
            <a:pPr algn="r"/>
            <a:r>
              <a:rPr lang="en-US" sz="4000" spc="300" dirty="0">
                <a:solidFill>
                  <a:schemeClr val="tx1">
                    <a:lumMod val="50000"/>
                    <a:lumOff val="50000"/>
                  </a:schemeClr>
                </a:solidFill>
                <a:latin typeface="Courier" pitchFamily="2" charset="0"/>
              </a:rPr>
              <a:t>Strategy Map</a:t>
            </a:r>
          </a:p>
        </p:txBody>
      </p:sp>
    </p:spTree>
    <p:extLst>
      <p:ext uri="{BB962C8B-B14F-4D97-AF65-F5344CB8AC3E}">
        <p14:creationId xmlns:p14="http://schemas.microsoft.com/office/powerpoint/2010/main" val="306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 name="Picture 58" descr="3D abstract waves with color gradient">
            <a:extLst>
              <a:ext uri="{FF2B5EF4-FFF2-40B4-BE49-F238E27FC236}">
                <a16:creationId xmlns:a16="http://schemas.microsoft.com/office/drawing/2014/main" id="{39DE8B31-63FF-D83B-C6AD-82BF829B287C}"/>
              </a:ext>
            </a:extLst>
          </p:cNvPr>
          <p:cNvPicPr>
            <a:picLocks noChangeAspect="1"/>
          </p:cNvPicPr>
          <p:nvPr/>
        </p:nvPicPr>
        <p:blipFill>
          <a:blip r:embed="rId2" cstate="email">
            <a:grayscl/>
            <a:alphaModFix amt="5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54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58" name="Rounded Rectangle 57">
            <a:extLst>
              <a:ext uri="{FF2B5EF4-FFF2-40B4-BE49-F238E27FC236}">
                <a16:creationId xmlns:a16="http://schemas.microsoft.com/office/drawing/2014/main" id="{B83218B5-A6BB-F399-17FE-3F1926728B8D}"/>
              </a:ext>
            </a:extLst>
          </p:cNvPr>
          <p:cNvSpPr/>
          <p:nvPr/>
        </p:nvSpPr>
        <p:spPr>
          <a:xfrm>
            <a:off x="820324" y="381000"/>
            <a:ext cx="6126575" cy="685411"/>
          </a:xfrm>
          <a:prstGeom prst="roundRect">
            <a:avLst/>
          </a:prstGeom>
          <a:solidFill>
            <a:srgbClr val="F7DE9C"/>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gn="ctr"/>
            <a:r>
              <a:rPr lang="en-US" sz="1600" dirty="0">
                <a:solidFill>
                  <a:schemeClr val="tx1">
                    <a:lumMod val="65000"/>
                    <a:lumOff val="35000"/>
                  </a:schemeClr>
                </a:solidFill>
                <a:latin typeface="Century Gothic" panose="020B0502020202020204" pitchFamily="34" charset="0"/>
              </a:rPr>
              <a:t>Text</a:t>
            </a:r>
          </a:p>
        </p:txBody>
      </p:sp>
      <p:graphicFrame>
        <p:nvGraphicFramePr>
          <p:cNvPr id="5" name="Table 4">
            <a:extLst>
              <a:ext uri="{FF2B5EF4-FFF2-40B4-BE49-F238E27FC236}">
                <a16:creationId xmlns:a16="http://schemas.microsoft.com/office/drawing/2014/main" id="{36929D4C-8128-1AA2-8D12-09D03D8E238A}"/>
              </a:ext>
            </a:extLst>
          </p:cNvPr>
          <p:cNvGraphicFramePr>
            <a:graphicFrameLocks noGrp="1"/>
          </p:cNvGraphicFramePr>
          <p:nvPr>
            <p:extLst>
              <p:ext uri="{D42A27DB-BD31-4B8C-83A1-F6EECF244321}">
                <p14:modId xmlns:p14="http://schemas.microsoft.com/office/powerpoint/2010/main" val="4274011744"/>
              </p:ext>
            </p:extLst>
          </p:nvPr>
        </p:nvGraphicFramePr>
        <p:xfrm>
          <a:off x="820324" y="1231900"/>
          <a:ext cx="11093437" cy="5367856"/>
        </p:xfrm>
        <a:graphic>
          <a:graphicData uri="http://schemas.openxmlformats.org/drawingml/2006/table">
            <a:tbl>
              <a:tblPr firstRow="1" bandRow="1">
                <a:tableStyleId>{5940675A-B579-460E-94D1-54222C63F5DA}</a:tableStyleId>
              </a:tblPr>
              <a:tblGrid>
                <a:gridCol w="6139276">
                  <a:extLst>
                    <a:ext uri="{9D8B030D-6E8A-4147-A177-3AD203B41FA5}">
                      <a16:colId xmlns:a16="http://schemas.microsoft.com/office/drawing/2014/main" val="3743801594"/>
                    </a:ext>
                  </a:extLst>
                </a:gridCol>
                <a:gridCol w="1651387">
                  <a:extLst>
                    <a:ext uri="{9D8B030D-6E8A-4147-A177-3AD203B41FA5}">
                      <a16:colId xmlns:a16="http://schemas.microsoft.com/office/drawing/2014/main" val="4190651750"/>
                    </a:ext>
                  </a:extLst>
                </a:gridCol>
                <a:gridCol w="1815713">
                  <a:extLst>
                    <a:ext uri="{9D8B030D-6E8A-4147-A177-3AD203B41FA5}">
                      <a16:colId xmlns:a16="http://schemas.microsoft.com/office/drawing/2014/main" val="2419315493"/>
                    </a:ext>
                  </a:extLst>
                </a:gridCol>
                <a:gridCol w="1487061">
                  <a:extLst>
                    <a:ext uri="{9D8B030D-6E8A-4147-A177-3AD203B41FA5}">
                      <a16:colId xmlns:a16="http://schemas.microsoft.com/office/drawing/2014/main" val="1287570184"/>
                    </a:ext>
                  </a:extLst>
                </a:gridCol>
              </a:tblGrid>
              <a:tr h="317500">
                <a:tc>
                  <a:txBody>
                    <a:bodyPr/>
                    <a:lstStyle/>
                    <a:p>
                      <a:r>
                        <a:rPr lang="en-US" sz="1400" dirty="0">
                          <a:solidFill>
                            <a:schemeClr val="bg1"/>
                          </a:solidFill>
                          <a:latin typeface="Century Gothic" panose="020B0502020202020204" pitchFamily="34" charset="0"/>
                        </a:rPr>
                        <a:t>Strategic Objectives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25000"/>
                      </a:schemeClr>
                    </a:solidFill>
                  </a:tcPr>
                </a:tc>
                <a:tc>
                  <a:txBody>
                    <a:bodyPr/>
                    <a:lstStyle/>
                    <a:p>
                      <a:r>
                        <a:rPr lang="en-US" sz="1400" dirty="0">
                          <a:solidFill>
                            <a:schemeClr val="bg1"/>
                          </a:solidFill>
                          <a:latin typeface="Century Gothic" panose="020B0502020202020204" pitchFamily="34" charset="0"/>
                        </a:rPr>
                        <a:t>Measures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r>
                        <a:rPr lang="en-US" sz="1400" dirty="0">
                          <a:solidFill>
                            <a:schemeClr val="bg1"/>
                          </a:solidFill>
                          <a:latin typeface="Century Gothic" panose="020B0502020202020204" pitchFamily="34" charset="0"/>
                        </a:rPr>
                        <a:t>Targets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r>
                        <a:rPr lang="en-US" sz="1400" dirty="0">
                          <a:solidFill>
                            <a:schemeClr val="bg1"/>
                          </a:solidFill>
                          <a:latin typeface="Century Gothic" panose="020B0502020202020204" pitchFamily="34" charset="0"/>
                        </a:rPr>
                        <a:t>Initiatives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02366491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67347401"/>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extLst>
                  <a:ext uri="{0D108BD9-81ED-4DB2-BD59-A6C34878D82A}">
                    <a16:rowId xmlns:a16="http://schemas.microsoft.com/office/drawing/2014/main" val="51891818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3082683"/>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8105862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extLst>
                  <a:ext uri="{0D108BD9-81ED-4DB2-BD59-A6C34878D82A}">
                    <a16:rowId xmlns:a16="http://schemas.microsoft.com/office/drawing/2014/main" val="1420553986"/>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14866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89377462"/>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extLst>
                  <a:ext uri="{0D108BD9-81ED-4DB2-BD59-A6C34878D82A}">
                    <a16:rowId xmlns:a16="http://schemas.microsoft.com/office/drawing/2014/main" val="11217167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061347"/>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4564429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extLst>
                  <a:ext uri="{0D108BD9-81ED-4DB2-BD59-A6C34878D82A}">
                    <a16:rowId xmlns:a16="http://schemas.microsoft.com/office/drawing/2014/main" val="123171674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113361"/>
                  </a:ext>
                </a:extLst>
              </a:tr>
            </a:tbl>
          </a:graphicData>
        </a:graphic>
      </p:graphicFrame>
      <p:sp>
        <p:nvSpPr>
          <p:cNvPr id="6" name="Round Same Side Corner Rectangle 5">
            <a:extLst>
              <a:ext uri="{FF2B5EF4-FFF2-40B4-BE49-F238E27FC236}">
                <a16:creationId xmlns:a16="http://schemas.microsoft.com/office/drawing/2014/main" id="{409599A5-6208-5C29-8313-D36DC627633C}"/>
              </a:ext>
            </a:extLst>
          </p:cNvPr>
          <p:cNvSpPr/>
          <p:nvPr/>
        </p:nvSpPr>
        <p:spPr>
          <a:xfrm rot="16200000">
            <a:off x="-105021" y="1961356"/>
            <a:ext cx="1223719" cy="457200"/>
          </a:xfrm>
          <a:prstGeom prst="round2SameRect">
            <a:avLst/>
          </a:prstGeom>
          <a:solidFill>
            <a:srgbClr val="C6DEA7"/>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FINANCIAL</a:t>
            </a:r>
          </a:p>
        </p:txBody>
      </p:sp>
      <p:sp>
        <p:nvSpPr>
          <p:cNvPr id="7" name="Round Same Side Corner Rectangle 6">
            <a:extLst>
              <a:ext uri="{FF2B5EF4-FFF2-40B4-BE49-F238E27FC236}">
                <a16:creationId xmlns:a16="http://schemas.microsoft.com/office/drawing/2014/main" id="{EC894843-89B5-4EE4-251C-CAD8C2263C98}"/>
              </a:ext>
            </a:extLst>
          </p:cNvPr>
          <p:cNvSpPr/>
          <p:nvPr/>
        </p:nvSpPr>
        <p:spPr>
          <a:xfrm rot="16200000">
            <a:off x="-105021" y="3225433"/>
            <a:ext cx="1223719" cy="457200"/>
          </a:xfrm>
          <a:prstGeom prst="round2SameRect">
            <a:avLst/>
          </a:prstGeom>
          <a:solidFill>
            <a:srgbClr val="B3E1D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CUSTOMER</a:t>
            </a:r>
          </a:p>
        </p:txBody>
      </p:sp>
      <p:sp>
        <p:nvSpPr>
          <p:cNvPr id="8" name="Round Same Side Corner Rectangle 7">
            <a:extLst>
              <a:ext uri="{FF2B5EF4-FFF2-40B4-BE49-F238E27FC236}">
                <a16:creationId xmlns:a16="http://schemas.microsoft.com/office/drawing/2014/main" id="{800451F3-15A8-EA81-5AA8-B4EBA187E0AC}"/>
              </a:ext>
            </a:extLst>
          </p:cNvPr>
          <p:cNvSpPr/>
          <p:nvPr/>
        </p:nvSpPr>
        <p:spPr>
          <a:xfrm rot="16200000">
            <a:off x="-105021" y="5753587"/>
            <a:ext cx="1223719" cy="457200"/>
          </a:xfrm>
          <a:prstGeom prst="round2SameRect">
            <a:avLst/>
          </a:prstGeom>
          <a:solidFill>
            <a:srgbClr val="C4E5E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LEARNING </a:t>
            </a:r>
            <a:br>
              <a:rPr lang="en-US" sz="1200" dirty="0">
                <a:solidFill>
                  <a:schemeClr val="tx1"/>
                </a:solidFill>
                <a:latin typeface="Century Gothic" panose="020B0502020202020204" pitchFamily="34" charset="0"/>
              </a:rPr>
            </a:br>
            <a:r>
              <a:rPr lang="en-US" sz="1200" dirty="0">
                <a:solidFill>
                  <a:schemeClr val="tx1"/>
                </a:solidFill>
                <a:latin typeface="Century Gothic" panose="020B0502020202020204" pitchFamily="34" charset="0"/>
              </a:rPr>
              <a:t>&amp; GROWTH</a:t>
            </a:r>
          </a:p>
        </p:txBody>
      </p:sp>
      <p:sp>
        <p:nvSpPr>
          <p:cNvPr id="9" name="Round Same Side Corner Rectangle 8">
            <a:extLst>
              <a:ext uri="{FF2B5EF4-FFF2-40B4-BE49-F238E27FC236}">
                <a16:creationId xmlns:a16="http://schemas.microsoft.com/office/drawing/2014/main" id="{90C5C189-AE78-EA8E-34DB-B5A2086FCF5B}"/>
              </a:ext>
            </a:extLst>
          </p:cNvPr>
          <p:cNvSpPr/>
          <p:nvPr/>
        </p:nvSpPr>
        <p:spPr>
          <a:xfrm rot="16200000">
            <a:off x="-105021" y="4489510"/>
            <a:ext cx="1223719" cy="457200"/>
          </a:xfrm>
          <a:prstGeom prst="round2SameRect">
            <a:avLst/>
          </a:prstGeom>
          <a:solidFill>
            <a:srgbClr val="C9D3E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INTERNAL PROCESSES</a:t>
            </a:r>
          </a:p>
        </p:txBody>
      </p:sp>
      <p:sp>
        <p:nvSpPr>
          <p:cNvPr id="11" name="TextBox 10">
            <a:extLst>
              <a:ext uri="{FF2B5EF4-FFF2-40B4-BE49-F238E27FC236}">
                <a16:creationId xmlns:a16="http://schemas.microsoft.com/office/drawing/2014/main" id="{6200CA53-A197-300C-1852-2E0D39CAF083}"/>
              </a:ext>
            </a:extLst>
          </p:cNvPr>
          <p:cNvSpPr txBox="1"/>
          <p:nvPr/>
        </p:nvSpPr>
        <p:spPr>
          <a:xfrm>
            <a:off x="735438" y="83189"/>
            <a:ext cx="6211461" cy="338554"/>
          </a:xfrm>
          <a:prstGeom prst="rect">
            <a:avLst/>
          </a:prstGeom>
          <a:noFill/>
        </p:spPr>
        <p:txBody>
          <a:bodyPr wrap="square" rtlCol="0">
            <a:spAutoFit/>
          </a:bodyPr>
          <a:lstStyle/>
          <a:p>
            <a:pPr algn="ctr"/>
            <a:r>
              <a:rPr lang="en-US" sz="1600" spc="300" dirty="0">
                <a:solidFill>
                  <a:schemeClr val="tx1">
                    <a:lumMod val="65000"/>
                    <a:lumOff val="35000"/>
                  </a:schemeClr>
                </a:solidFill>
                <a:latin typeface="Courier" pitchFamily="2" charset="0"/>
              </a:rPr>
              <a:t>MISSION / VISION</a:t>
            </a:r>
          </a:p>
        </p:txBody>
      </p:sp>
      <p:cxnSp>
        <p:nvCxnSpPr>
          <p:cNvPr id="3" name="Straight Arrow Connector 21">
            <a:extLst>
              <a:ext uri="{FF2B5EF4-FFF2-40B4-BE49-F238E27FC236}">
                <a16:creationId xmlns:a16="http://schemas.microsoft.com/office/drawing/2014/main" id="{350D7271-9613-5E60-2C2F-0BAFA1F5F05F}"/>
              </a:ext>
            </a:extLst>
          </p:cNvPr>
          <p:cNvCxnSpPr/>
          <p:nvPr/>
        </p:nvCxnSpPr>
        <p:spPr>
          <a:xfrm rot="5400000" flipH="1" flipV="1">
            <a:off x="2499786" y="1796355"/>
            <a:ext cx="115220" cy="1434518"/>
          </a:xfrm>
          <a:prstGeom prst="curvedConnector3">
            <a:avLst>
              <a:gd name="adj1" fmla="val -131316"/>
            </a:avLst>
          </a:prstGeom>
          <a:ln w="38100">
            <a:solidFill>
              <a:srgbClr val="94A77E"/>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4" name="Straight Arrow Connector 21">
            <a:extLst>
              <a:ext uri="{FF2B5EF4-FFF2-40B4-BE49-F238E27FC236}">
                <a16:creationId xmlns:a16="http://schemas.microsoft.com/office/drawing/2014/main" id="{760DB198-9A4D-6545-8ED9-B117AA842ABE}"/>
              </a:ext>
            </a:extLst>
          </p:cNvPr>
          <p:cNvCxnSpPr>
            <a:stCxn id="39" idx="0"/>
            <a:endCxn id="35" idx="7"/>
          </p:cNvCxnSpPr>
          <p:nvPr/>
        </p:nvCxnSpPr>
        <p:spPr>
          <a:xfrm rot="16200000" flipH="1" flipV="1">
            <a:off x="4144372" y="98437"/>
            <a:ext cx="115220" cy="3487253"/>
          </a:xfrm>
          <a:prstGeom prst="curvedConnector3">
            <a:avLst>
              <a:gd name="adj1" fmla="val -131316"/>
            </a:avLst>
          </a:prstGeom>
          <a:ln w="38100">
            <a:solidFill>
              <a:srgbClr val="94A77E"/>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21">
            <a:extLst>
              <a:ext uri="{FF2B5EF4-FFF2-40B4-BE49-F238E27FC236}">
                <a16:creationId xmlns:a16="http://schemas.microsoft.com/office/drawing/2014/main" id="{09B4EA95-D7A3-7144-92D5-AFC39AD43B1B}"/>
              </a:ext>
            </a:extLst>
          </p:cNvPr>
          <p:cNvCxnSpPr/>
          <p:nvPr/>
        </p:nvCxnSpPr>
        <p:spPr>
          <a:xfrm rot="5400000" flipH="1" flipV="1">
            <a:off x="3519879" y="2048551"/>
            <a:ext cx="115220" cy="3487253"/>
          </a:xfrm>
          <a:prstGeom prst="curvedConnector3">
            <a:avLst>
              <a:gd name="adj1" fmla="val -131316"/>
            </a:avLst>
          </a:prstGeom>
          <a:ln w="38100">
            <a:solidFill>
              <a:srgbClr val="81C5B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21">
            <a:extLst>
              <a:ext uri="{FF2B5EF4-FFF2-40B4-BE49-F238E27FC236}">
                <a16:creationId xmlns:a16="http://schemas.microsoft.com/office/drawing/2014/main" id="{97F25655-5511-EF4C-B6A3-F525C927C7A4}"/>
              </a:ext>
            </a:extLst>
          </p:cNvPr>
          <p:cNvCxnSpPr>
            <a:stCxn id="43" idx="1"/>
            <a:endCxn id="35" idx="3"/>
          </p:cNvCxnSpPr>
          <p:nvPr/>
        </p:nvCxnSpPr>
        <p:spPr>
          <a:xfrm rot="16200000" flipV="1">
            <a:off x="1891826" y="1786099"/>
            <a:ext cx="712925" cy="2052735"/>
          </a:xfrm>
          <a:prstGeom prst="curvedConnector3">
            <a:avLst>
              <a:gd name="adj1" fmla="val 34673"/>
            </a:avLst>
          </a:prstGeom>
          <a:ln w="38100">
            <a:solidFill>
              <a:srgbClr val="81C5B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1">
            <a:extLst>
              <a:ext uri="{FF2B5EF4-FFF2-40B4-BE49-F238E27FC236}">
                <a16:creationId xmlns:a16="http://schemas.microsoft.com/office/drawing/2014/main" id="{55FCB9E5-B701-3745-944C-64C0F19FAA11}"/>
              </a:ext>
            </a:extLst>
          </p:cNvPr>
          <p:cNvCxnSpPr/>
          <p:nvPr/>
        </p:nvCxnSpPr>
        <p:spPr>
          <a:xfrm rot="5400000" flipH="1" flipV="1">
            <a:off x="4569870" y="4334867"/>
            <a:ext cx="115220" cy="1434518"/>
          </a:xfrm>
          <a:prstGeom prst="curvedConnector3">
            <a:avLst>
              <a:gd name="adj1" fmla="val -131316"/>
            </a:avLst>
          </a:prstGeom>
          <a:ln w="38100">
            <a:solidFill>
              <a:srgbClr val="98A5C3"/>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1">
            <a:extLst>
              <a:ext uri="{FF2B5EF4-FFF2-40B4-BE49-F238E27FC236}">
                <a16:creationId xmlns:a16="http://schemas.microsoft.com/office/drawing/2014/main" id="{6AFF74ED-EA3C-1E44-9711-22AC99843D59}"/>
              </a:ext>
            </a:extLst>
          </p:cNvPr>
          <p:cNvCxnSpPr/>
          <p:nvPr/>
        </p:nvCxnSpPr>
        <p:spPr>
          <a:xfrm rot="16200000" flipV="1">
            <a:off x="3078023" y="4334867"/>
            <a:ext cx="115220" cy="1434518"/>
          </a:xfrm>
          <a:prstGeom prst="curvedConnector3">
            <a:avLst>
              <a:gd name="adj1" fmla="val -131316"/>
            </a:avLst>
          </a:prstGeom>
          <a:ln w="38100">
            <a:solidFill>
              <a:srgbClr val="98A5C3"/>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1">
            <a:extLst>
              <a:ext uri="{FF2B5EF4-FFF2-40B4-BE49-F238E27FC236}">
                <a16:creationId xmlns:a16="http://schemas.microsoft.com/office/drawing/2014/main" id="{B7213B12-CEE2-6647-B2E7-ABABAECA2DE6}"/>
              </a:ext>
            </a:extLst>
          </p:cNvPr>
          <p:cNvCxnSpPr>
            <a:stCxn id="45" idx="0"/>
            <a:endCxn id="41" idx="3"/>
          </p:cNvCxnSpPr>
          <p:nvPr/>
        </p:nvCxnSpPr>
        <p:spPr>
          <a:xfrm rot="16200000" flipV="1">
            <a:off x="1236380" y="3710801"/>
            <a:ext cx="589299" cy="618217"/>
          </a:xfrm>
          <a:prstGeom prst="curvedConnector3">
            <a:avLst>
              <a:gd name="adj1" fmla="val 47147"/>
            </a:avLst>
          </a:prstGeom>
          <a:ln w="38100">
            <a:solidFill>
              <a:srgbClr val="98A5C3"/>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21">
            <a:extLst>
              <a:ext uri="{FF2B5EF4-FFF2-40B4-BE49-F238E27FC236}">
                <a16:creationId xmlns:a16="http://schemas.microsoft.com/office/drawing/2014/main" id="{41E39A70-8631-2D45-9813-5DB12307EB60}"/>
              </a:ext>
            </a:extLst>
          </p:cNvPr>
          <p:cNvCxnSpPr>
            <a:endCxn id="51" idx="3"/>
          </p:cNvCxnSpPr>
          <p:nvPr/>
        </p:nvCxnSpPr>
        <p:spPr>
          <a:xfrm flipV="1">
            <a:off x="1817009" y="4986110"/>
            <a:ext cx="1457646" cy="555676"/>
          </a:xfrm>
          <a:prstGeom prst="curvedConnector2">
            <a:avLst/>
          </a:prstGeom>
          <a:ln w="38100">
            <a:solidFill>
              <a:srgbClr val="8EC4D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21">
            <a:extLst>
              <a:ext uri="{FF2B5EF4-FFF2-40B4-BE49-F238E27FC236}">
                <a16:creationId xmlns:a16="http://schemas.microsoft.com/office/drawing/2014/main" id="{159F0F70-230D-9141-B5B5-0F0391BD3E9A}"/>
              </a:ext>
            </a:extLst>
          </p:cNvPr>
          <p:cNvCxnSpPr>
            <a:cxnSpLocks/>
            <a:stCxn id="49" idx="4"/>
            <a:endCxn id="48" idx="3"/>
          </p:cNvCxnSpPr>
          <p:nvPr/>
        </p:nvCxnSpPr>
        <p:spPr>
          <a:xfrm rot="5400000" flipH="1" flipV="1">
            <a:off x="4552522" y="5553687"/>
            <a:ext cx="115220" cy="1434518"/>
          </a:xfrm>
          <a:prstGeom prst="curvedConnector3">
            <a:avLst>
              <a:gd name="adj1" fmla="val -198403"/>
            </a:avLst>
          </a:prstGeom>
          <a:ln w="38100">
            <a:solidFill>
              <a:srgbClr val="8EC4D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21">
            <a:extLst>
              <a:ext uri="{FF2B5EF4-FFF2-40B4-BE49-F238E27FC236}">
                <a16:creationId xmlns:a16="http://schemas.microsoft.com/office/drawing/2014/main" id="{A8C9AE5F-C84E-E446-BE7A-1869DFA77A37}"/>
              </a:ext>
            </a:extLst>
          </p:cNvPr>
          <p:cNvCxnSpPr/>
          <p:nvPr/>
        </p:nvCxnSpPr>
        <p:spPr>
          <a:xfrm rot="10800000">
            <a:off x="2122320" y="5096289"/>
            <a:ext cx="3122468" cy="630423"/>
          </a:xfrm>
          <a:prstGeom prst="curvedConnector3">
            <a:avLst>
              <a:gd name="adj1" fmla="val 99630"/>
            </a:avLst>
          </a:prstGeom>
          <a:ln w="38100">
            <a:solidFill>
              <a:srgbClr val="8EC4D1"/>
            </a:solidFill>
            <a:tailEnd type="stealth" w="lg"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AD9FF564-9207-8AA5-4029-03EC0E3A7D29}"/>
              </a:ext>
            </a:extLst>
          </p:cNvPr>
          <p:cNvSpPr/>
          <p:nvPr/>
        </p:nvSpPr>
        <p:spPr>
          <a:xfrm>
            <a:off x="965846" y="1784454"/>
            <a:ext cx="1748583" cy="786770"/>
          </a:xfrm>
          <a:prstGeom prst="ellipse">
            <a:avLst/>
          </a:prstGeom>
          <a:solidFill>
            <a:srgbClr val="C6DEA7"/>
          </a:solidFill>
          <a:ln w="28575">
            <a:solidFill>
              <a:srgbClr val="AAC091"/>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solidFill>
              <a:latin typeface="Century Gothic" panose="020B0502020202020204" pitchFamily="34" charset="0"/>
            </a:endParaRPr>
          </a:p>
        </p:txBody>
      </p:sp>
      <p:sp>
        <p:nvSpPr>
          <p:cNvPr id="37" name="Oval 36">
            <a:extLst>
              <a:ext uri="{FF2B5EF4-FFF2-40B4-BE49-F238E27FC236}">
                <a16:creationId xmlns:a16="http://schemas.microsoft.com/office/drawing/2014/main" id="{2BE4358F-4F7A-0343-9DF7-CA406E49B610}"/>
              </a:ext>
            </a:extLst>
          </p:cNvPr>
          <p:cNvSpPr/>
          <p:nvPr/>
        </p:nvSpPr>
        <p:spPr>
          <a:xfrm>
            <a:off x="3018581" y="1784454"/>
            <a:ext cx="1748583" cy="786770"/>
          </a:xfrm>
          <a:prstGeom prst="ellipse">
            <a:avLst/>
          </a:prstGeom>
          <a:solidFill>
            <a:srgbClr val="C6DEA7"/>
          </a:solidFill>
          <a:ln w="28575">
            <a:solidFill>
              <a:srgbClr val="AAC091"/>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solidFill>
              <a:latin typeface="Century Gothic" panose="020B0502020202020204" pitchFamily="34" charset="0"/>
            </a:endParaRPr>
          </a:p>
        </p:txBody>
      </p:sp>
      <p:sp>
        <p:nvSpPr>
          <p:cNvPr id="39" name="Oval 38">
            <a:extLst>
              <a:ext uri="{FF2B5EF4-FFF2-40B4-BE49-F238E27FC236}">
                <a16:creationId xmlns:a16="http://schemas.microsoft.com/office/drawing/2014/main" id="{D5D7AA19-9F62-964F-91BE-722FE6CF8C1A}"/>
              </a:ext>
            </a:extLst>
          </p:cNvPr>
          <p:cNvSpPr/>
          <p:nvPr/>
        </p:nvSpPr>
        <p:spPr>
          <a:xfrm>
            <a:off x="5071317" y="1784454"/>
            <a:ext cx="1748583" cy="786770"/>
          </a:xfrm>
          <a:prstGeom prst="ellipse">
            <a:avLst/>
          </a:prstGeom>
          <a:solidFill>
            <a:srgbClr val="C6DEA7"/>
          </a:solidFill>
          <a:ln w="28575">
            <a:solidFill>
              <a:srgbClr val="AAC091"/>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solidFill>
              <a:latin typeface="Century Gothic" panose="020B0502020202020204" pitchFamily="34" charset="0"/>
            </a:endParaRPr>
          </a:p>
        </p:txBody>
      </p:sp>
      <p:sp>
        <p:nvSpPr>
          <p:cNvPr id="41" name="Oval 40">
            <a:extLst>
              <a:ext uri="{FF2B5EF4-FFF2-40B4-BE49-F238E27FC236}">
                <a16:creationId xmlns:a16="http://schemas.microsoft.com/office/drawing/2014/main" id="{FBDEEFF6-36A0-2D4C-82E9-4942EDB26D62}"/>
              </a:ext>
            </a:extLst>
          </p:cNvPr>
          <p:cNvSpPr/>
          <p:nvPr/>
        </p:nvSpPr>
        <p:spPr>
          <a:xfrm>
            <a:off x="965846" y="3053710"/>
            <a:ext cx="1748583" cy="786770"/>
          </a:xfrm>
          <a:prstGeom prst="ellipse">
            <a:avLst/>
          </a:prstGeom>
          <a:solidFill>
            <a:srgbClr val="B3E1D4"/>
          </a:solidFill>
          <a:ln w="28575">
            <a:solidFill>
              <a:srgbClr val="9CC5BA"/>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solidFill>
              <a:latin typeface="Century Gothic" panose="020B0502020202020204" pitchFamily="34" charset="0"/>
            </a:endParaRPr>
          </a:p>
        </p:txBody>
      </p:sp>
      <p:sp>
        <p:nvSpPr>
          <p:cNvPr id="43" name="Oval 42">
            <a:extLst>
              <a:ext uri="{FF2B5EF4-FFF2-40B4-BE49-F238E27FC236}">
                <a16:creationId xmlns:a16="http://schemas.microsoft.com/office/drawing/2014/main" id="{D119C6A8-211E-014D-A8DF-8EDFADCCF4D1}"/>
              </a:ext>
            </a:extLst>
          </p:cNvPr>
          <p:cNvSpPr/>
          <p:nvPr/>
        </p:nvSpPr>
        <p:spPr>
          <a:xfrm>
            <a:off x="3018581" y="3053710"/>
            <a:ext cx="1748583" cy="786770"/>
          </a:xfrm>
          <a:prstGeom prst="ellipse">
            <a:avLst/>
          </a:prstGeom>
          <a:solidFill>
            <a:srgbClr val="B3E1D4"/>
          </a:solidFill>
          <a:ln w="28575">
            <a:solidFill>
              <a:srgbClr val="9CC5BA"/>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solidFill>
              <a:latin typeface="Century Gothic" panose="020B0502020202020204" pitchFamily="34" charset="0"/>
            </a:endParaRPr>
          </a:p>
        </p:txBody>
      </p:sp>
      <p:sp>
        <p:nvSpPr>
          <p:cNvPr id="44" name="Oval 43">
            <a:extLst>
              <a:ext uri="{FF2B5EF4-FFF2-40B4-BE49-F238E27FC236}">
                <a16:creationId xmlns:a16="http://schemas.microsoft.com/office/drawing/2014/main" id="{18A58391-F453-D34E-BD7C-8A1DB00E7C03}"/>
              </a:ext>
            </a:extLst>
          </p:cNvPr>
          <p:cNvSpPr/>
          <p:nvPr/>
        </p:nvSpPr>
        <p:spPr>
          <a:xfrm>
            <a:off x="5071317" y="3053710"/>
            <a:ext cx="1748583" cy="786770"/>
          </a:xfrm>
          <a:prstGeom prst="ellipse">
            <a:avLst/>
          </a:prstGeom>
          <a:solidFill>
            <a:srgbClr val="B3E1D4"/>
          </a:solidFill>
          <a:ln w="28575">
            <a:solidFill>
              <a:srgbClr val="9CC5BA"/>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solidFill>
              <a:latin typeface="Century Gothic" panose="020B0502020202020204" pitchFamily="34" charset="0"/>
            </a:endParaRPr>
          </a:p>
        </p:txBody>
      </p:sp>
      <p:sp>
        <p:nvSpPr>
          <p:cNvPr id="45" name="Oval 44">
            <a:extLst>
              <a:ext uri="{FF2B5EF4-FFF2-40B4-BE49-F238E27FC236}">
                <a16:creationId xmlns:a16="http://schemas.microsoft.com/office/drawing/2014/main" id="{8C53E7F0-354E-1D4B-8AD2-EF97E4B7DCEA}"/>
              </a:ext>
            </a:extLst>
          </p:cNvPr>
          <p:cNvSpPr/>
          <p:nvPr/>
        </p:nvSpPr>
        <p:spPr>
          <a:xfrm>
            <a:off x="965846" y="4314559"/>
            <a:ext cx="1748583" cy="786770"/>
          </a:xfrm>
          <a:prstGeom prst="ellipse">
            <a:avLst/>
          </a:prstGeom>
          <a:solidFill>
            <a:srgbClr val="C9D3E4"/>
          </a:solidFill>
          <a:ln w="28575">
            <a:solidFill>
              <a:srgbClr val="ACB4C3"/>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solidFill>
              <a:latin typeface="Century Gothic" panose="020B0502020202020204" pitchFamily="34" charset="0"/>
            </a:endParaRPr>
          </a:p>
        </p:txBody>
      </p:sp>
      <p:sp>
        <p:nvSpPr>
          <p:cNvPr id="46" name="Oval 45">
            <a:extLst>
              <a:ext uri="{FF2B5EF4-FFF2-40B4-BE49-F238E27FC236}">
                <a16:creationId xmlns:a16="http://schemas.microsoft.com/office/drawing/2014/main" id="{CA02DBA0-74D8-4448-8F72-24D0D51AEDED}"/>
              </a:ext>
            </a:extLst>
          </p:cNvPr>
          <p:cNvSpPr/>
          <p:nvPr/>
        </p:nvSpPr>
        <p:spPr>
          <a:xfrm>
            <a:off x="5071317" y="4314559"/>
            <a:ext cx="1748583" cy="786770"/>
          </a:xfrm>
          <a:prstGeom prst="ellipse">
            <a:avLst/>
          </a:prstGeom>
          <a:solidFill>
            <a:srgbClr val="C9D3E4"/>
          </a:solidFill>
          <a:ln w="28575">
            <a:solidFill>
              <a:srgbClr val="ACB4C3"/>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solidFill>
              <a:latin typeface="Century Gothic" panose="020B0502020202020204" pitchFamily="34" charset="0"/>
            </a:endParaRPr>
          </a:p>
        </p:txBody>
      </p:sp>
      <p:sp>
        <p:nvSpPr>
          <p:cNvPr id="47" name="Oval 46">
            <a:extLst>
              <a:ext uri="{FF2B5EF4-FFF2-40B4-BE49-F238E27FC236}">
                <a16:creationId xmlns:a16="http://schemas.microsoft.com/office/drawing/2014/main" id="{6802779C-CA01-8947-8A4D-CA248FB6C807}"/>
              </a:ext>
            </a:extLst>
          </p:cNvPr>
          <p:cNvSpPr/>
          <p:nvPr/>
        </p:nvSpPr>
        <p:spPr>
          <a:xfrm>
            <a:off x="965846" y="5541786"/>
            <a:ext cx="1748583" cy="786770"/>
          </a:xfrm>
          <a:prstGeom prst="ellipse">
            <a:avLst/>
          </a:prstGeom>
          <a:solidFill>
            <a:srgbClr val="C4E5E6"/>
          </a:solidFill>
          <a:ln w="28575">
            <a:solidFill>
              <a:srgbClr val="B0CDCF"/>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solidFill>
              <a:latin typeface="Century Gothic" panose="020B0502020202020204" pitchFamily="34" charset="0"/>
            </a:endParaRPr>
          </a:p>
        </p:txBody>
      </p:sp>
      <p:sp>
        <p:nvSpPr>
          <p:cNvPr id="48" name="Oval 47">
            <a:extLst>
              <a:ext uri="{FF2B5EF4-FFF2-40B4-BE49-F238E27FC236}">
                <a16:creationId xmlns:a16="http://schemas.microsoft.com/office/drawing/2014/main" id="{33815151-F111-7745-A519-0BC55AA353EE}"/>
              </a:ext>
            </a:extLst>
          </p:cNvPr>
          <p:cNvSpPr/>
          <p:nvPr/>
        </p:nvSpPr>
        <p:spPr>
          <a:xfrm>
            <a:off x="5071317" y="5541786"/>
            <a:ext cx="1748583" cy="786770"/>
          </a:xfrm>
          <a:prstGeom prst="ellipse">
            <a:avLst/>
          </a:prstGeom>
          <a:solidFill>
            <a:srgbClr val="C4E5E6"/>
          </a:solidFill>
          <a:ln w="28575">
            <a:solidFill>
              <a:srgbClr val="B0CDCF"/>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solidFill>
              <a:latin typeface="Century Gothic" panose="020B0502020202020204" pitchFamily="34" charset="0"/>
            </a:endParaRPr>
          </a:p>
        </p:txBody>
      </p:sp>
      <p:sp>
        <p:nvSpPr>
          <p:cNvPr id="49" name="Oval 48">
            <a:extLst>
              <a:ext uri="{FF2B5EF4-FFF2-40B4-BE49-F238E27FC236}">
                <a16:creationId xmlns:a16="http://schemas.microsoft.com/office/drawing/2014/main" id="{B434A098-E2BC-A244-88DC-00F514478A18}"/>
              </a:ext>
            </a:extLst>
          </p:cNvPr>
          <p:cNvSpPr/>
          <p:nvPr/>
        </p:nvSpPr>
        <p:spPr>
          <a:xfrm>
            <a:off x="3018581" y="5541786"/>
            <a:ext cx="1748583" cy="786770"/>
          </a:xfrm>
          <a:prstGeom prst="ellipse">
            <a:avLst/>
          </a:prstGeom>
          <a:solidFill>
            <a:srgbClr val="C4E5E6"/>
          </a:solidFill>
          <a:ln w="28575">
            <a:solidFill>
              <a:srgbClr val="B0CDCF"/>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solidFill>
              <a:latin typeface="Century Gothic" panose="020B0502020202020204" pitchFamily="34" charset="0"/>
            </a:endParaRPr>
          </a:p>
        </p:txBody>
      </p:sp>
      <p:cxnSp>
        <p:nvCxnSpPr>
          <p:cNvPr id="50" name="Straight Arrow Connector 21">
            <a:extLst>
              <a:ext uri="{FF2B5EF4-FFF2-40B4-BE49-F238E27FC236}">
                <a16:creationId xmlns:a16="http://schemas.microsoft.com/office/drawing/2014/main" id="{FA98C6AC-7A76-134B-AA6D-E4CAA0353BA0}"/>
              </a:ext>
            </a:extLst>
          </p:cNvPr>
          <p:cNvCxnSpPr/>
          <p:nvPr/>
        </p:nvCxnSpPr>
        <p:spPr>
          <a:xfrm rot="10800000">
            <a:off x="2330481" y="3810219"/>
            <a:ext cx="3319072" cy="1748378"/>
          </a:xfrm>
          <a:prstGeom prst="curvedConnector3">
            <a:avLst>
              <a:gd name="adj1" fmla="val 21777"/>
            </a:avLst>
          </a:prstGeom>
          <a:ln w="38100">
            <a:solidFill>
              <a:srgbClr val="8EC4D1"/>
            </a:solidFill>
            <a:tailEnd type="stealth" w="lg" len="med"/>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FDA7FB38-B22A-974B-A46B-A05A3F8086A3}"/>
              </a:ext>
            </a:extLst>
          </p:cNvPr>
          <p:cNvSpPr/>
          <p:nvPr/>
        </p:nvSpPr>
        <p:spPr>
          <a:xfrm>
            <a:off x="3018581" y="4314559"/>
            <a:ext cx="1748583" cy="786770"/>
          </a:xfrm>
          <a:prstGeom prst="ellipse">
            <a:avLst/>
          </a:prstGeom>
          <a:solidFill>
            <a:srgbClr val="C9D3E4"/>
          </a:solidFill>
          <a:ln w="28575">
            <a:solidFill>
              <a:srgbClr val="ACB4C3"/>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solidFill>
              <a:latin typeface="Century Gothic" panose="020B0502020202020204" pitchFamily="34" charset="0"/>
            </a:endParaRPr>
          </a:p>
        </p:txBody>
      </p:sp>
      <p:sp>
        <p:nvSpPr>
          <p:cNvPr id="53" name="Graphic 137" descr="Arrow: Straight with solid fill">
            <a:extLst>
              <a:ext uri="{FF2B5EF4-FFF2-40B4-BE49-F238E27FC236}">
                <a16:creationId xmlns:a16="http://schemas.microsoft.com/office/drawing/2014/main" id="{7C8DDF53-4CEE-6141-B206-6ED2378C1DB6}"/>
              </a:ext>
            </a:extLst>
          </p:cNvPr>
          <p:cNvSpPr/>
          <p:nvPr/>
        </p:nvSpPr>
        <p:spPr>
          <a:xfrm rot="5400000">
            <a:off x="3695913" y="976715"/>
            <a:ext cx="495688" cy="497281"/>
          </a:xfrm>
          <a:custGeom>
            <a:avLst/>
            <a:gdLst>
              <a:gd name="connsiteX0" fmla="*/ 228626 w 838226"/>
              <a:gd name="connsiteY0" fmla="*/ 114300 h 457200"/>
              <a:gd name="connsiteX1" fmla="*/ 228626 w 838226"/>
              <a:gd name="connsiteY1" fmla="*/ 0 h 457200"/>
              <a:gd name="connsiteX2" fmla="*/ 26 w 838226"/>
              <a:gd name="connsiteY2" fmla="*/ 228600 h 457200"/>
              <a:gd name="connsiteX3" fmla="*/ 228626 w 838226"/>
              <a:gd name="connsiteY3" fmla="*/ 457200 h 457200"/>
              <a:gd name="connsiteX4" fmla="*/ 228626 w 838226"/>
              <a:gd name="connsiteY4" fmla="*/ 342900 h 457200"/>
              <a:gd name="connsiteX5" fmla="*/ 838226 w 838226"/>
              <a:gd name="connsiteY5" fmla="*/ 228600 h 457200"/>
              <a:gd name="connsiteX6" fmla="*/ 228626 w 838226"/>
              <a:gd name="connsiteY6" fmla="*/ 114300 h 457200"/>
              <a:gd name="connsiteX0" fmla="*/ 228626 w 619753"/>
              <a:gd name="connsiteY0" fmla="*/ 114300 h 457200"/>
              <a:gd name="connsiteX1" fmla="*/ 228626 w 619753"/>
              <a:gd name="connsiteY1" fmla="*/ 0 h 457200"/>
              <a:gd name="connsiteX2" fmla="*/ 26 w 619753"/>
              <a:gd name="connsiteY2" fmla="*/ 228600 h 457200"/>
              <a:gd name="connsiteX3" fmla="*/ 228626 w 619753"/>
              <a:gd name="connsiteY3" fmla="*/ 457200 h 457200"/>
              <a:gd name="connsiteX4" fmla="*/ 228626 w 619753"/>
              <a:gd name="connsiteY4" fmla="*/ 342900 h 457200"/>
              <a:gd name="connsiteX5" fmla="*/ 619753 w 619753"/>
              <a:gd name="connsiteY5" fmla="*/ 224205 h 457200"/>
              <a:gd name="connsiteX6" fmla="*/ 228626 w 619753"/>
              <a:gd name="connsiteY6"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753" h="457200">
                <a:moveTo>
                  <a:pt x="228626" y="114300"/>
                </a:moveTo>
                <a:lnTo>
                  <a:pt x="228626" y="0"/>
                </a:lnTo>
                <a:lnTo>
                  <a:pt x="26" y="228600"/>
                </a:lnTo>
                <a:cubicBezTo>
                  <a:pt x="-2831" y="228600"/>
                  <a:pt x="228626" y="457200"/>
                  <a:pt x="228626" y="457200"/>
                </a:cubicBezTo>
                <a:lnTo>
                  <a:pt x="228626" y="342900"/>
                </a:lnTo>
                <a:lnTo>
                  <a:pt x="619753" y="224205"/>
                </a:lnTo>
                <a:lnTo>
                  <a:pt x="228626" y="114300"/>
                </a:lnTo>
                <a:close/>
              </a:path>
            </a:pathLst>
          </a:custGeom>
          <a:gradFill>
            <a:gsLst>
              <a:gs pos="35000">
                <a:srgbClr val="D5A202"/>
              </a:gs>
              <a:gs pos="83000">
                <a:schemeClr val="bg2">
                  <a:lumMod val="25000"/>
                </a:schemeClr>
              </a:gs>
            </a:gsLst>
            <a:lin ang="0" scaled="0"/>
          </a:gradFill>
          <a:ln w="9525" cap="flat">
            <a:noFill/>
            <a:prstDash val="solid"/>
            <a:miter/>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2" name="TextBox 1">
            <a:extLst>
              <a:ext uri="{FF2B5EF4-FFF2-40B4-BE49-F238E27FC236}">
                <a16:creationId xmlns:a16="http://schemas.microsoft.com/office/drawing/2014/main" id="{2BCE8C9E-18CB-114C-52BB-5F73C52E1611}"/>
              </a:ext>
            </a:extLst>
          </p:cNvPr>
          <p:cNvSpPr txBox="1"/>
          <p:nvPr/>
        </p:nvSpPr>
        <p:spPr>
          <a:xfrm>
            <a:off x="7373073" y="472879"/>
            <a:ext cx="4540688" cy="707886"/>
          </a:xfrm>
          <a:prstGeom prst="rect">
            <a:avLst/>
          </a:prstGeom>
          <a:noFill/>
        </p:spPr>
        <p:txBody>
          <a:bodyPr wrap="square" rtlCol="0">
            <a:spAutoFit/>
          </a:bodyPr>
          <a:lstStyle/>
          <a:p>
            <a:pPr algn="r"/>
            <a:r>
              <a:rPr lang="en-US" sz="4000" spc="300" dirty="0">
                <a:solidFill>
                  <a:schemeClr val="tx1">
                    <a:lumMod val="50000"/>
                    <a:lumOff val="50000"/>
                  </a:schemeClr>
                </a:solidFill>
                <a:latin typeface="Courier" pitchFamily="2" charset="0"/>
              </a:rPr>
              <a:t>Strategy Map</a:t>
            </a:r>
          </a:p>
        </p:txBody>
      </p:sp>
    </p:spTree>
    <p:extLst>
      <p:ext uri="{BB962C8B-B14F-4D97-AF65-F5344CB8AC3E}">
        <p14:creationId xmlns:p14="http://schemas.microsoft.com/office/powerpoint/2010/main" val="102890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15339</TotalTime>
  <Words>408</Words>
  <Application>Microsoft Macintosh PowerPoint</Application>
  <PresentationFormat>Widescreen</PresentationFormat>
  <Paragraphs>78</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316</cp:revision>
  <cp:lastPrinted>2024-02-20T23:48:17Z</cp:lastPrinted>
  <dcterms:created xsi:type="dcterms:W3CDTF">2021-07-07T23:54:57Z</dcterms:created>
  <dcterms:modified xsi:type="dcterms:W3CDTF">2024-05-28T16:31:39Z</dcterms:modified>
</cp:coreProperties>
</file>