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6D6D"/>
    <a:srgbClr val="2E75B5"/>
    <a:srgbClr val="FCE2FD"/>
    <a:srgbClr val="D5169C"/>
    <a:srgbClr val="0E4D4D"/>
    <a:srgbClr val="1A4532"/>
    <a:srgbClr val="296D4F"/>
    <a:srgbClr val="29431A"/>
    <a:srgbClr val="3A5D25"/>
    <a:srgbClr val="507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8" autoAdjust="0"/>
    <p:restoredTop sz="96058"/>
  </p:normalViewPr>
  <p:slideViewPr>
    <p:cSldViewPr snapToGrid="0" snapToObjects="1">
      <p:cViewPr varScale="1">
        <p:scale>
          <a:sx n="128" d="100"/>
          <a:sy n="128" d="100"/>
        </p:scale>
        <p:origin x="28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379445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97&amp;utm_source=template-powerpoint&amp;utm_medium=content&amp;utm_campaign=Sample+Simple+Scenario+Analysis-powerpoint-11997&amp;lpa=Sample+Simple+Scenario+Analysis+powerpoint+1199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EAEEF3"/>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77201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Scenario Analysis Presentation Template – Example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855560"/>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Opt for this simple scenario analysis presentation template when you need to communicate straightforward scenario analyses to your team or stakeholders. With or without sample data, the template is particularly useful for team leaders and small business owners who must present basic scenario outcomes clearly during meetings or strategy sessions.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offers a streamlined format perfect for presentations. Key features include intuitive slide layouts for outlining scenarios and their impacts, along with visual aids to enhance understanding. The template is designed to convey scenario analysis effectively without overwhelming your audience. </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13303" y="1595287"/>
            <a:ext cx="6772019" cy="381648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1711412924"/>
              </p:ext>
            </p:extLst>
          </p:nvPr>
        </p:nvGraphicFramePr>
        <p:xfrm>
          <a:off x="298174" y="178904"/>
          <a:ext cx="11601729" cy="6347677"/>
        </p:xfrm>
        <a:graphic>
          <a:graphicData uri="http://schemas.openxmlformats.org/drawingml/2006/table">
            <a:tbl>
              <a:tblPr>
                <a:tableStyleId>{5C22544A-7EE6-4342-B048-85BDC9FD1C3A}</a:tableStyleId>
              </a:tblPr>
              <a:tblGrid>
                <a:gridCol w="288235">
                  <a:extLst>
                    <a:ext uri="{9D8B030D-6E8A-4147-A177-3AD203B41FA5}">
                      <a16:colId xmlns:a16="http://schemas.microsoft.com/office/drawing/2014/main" val="867580656"/>
                    </a:ext>
                  </a:extLst>
                </a:gridCol>
                <a:gridCol w="1789043">
                  <a:extLst>
                    <a:ext uri="{9D8B030D-6E8A-4147-A177-3AD203B41FA5}">
                      <a16:colId xmlns:a16="http://schemas.microsoft.com/office/drawing/2014/main" val="3295703701"/>
                    </a:ext>
                  </a:extLst>
                </a:gridCol>
                <a:gridCol w="2037522">
                  <a:extLst>
                    <a:ext uri="{9D8B030D-6E8A-4147-A177-3AD203B41FA5}">
                      <a16:colId xmlns:a16="http://schemas.microsoft.com/office/drawing/2014/main" val="1582733205"/>
                    </a:ext>
                  </a:extLst>
                </a:gridCol>
                <a:gridCol w="2495643">
                  <a:extLst>
                    <a:ext uri="{9D8B030D-6E8A-4147-A177-3AD203B41FA5}">
                      <a16:colId xmlns:a16="http://schemas.microsoft.com/office/drawing/2014/main" val="2837148982"/>
                    </a:ext>
                  </a:extLst>
                </a:gridCol>
                <a:gridCol w="2495643">
                  <a:extLst>
                    <a:ext uri="{9D8B030D-6E8A-4147-A177-3AD203B41FA5}">
                      <a16:colId xmlns:a16="http://schemas.microsoft.com/office/drawing/2014/main" val="3351947120"/>
                    </a:ext>
                  </a:extLst>
                </a:gridCol>
                <a:gridCol w="2495643">
                  <a:extLst>
                    <a:ext uri="{9D8B030D-6E8A-4147-A177-3AD203B41FA5}">
                      <a16:colId xmlns:a16="http://schemas.microsoft.com/office/drawing/2014/main" val="739977279"/>
                    </a:ext>
                  </a:extLst>
                </a:gridCol>
              </a:tblGrid>
              <a:tr h="312637">
                <a:tc>
                  <a:txBody>
                    <a:bodyPr/>
                    <a:lstStyle/>
                    <a:p>
                      <a:pPr algn="l" fontAlgn="t"/>
                      <a:endParaRPr lang="en-US" sz="1600" b="0" i="0" u="none" strike="noStrike" dirty="0">
                        <a:solidFill>
                          <a:srgbClr val="595959"/>
                        </a:solidFill>
                        <a:effectLst/>
                        <a:latin typeface="Century Gothic" panose="020B0502020202020204" pitchFamily="34" charset="0"/>
                      </a:endParaRPr>
                    </a:p>
                  </a:txBody>
                  <a:tcPr marL="85725" marR="9525" marT="9525" marB="0">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Category</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Future Inquiry</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Modeling Focus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Influencing Factors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Response Strategies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0204753"/>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Predictive Analysis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4017228775"/>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Exploration Scenarios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2855272777"/>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Goal-Oriented Scenarios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1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extLst>
                  <a:ext uri="{0D108BD9-81ED-4DB2-BD59-A6C34878D82A}">
                    <a16:rowId xmlns:a16="http://schemas.microsoft.com/office/drawing/2014/main" val="1770810124"/>
                  </a:ext>
                </a:extLst>
              </a:tr>
            </a:tbl>
          </a:graphicData>
        </a:graphic>
      </p:graphicFrame>
      <p:cxnSp>
        <p:nvCxnSpPr>
          <p:cNvPr id="4" name="Straight Connector 3">
            <a:extLst>
              <a:ext uri="{FF2B5EF4-FFF2-40B4-BE49-F238E27FC236}">
                <a16:creationId xmlns:a16="http://schemas.microsoft.com/office/drawing/2014/main" id="{A4D18EF0-972E-1B28-DAB9-7D2BD17C99D1}"/>
              </a:ext>
            </a:extLst>
          </p:cNvPr>
          <p:cNvCxnSpPr>
            <a:cxnSpLocks/>
          </p:cNvCxnSpPr>
          <p:nvPr/>
        </p:nvCxnSpPr>
        <p:spPr>
          <a:xfrm>
            <a:off x="1678106" y="973030"/>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D8A6557-ED41-C92C-57FC-B4B063F83FBE}"/>
              </a:ext>
            </a:extLst>
          </p:cNvPr>
          <p:cNvCxnSpPr>
            <a:cxnSpLocks/>
          </p:cNvCxnSpPr>
          <p:nvPr/>
        </p:nvCxnSpPr>
        <p:spPr>
          <a:xfrm>
            <a:off x="8834907" y="837716"/>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8366D72-6405-9C30-F8B1-695FE2DC83D8}"/>
              </a:ext>
            </a:extLst>
          </p:cNvPr>
          <p:cNvCxnSpPr>
            <a:cxnSpLocks/>
          </p:cNvCxnSpPr>
          <p:nvPr/>
        </p:nvCxnSpPr>
        <p:spPr>
          <a:xfrm>
            <a:off x="8834907" y="1273472"/>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A6A9DFC-ABC7-CA9E-E4B9-775283CF8C7A}"/>
              </a:ext>
            </a:extLst>
          </p:cNvPr>
          <p:cNvCxnSpPr>
            <a:cxnSpLocks/>
          </p:cNvCxnSpPr>
          <p:nvPr/>
        </p:nvCxnSpPr>
        <p:spPr>
          <a:xfrm>
            <a:off x="1777574" y="1937193"/>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E3C7E78-25FD-F3E2-CD3A-6916583E0550}"/>
              </a:ext>
            </a:extLst>
          </p:cNvPr>
          <p:cNvCxnSpPr>
            <a:cxnSpLocks/>
          </p:cNvCxnSpPr>
          <p:nvPr/>
        </p:nvCxnSpPr>
        <p:spPr>
          <a:xfrm>
            <a:off x="8934375" y="1763483"/>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810350C-4D1D-89A1-B689-0E2F614409C8}"/>
              </a:ext>
            </a:extLst>
          </p:cNvPr>
          <p:cNvCxnSpPr>
            <a:cxnSpLocks/>
          </p:cNvCxnSpPr>
          <p:nvPr/>
        </p:nvCxnSpPr>
        <p:spPr>
          <a:xfrm>
            <a:off x="8934375" y="2199239"/>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09B8EF9-5245-B7F2-3CB1-56CB64962348}"/>
              </a:ext>
            </a:extLst>
          </p:cNvPr>
          <p:cNvCxnSpPr>
            <a:cxnSpLocks/>
          </p:cNvCxnSpPr>
          <p:nvPr/>
        </p:nvCxnSpPr>
        <p:spPr>
          <a:xfrm>
            <a:off x="1834208" y="3002202"/>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7AD66C4-72DD-D141-943B-4420910338E5}"/>
              </a:ext>
            </a:extLst>
          </p:cNvPr>
          <p:cNvCxnSpPr>
            <a:cxnSpLocks/>
          </p:cNvCxnSpPr>
          <p:nvPr/>
        </p:nvCxnSpPr>
        <p:spPr>
          <a:xfrm>
            <a:off x="8991009" y="2832438"/>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150290D-903F-21E5-3749-743CC6E7DA60}"/>
              </a:ext>
            </a:extLst>
          </p:cNvPr>
          <p:cNvCxnSpPr>
            <a:cxnSpLocks/>
          </p:cNvCxnSpPr>
          <p:nvPr/>
        </p:nvCxnSpPr>
        <p:spPr>
          <a:xfrm>
            <a:off x="8991009" y="3268194"/>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E8DBE1B-1027-3806-FB50-EC5C0C203363}"/>
              </a:ext>
            </a:extLst>
          </p:cNvPr>
          <p:cNvCxnSpPr>
            <a:cxnSpLocks/>
          </p:cNvCxnSpPr>
          <p:nvPr/>
        </p:nvCxnSpPr>
        <p:spPr>
          <a:xfrm>
            <a:off x="1933676" y="3966365"/>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EBBB86D-960A-BDF7-0EA6-681ED26BCA6C}"/>
              </a:ext>
            </a:extLst>
          </p:cNvPr>
          <p:cNvCxnSpPr>
            <a:cxnSpLocks/>
          </p:cNvCxnSpPr>
          <p:nvPr/>
        </p:nvCxnSpPr>
        <p:spPr>
          <a:xfrm>
            <a:off x="9090477" y="3758205"/>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22629AF-CBE8-5E26-DB83-F298B69E7912}"/>
              </a:ext>
            </a:extLst>
          </p:cNvPr>
          <p:cNvCxnSpPr>
            <a:cxnSpLocks/>
          </p:cNvCxnSpPr>
          <p:nvPr/>
        </p:nvCxnSpPr>
        <p:spPr>
          <a:xfrm>
            <a:off x="9090477" y="4193961"/>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3C14449-128B-777F-4DF0-D9F9C2CF9EE0}"/>
              </a:ext>
            </a:extLst>
          </p:cNvPr>
          <p:cNvCxnSpPr>
            <a:cxnSpLocks/>
          </p:cNvCxnSpPr>
          <p:nvPr/>
        </p:nvCxnSpPr>
        <p:spPr>
          <a:xfrm>
            <a:off x="1608581" y="5013149"/>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540C9F2-8996-E086-FB1D-C7D719761CF4}"/>
              </a:ext>
            </a:extLst>
          </p:cNvPr>
          <p:cNvCxnSpPr>
            <a:cxnSpLocks/>
          </p:cNvCxnSpPr>
          <p:nvPr/>
        </p:nvCxnSpPr>
        <p:spPr>
          <a:xfrm>
            <a:off x="8765382" y="4813208"/>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7DE4CF1-5A90-CD96-5622-F1C102132B74}"/>
              </a:ext>
            </a:extLst>
          </p:cNvPr>
          <p:cNvCxnSpPr>
            <a:cxnSpLocks/>
          </p:cNvCxnSpPr>
          <p:nvPr/>
        </p:nvCxnSpPr>
        <p:spPr>
          <a:xfrm>
            <a:off x="8765382" y="5248964"/>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EA826BE-107B-C791-4FA8-5E28DFCA5CEF}"/>
              </a:ext>
            </a:extLst>
          </p:cNvPr>
          <p:cNvCxnSpPr>
            <a:cxnSpLocks/>
          </p:cNvCxnSpPr>
          <p:nvPr/>
        </p:nvCxnSpPr>
        <p:spPr>
          <a:xfrm>
            <a:off x="1708049" y="5975766"/>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0D9DDEC-CBF9-1F3D-A8CE-29C0B2484C9B}"/>
              </a:ext>
            </a:extLst>
          </p:cNvPr>
          <p:cNvCxnSpPr>
            <a:cxnSpLocks/>
          </p:cNvCxnSpPr>
          <p:nvPr/>
        </p:nvCxnSpPr>
        <p:spPr>
          <a:xfrm>
            <a:off x="8864850" y="5738975"/>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F94E130-510D-60B3-F391-788201752CB6}"/>
              </a:ext>
            </a:extLst>
          </p:cNvPr>
          <p:cNvCxnSpPr>
            <a:cxnSpLocks/>
          </p:cNvCxnSpPr>
          <p:nvPr/>
        </p:nvCxnSpPr>
        <p:spPr>
          <a:xfrm>
            <a:off x="8864850" y="6174731"/>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AutoShape 167">
            <a:extLst>
              <a:ext uri="{FF2B5EF4-FFF2-40B4-BE49-F238E27FC236}">
                <a16:creationId xmlns:a16="http://schemas.microsoft.com/office/drawing/2014/main" id="{3BCD9379-E4B2-3D45-A65C-7E770C7C3C79}"/>
              </a:ext>
            </a:extLst>
          </p:cNvPr>
          <p:cNvSpPr>
            <a:spLocks noChangeArrowheads="1"/>
          </p:cNvSpPr>
          <p:nvPr/>
        </p:nvSpPr>
        <p:spPr bwMode="auto">
          <a:xfrm>
            <a:off x="7034270" y="3552016"/>
            <a:ext cx="2236304" cy="822960"/>
          </a:xfrm>
          <a:prstGeom prst="roundRect">
            <a:avLst/>
          </a:prstGeom>
          <a:solidFill>
            <a:srgbClr val="44AF7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Local market competition, cultural differences, economic stability.</a:t>
            </a:r>
          </a:p>
        </p:txBody>
      </p:sp>
      <p:sp>
        <p:nvSpPr>
          <p:cNvPr id="7" name="AutoShape 167">
            <a:extLst>
              <a:ext uri="{FF2B5EF4-FFF2-40B4-BE49-F238E27FC236}">
                <a16:creationId xmlns:a16="http://schemas.microsoft.com/office/drawing/2014/main" id="{B251E51C-2DBC-2845-9A6B-FE258335F926}"/>
              </a:ext>
            </a:extLst>
          </p:cNvPr>
          <p:cNvSpPr>
            <a:spLocks noChangeArrowheads="1"/>
          </p:cNvSpPr>
          <p:nvPr/>
        </p:nvSpPr>
        <p:spPr bwMode="auto">
          <a:xfrm>
            <a:off x="7034270" y="5550424"/>
            <a:ext cx="2236304" cy="822960"/>
          </a:xfrm>
          <a:prstGeom prst="roundRect">
            <a:avLst/>
          </a:prstGeom>
          <a:solidFill>
            <a:srgbClr val="62993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Quality of service improvements, customer feedback, employee training.</a:t>
            </a:r>
          </a:p>
        </p:txBody>
      </p:sp>
      <p:sp>
        <p:nvSpPr>
          <p:cNvPr id="8" name="AutoShape 167">
            <a:extLst>
              <a:ext uri="{FF2B5EF4-FFF2-40B4-BE49-F238E27FC236}">
                <a16:creationId xmlns:a16="http://schemas.microsoft.com/office/drawing/2014/main" id="{5C0CEC7C-B0A0-0CE7-276C-0500B6848308}"/>
              </a:ext>
            </a:extLst>
          </p:cNvPr>
          <p:cNvSpPr>
            <a:spLocks noChangeArrowheads="1"/>
          </p:cNvSpPr>
          <p:nvPr/>
        </p:nvSpPr>
        <p:spPr bwMode="auto">
          <a:xfrm>
            <a:off x="722858" y="715345"/>
            <a:ext cx="1541558" cy="560894"/>
          </a:xfrm>
          <a:prstGeom prst="roundRect">
            <a:avLst>
              <a:gd name="adj" fmla="val 13709"/>
            </a:avLst>
          </a:prstGeom>
          <a:solidFill>
            <a:srgbClr val="0E4D4D"/>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Economic </a:t>
            </a:r>
          </a:p>
          <a:p>
            <a:pPr algn="ctr" rtl="0">
              <a:defRPr sz="1000"/>
            </a:pPr>
            <a:r>
              <a:rPr lang="en-US" sz="1300" b="0" i="0" u="none" strike="noStrike" baseline="0" dirty="0">
                <a:solidFill>
                  <a:schemeClr val="bg1"/>
                </a:solidFill>
                <a:latin typeface="Century Gothic" charset="0"/>
                <a:ea typeface="Century Gothic" charset="0"/>
                <a:cs typeface="Century Gothic" charset="0"/>
              </a:rPr>
              <a:t>Trends</a:t>
            </a:r>
          </a:p>
        </p:txBody>
      </p:sp>
      <p:sp>
        <p:nvSpPr>
          <p:cNvPr id="11" name="AutoShape 167">
            <a:extLst>
              <a:ext uri="{FF2B5EF4-FFF2-40B4-BE49-F238E27FC236}">
                <a16:creationId xmlns:a16="http://schemas.microsoft.com/office/drawing/2014/main" id="{9EDB65D3-379C-3F45-9A75-4F168F48A878}"/>
              </a:ext>
            </a:extLst>
          </p:cNvPr>
          <p:cNvSpPr>
            <a:spLocks noChangeArrowheads="1"/>
          </p:cNvSpPr>
          <p:nvPr/>
        </p:nvSpPr>
        <p:spPr bwMode="auto">
          <a:xfrm>
            <a:off x="4543598" y="586951"/>
            <a:ext cx="2236303" cy="822960"/>
          </a:xfrm>
          <a:prstGeom prst="roundRect">
            <a:avLst/>
          </a:prstGeom>
          <a:solidFill>
            <a:srgbClr val="1B8C8B"/>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Projection of economic growth rates post-policy implementation.</a:t>
            </a:r>
          </a:p>
        </p:txBody>
      </p:sp>
      <p:sp>
        <p:nvSpPr>
          <p:cNvPr id="55" name="AutoShape 167">
            <a:extLst>
              <a:ext uri="{FF2B5EF4-FFF2-40B4-BE49-F238E27FC236}">
                <a16:creationId xmlns:a16="http://schemas.microsoft.com/office/drawing/2014/main" id="{AF17192F-18C3-4B40-A850-993640B2EF73}"/>
              </a:ext>
            </a:extLst>
          </p:cNvPr>
          <p:cNvSpPr>
            <a:spLocks noChangeArrowheads="1"/>
          </p:cNvSpPr>
          <p:nvPr/>
        </p:nvSpPr>
        <p:spPr bwMode="auto">
          <a:xfrm>
            <a:off x="7034270" y="594484"/>
            <a:ext cx="2236304" cy="822960"/>
          </a:xfrm>
          <a:prstGeom prst="roundRect">
            <a:avLst/>
          </a:prstGeom>
          <a:solidFill>
            <a:srgbClr val="25B8B6"/>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Interest rates, inflation, consumer spending.</a:t>
            </a:r>
          </a:p>
        </p:txBody>
      </p:sp>
      <p:sp>
        <p:nvSpPr>
          <p:cNvPr id="57" name="AutoShape 167">
            <a:extLst>
              <a:ext uri="{FF2B5EF4-FFF2-40B4-BE49-F238E27FC236}">
                <a16:creationId xmlns:a16="http://schemas.microsoft.com/office/drawing/2014/main" id="{7E2E0F55-A3E8-FD4B-9B28-6A78826999BA}"/>
              </a:ext>
            </a:extLst>
          </p:cNvPr>
          <p:cNvSpPr>
            <a:spLocks noChangeArrowheads="1"/>
          </p:cNvSpPr>
          <p:nvPr/>
        </p:nvSpPr>
        <p:spPr bwMode="auto">
          <a:xfrm>
            <a:off x="7034270" y="2629119"/>
            <a:ext cx="2236304" cy="822960"/>
          </a:xfrm>
          <a:prstGeom prst="roundRect">
            <a:avLst/>
          </a:prstGeom>
          <a:solidFill>
            <a:srgbClr val="44AF7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Regulatory compliance costs, alternative energy sources, consumer trends.</a:t>
            </a:r>
          </a:p>
        </p:txBody>
      </p:sp>
      <p:sp>
        <p:nvSpPr>
          <p:cNvPr id="59" name="AutoShape 167">
            <a:extLst>
              <a:ext uri="{FF2B5EF4-FFF2-40B4-BE49-F238E27FC236}">
                <a16:creationId xmlns:a16="http://schemas.microsoft.com/office/drawing/2014/main" id="{804848D4-8622-704A-99BB-744350BA030B}"/>
              </a:ext>
            </a:extLst>
          </p:cNvPr>
          <p:cNvSpPr>
            <a:spLocks noChangeArrowheads="1"/>
          </p:cNvSpPr>
          <p:nvPr/>
        </p:nvSpPr>
        <p:spPr bwMode="auto">
          <a:xfrm>
            <a:off x="7034270" y="4628824"/>
            <a:ext cx="2236304" cy="822960"/>
          </a:xfrm>
          <a:prstGeom prst="roundRect">
            <a:avLst/>
          </a:prstGeom>
          <a:solidFill>
            <a:srgbClr val="62993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Consumer preferences, competitor products, marketing effectiveness.</a:t>
            </a:r>
          </a:p>
        </p:txBody>
      </p:sp>
      <p:sp>
        <p:nvSpPr>
          <p:cNvPr id="56" name="AutoShape 167">
            <a:extLst>
              <a:ext uri="{FF2B5EF4-FFF2-40B4-BE49-F238E27FC236}">
                <a16:creationId xmlns:a16="http://schemas.microsoft.com/office/drawing/2014/main" id="{1A5F5A33-8B40-9B4C-87AA-445D64921408}"/>
              </a:ext>
            </a:extLst>
          </p:cNvPr>
          <p:cNvSpPr>
            <a:spLocks noChangeArrowheads="1"/>
          </p:cNvSpPr>
          <p:nvPr/>
        </p:nvSpPr>
        <p:spPr bwMode="auto">
          <a:xfrm>
            <a:off x="9542690" y="1974345"/>
            <a:ext cx="219456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E</a:t>
            </a:r>
            <a:r>
              <a:rPr lang="en-US" b="0" i="0" u="none" strike="noStrike" baseline="0" dirty="0">
                <a:solidFill>
                  <a:schemeClr val="tx1"/>
                </a:solidFill>
                <a:latin typeface="Century Gothic" charset="0"/>
                <a:ea typeface="Century Gothic" charset="0"/>
                <a:cs typeface="Century Gothic" charset="0"/>
              </a:rPr>
              <a:t>ducation curriculum updates</a:t>
            </a:r>
          </a:p>
        </p:txBody>
      </p:sp>
      <p:sp>
        <p:nvSpPr>
          <p:cNvPr id="58" name="AutoShape 167">
            <a:extLst>
              <a:ext uri="{FF2B5EF4-FFF2-40B4-BE49-F238E27FC236}">
                <a16:creationId xmlns:a16="http://schemas.microsoft.com/office/drawing/2014/main" id="{CE8459D4-EF56-F747-A962-FE58CA91728F}"/>
              </a:ext>
            </a:extLst>
          </p:cNvPr>
          <p:cNvSpPr>
            <a:spLocks noChangeArrowheads="1"/>
          </p:cNvSpPr>
          <p:nvPr/>
        </p:nvSpPr>
        <p:spPr bwMode="auto">
          <a:xfrm>
            <a:off x="9542690" y="3984995"/>
            <a:ext cx="219456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R</a:t>
            </a:r>
            <a:r>
              <a:rPr lang="en-US" b="0" i="0" u="none" strike="noStrike" baseline="0" dirty="0">
                <a:solidFill>
                  <a:schemeClr val="tx1"/>
                </a:solidFill>
                <a:latin typeface="Century Gothic" charset="0"/>
                <a:ea typeface="Century Gothic" charset="0"/>
                <a:cs typeface="Century Gothic" charset="0"/>
              </a:rPr>
              <a:t>isk mitigation plans</a:t>
            </a:r>
          </a:p>
        </p:txBody>
      </p:sp>
      <p:sp>
        <p:nvSpPr>
          <p:cNvPr id="60" name="AutoShape 167">
            <a:extLst>
              <a:ext uri="{FF2B5EF4-FFF2-40B4-BE49-F238E27FC236}">
                <a16:creationId xmlns:a16="http://schemas.microsoft.com/office/drawing/2014/main" id="{14050546-36BD-AF41-9BDC-406D6F8DB947}"/>
              </a:ext>
            </a:extLst>
          </p:cNvPr>
          <p:cNvSpPr>
            <a:spLocks noChangeArrowheads="1"/>
          </p:cNvSpPr>
          <p:nvPr/>
        </p:nvSpPr>
        <p:spPr bwMode="auto">
          <a:xfrm>
            <a:off x="9542690" y="5970830"/>
            <a:ext cx="219456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S</a:t>
            </a:r>
            <a:r>
              <a:rPr lang="en-US" b="0" i="0" u="none" strike="noStrike" baseline="0" dirty="0">
                <a:solidFill>
                  <a:schemeClr val="tx1"/>
                </a:solidFill>
                <a:latin typeface="Century Gothic" charset="0"/>
                <a:ea typeface="Century Gothic" charset="0"/>
                <a:cs typeface="Century Gothic" charset="0"/>
              </a:rPr>
              <a:t>taff training programs</a:t>
            </a:r>
          </a:p>
        </p:txBody>
      </p:sp>
      <p:sp>
        <p:nvSpPr>
          <p:cNvPr id="64" name="AutoShape 167">
            <a:extLst>
              <a:ext uri="{FF2B5EF4-FFF2-40B4-BE49-F238E27FC236}">
                <a16:creationId xmlns:a16="http://schemas.microsoft.com/office/drawing/2014/main" id="{A0A0F091-8730-2243-9FDF-0C84AF7E7EB8}"/>
              </a:ext>
            </a:extLst>
          </p:cNvPr>
          <p:cNvSpPr>
            <a:spLocks noChangeArrowheads="1"/>
          </p:cNvSpPr>
          <p:nvPr/>
        </p:nvSpPr>
        <p:spPr bwMode="auto">
          <a:xfrm>
            <a:off x="9542690" y="1066588"/>
            <a:ext cx="219456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D</a:t>
            </a:r>
            <a:r>
              <a:rPr lang="en-US" b="0" i="0" u="none" strike="noStrike" baseline="0" dirty="0">
                <a:solidFill>
                  <a:schemeClr val="tx1"/>
                </a:solidFill>
                <a:latin typeface="Century Gothic" charset="0"/>
                <a:ea typeface="Century Gothic" charset="0"/>
                <a:cs typeface="Century Gothic" charset="0"/>
              </a:rPr>
              <a:t>iversifying assets</a:t>
            </a:r>
          </a:p>
        </p:txBody>
      </p:sp>
      <p:sp>
        <p:nvSpPr>
          <p:cNvPr id="65" name="AutoShape 167">
            <a:extLst>
              <a:ext uri="{FF2B5EF4-FFF2-40B4-BE49-F238E27FC236}">
                <a16:creationId xmlns:a16="http://schemas.microsoft.com/office/drawing/2014/main" id="{1810525E-F91E-6C44-81BD-171D3541F614}"/>
              </a:ext>
            </a:extLst>
          </p:cNvPr>
          <p:cNvSpPr>
            <a:spLocks noChangeArrowheads="1"/>
          </p:cNvSpPr>
          <p:nvPr/>
        </p:nvSpPr>
        <p:spPr bwMode="auto">
          <a:xfrm>
            <a:off x="9542690" y="3077239"/>
            <a:ext cx="219456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P</a:t>
            </a:r>
            <a:r>
              <a:rPr lang="en-US" b="0" i="0" u="none" strike="noStrike" baseline="0" dirty="0">
                <a:solidFill>
                  <a:schemeClr val="tx1"/>
                </a:solidFill>
                <a:latin typeface="Century Gothic" charset="0"/>
                <a:ea typeface="Century Gothic" charset="0"/>
                <a:cs typeface="Century Gothic" charset="0"/>
              </a:rPr>
              <a:t>rocess reengineering</a:t>
            </a:r>
          </a:p>
        </p:txBody>
      </p:sp>
      <p:sp>
        <p:nvSpPr>
          <p:cNvPr id="66" name="AutoShape 167">
            <a:extLst>
              <a:ext uri="{FF2B5EF4-FFF2-40B4-BE49-F238E27FC236}">
                <a16:creationId xmlns:a16="http://schemas.microsoft.com/office/drawing/2014/main" id="{CA8AB739-9738-F14F-BBD4-1EB116A04A28}"/>
              </a:ext>
            </a:extLst>
          </p:cNvPr>
          <p:cNvSpPr>
            <a:spLocks noChangeArrowheads="1"/>
          </p:cNvSpPr>
          <p:nvPr/>
        </p:nvSpPr>
        <p:spPr bwMode="auto">
          <a:xfrm>
            <a:off x="9542690" y="5050193"/>
            <a:ext cx="219456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A</a:t>
            </a:r>
            <a:r>
              <a:rPr lang="en-US" b="0" i="0" u="none" strike="noStrike" baseline="0" dirty="0">
                <a:solidFill>
                  <a:schemeClr val="tx1"/>
                </a:solidFill>
                <a:latin typeface="Century Gothic" charset="0"/>
                <a:ea typeface="Century Gothic" charset="0"/>
                <a:cs typeface="Century Gothic" charset="0"/>
              </a:rPr>
              <a:t>ggressive marketing campaigns</a:t>
            </a:r>
          </a:p>
        </p:txBody>
      </p:sp>
      <p:sp>
        <p:nvSpPr>
          <p:cNvPr id="67" name="AutoShape 167">
            <a:extLst>
              <a:ext uri="{FF2B5EF4-FFF2-40B4-BE49-F238E27FC236}">
                <a16:creationId xmlns:a16="http://schemas.microsoft.com/office/drawing/2014/main" id="{D4B69E3F-C1AE-5642-A6C9-9784F5D7BCFF}"/>
              </a:ext>
            </a:extLst>
          </p:cNvPr>
          <p:cNvSpPr>
            <a:spLocks noChangeArrowheads="1"/>
          </p:cNvSpPr>
          <p:nvPr/>
        </p:nvSpPr>
        <p:spPr bwMode="auto">
          <a:xfrm>
            <a:off x="9542690" y="1546224"/>
            <a:ext cx="219456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b="0" i="0" u="none" strike="noStrike" baseline="0" dirty="0">
                <a:solidFill>
                  <a:schemeClr val="tx1"/>
                </a:solidFill>
                <a:latin typeface="Century Gothic" charset="0"/>
                <a:ea typeface="Century Gothic" charset="0"/>
                <a:cs typeface="Century Gothic" charset="0"/>
              </a:rPr>
              <a:t>Workforce retraining programs</a:t>
            </a:r>
          </a:p>
        </p:txBody>
      </p:sp>
      <p:sp>
        <p:nvSpPr>
          <p:cNvPr id="68" name="AutoShape 167">
            <a:extLst>
              <a:ext uri="{FF2B5EF4-FFF2-40B4-BE49-F238E27FC236}">
                <a16:creationId xmlns:a16="http://schemas.microsoft.com/office/drawing/2014/main" id="{BDA8328B-8664-314D-B522-6343FF33597A}"/>
              </a:ext>
            </a:extLst>
          </p:cNvPr>
          <p:cNvSpPr>
            <a:spLocks noChangeArrowheads="1"/>
          </p:cNvSpPr>
          <p:nvPr/>
        </p:nvSpPr>
        <p:spPr bwMode="auto">
          <a:xfrm>
            <a:off x="9542690" y="3556875"/>
            <a:ext cx="219456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b="0" i="0" u="none" strike="noStrike" baseline="0" dirty="0">
                <a:solidFill>
                  <a:schemeClr val="tx1"/>
                </a:solidFill>
                <a:latin typeface="Century Gothic" charset="0"/>
                <a:ea typeface="Century Gothic" charset="0"/>
                <a:cs typeface="Century Gothic" charset="0"/>
              </a:rPr>
              <a:t>Tailored marketing strategies</a:t>
            </a:r>
          </a:p>
        </p:txBody>
      </p:sp>
      <p:sp>
        <p:nvSpPr>
          <p:cNvPr id="69" name="AutoShape 167">
            <a:extLst>
              <a:ext uri="{FF2B5EF4-FFF2-40B4-BE49-F238E27FC236}">
                <a16:creationId xmlns:a16="http://schemas.microsoft.com/office/drawing/2014/main" id="{5AEBCEAB-78B5-A544-A049-23BCE3911DEF}"/>
              </a:ext>
            </a:extLst>
          </p:cNvPr>
          <p:cNvSpPr>
            <a:spLocks noChangeArrowheads="1"/>
          </p:cNvSpPr>
          <p:nvPr/>
        </p:nvSpPr>
        <p:spPr bwMode="auto">
          <a:xfrm>
            <a:off x="9542690" y="5542708"/>
            <a:ext cx="219456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C</a:t>
            </a:r>
            <a:r>
              <a:rPr lang="en-US" b="0" i="0" u="none" strike="noStrike" baseline="0" dirty="0">
                <a:solidFill>
                  <a:schemeClr val="tx1"/>
                </a:solidFill>
                <a:latin typeface="Century Gothic" charset="0"/>
                <a:ea typeface="Century Gothic" charset="0"/>
                <a:cs typeface="Century Gothic" charset="0"/>
              </a:rPr>
              <a:t>ustomer feedback systems</a:t>
            </a:r>
          </a:p>
        </p:txBody>
      </p:sp>
      <p:sp>
        <p:nvSpPr>
          <p:cNvPr id="70" name="AutoShape 167">
            <a:extLst>
              <a:ext uri="{FF2B5EF4-FFF2-40B4-BE49-F238E27FC236}">
                <a16:creationId xmlns:a16="http://schemas.microsoft.com/office/drawing/2014/main" id="{5810C9AC-86FA-D142-98EF-D6ED97F46B0C}"/>
              </a:ext>
            </a:extLst>
          </p:cNvPr>
          <p:cNvSpPr>
            <a:spLocks noChangeArrowheads="1"/>
          </p:cNvSpPr>
          <p:nvPr/>
        </p:nvSpPr>
        <p:spPr bwMode="auto">
          <a:xfrm>
            <a:off x="9542690" y="638468"/>
            <a:ext cx="219456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b="0" i="0" u="none" strike="noStrike" baseline="0" dirty="0">
                <a:solidFill>
                  <a:schemeClr val="tx1"/>
                </a:solidFill>
                <a:latin typeface="Century Gothic" charset="0"/>
                <a:ea typeface="Century Gothic" charset="0"/>
                <a:cs typeface="Century Gothic" charset="0"/>
              </a:rPr>
              <a:t>Adjusting investment portfolios</a:t>
            </a:r>
          </a:p>
        </p:txBody>
      </p:sp>
      <p:sp>
        <p:nvSpPr>
          <p:cNvPr id="71" name="AutoShape 167">
            <a:extLst>
              <a:ext uri="{FF2B5EF4-FFF2-40B4-BE49-F238E27FC236}">
                <a16:creationId xmlns:a16="http://schemas.microsoft.com/office/drawing/2014/main" id="{4D339E7D-1AED-FE40-A0AA-D2A41AF19D94}"/>
              </a:ext>
            </a:extLst>
          </p:cNvPr>
          <p:cNvSpPr>
            <a:spLocks noChangeArrowheads="1"/>
          </p:cNvSpPr>
          <p:nvPr/>
        </p:nvSpPr>
        <p:spPr bwMode="auto">
          <a:xfrm>
            <a:off x="9542690" y="2649119"/>
            <a:ext cx="219456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b="0" i="0" u="none" strike="noStrike" baseline="0" dirty="0">
                <a:solidFill>
                  <a:schemeClr val="tx1"/>
                </a:solidFill>
                <a:latin typeface="Century Gothic" charset="0"/>
                <a:ea typeface="Century Gothic" charset="0"/>
                <a:cs typeface="Century Gothic" charset="0"/>
              </a:rPr>
              <a:t>Investment in green technologies</a:t>
            </a:r>
          </a:p>
        </p:txBody>
      </p:sp>
      <p:sp>
        <p:nvSpPr>
          <p:cNvPr id="72" name="AutoShape 167">
            <a:extLst>
              <a:ext uri="{FF2B5EF4-FFF2-40B4-BE49-F238E27FC236}">
                <a16:creationId xmlns:a16="http://schemas.microsoft.com/office/drawing/2014/main" id="{D993DB0F-C9B0-2846-B269-5BD921EE3867}"/>
              </a:ext>
            </a:extLst>
          </p:cNvPr>
          <p:cNvSpPr>
            <a:spLocks noChangeArrowheads="1"/>
          </p:cNvSpPr>
          <p:nvPr/>
        </p:nvSpPr>
        <p:spPr bwMode="auto">
          <a:xfrm>
            <a:off x="9542690" y="4622072"/>
            <a:ext cx="219456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b="0" i="0" u="none" strike="noStrike" baseline="0" dirty="0">
                <a:solidFill>
                  <a:schemeClr val="tx1"/>
                </a:solidFill>
                <a:latin typeface="Century Gothic" charset="0"/>
                <a:ea typeface="Century Gothic" charset="0"/>
                <a:cs typeface="Century Gothic" charset="0"/>
              </a:rPr>
              <a:t>Product development iterations</a:t>
            </a:r>
          </a:p>
        </p:txBody>
      </p:sp>
      <p:sp>
        <p:nvSpPr>
          <p:cNvPr id="76" name="AutoShape 167">
            <a:extLst>
              <a:ext uri="{FF2B5EF4-FFF2-40B4-BE49-F238E27FC236}">
                <a16:creationId xmlns:a16="http://schemas.microsoft.com/office/drawing/2014/main" id="{64CDC506-D5A4-8846-AF3E-022FB8F06A53}"/>
              </a:ext>
            </a:extLst>
          </p:cNvPr>
          <p:cNvSpPr>
            <a:spLocks noChangeArrowheads="1"/>
          </p:cNvSpPr>
          <p:nvPr/>
        </p:nvSpPr>
        <p:spPr bwMode="auto">
          <a:xfrm>
            <a:off x="7034270" y="1527320"/>
            <a:ext cx="2236304" cy="822960"/>
          </a:xfrm>
          <a:prstGeom prst="roundRect">
            <a:avLst/>
          </a:prstGeom>
          <a:solidFill>
            <a:srgbClr val="25B8B6"/>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Rate of AI adoption, skill set changes, education system adaptation.</a:t>
            </a:r>
          </a:p>
        </p:txBody>
      </p:sp>
      <p:sp>
        <p:nvSpPr>
          <p:cNvPr id="5" name="AutoShape 167">
            <a:extLst>
              <a:ext uri="{FF2B5EF4-FFF2-40B4-BE49-F238E27FC236}">
                <a16:creationId xmlns:a16="http://schemas.microsoft.com/office/drawing/2014/main" id="{3CCC14D8-C71C-6392-DA90-0EABAAA26259}"/>
              </a:ext>
            </a:extLst>
          </p:cNvPr>
          <p:cNvSpPr>
            <a:spLocks noChangeArrowheads="1"/>
          </p:cNvSpPr>
          <p:nvPr/>
        </p:nvSpPr>
        <p:spPr bwMode="auto">
          <a:xfrm>
            <a:off x="2498631" y="677104"/>
            <a:ext cx="1785134" cy="685800"/>
          </a:xfrm>
          <a:prstGeom prst="roundRect">
            <a:avLst/>
          </a:prstGeom>
          <a:solidFill>
            <a:srgbClr val="146D6D"/>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How will the upcoming fiscal policy changes impact the economy?</a:t>
            </a:r>
          </a:p>
        </p:txBody>
      </p:sp>
      <p:sp>
        <p:nvSpPr>
          <p:cNvPr id="21" name="AutoShape 167">
            <a:extLst>
              <a:ext uri="{FF2B5EF4-FFF2-40B4-BE49-F238E27FC236}">
                <a16:creationId xmlns:a16="http://schemas.microsoft.com/office/drawing/2014/main" id="{83E2C655-77D0-E9FD-66B5-C5EBADE03CB7}"/>
              </a:ext>
            </a:extLst>
          </p:cNvPr>
          <p:cNvSpPr>
            <a:spLocks noChangeArrowheads="1"/>
          </p:cNvSpPr>
          <p:nvPr/>
        </p:nvSpPr>
        <p:spPr bwMode="auto">
          <a:xfrm>
            <a:off x="722858" y="1679508"/>
            <a:ext cx="1541558" cy="560894"/>
          </a:xfrm>
          <a:prstGeom prst="roundRect">
            <a:avLst>
              <a:gd name="adj" fmla="val 13709"/>
            </a:avLst>
          </a:prstGeom>
          <a:solidFill>
            <a:srgbClr val="0E4D4D"/>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Technology Advancements</a:t>
            </a:r>
          </a:p>
        </p:txBody>
      </p:sp>
      <p:sp>
        <p:nvSpPr>
          <p:cNvPr id="22" name="AutoShape 167">
            <a:extLst>
              <a:ext uri="{FF2B5EF4-FFF2-40B4-BE49-F238E27FC236}">
                <a16:creationId xmlns:a16="http://schemas.microsoft.com/office/drawing/2014/main" id="{1E0F77E8-BFE8-78F2-24E3-E1ECB898B673}"/>
              </a:ext>
            </a:extLst>
          </p:cNvPr>
          <p:cNvSpPr>
            <a:spLocks noChangeArrowheads="1"/>
          </p:cNvSpPr>
          <p:nvPr/>
        </p:nvSpPr>
        <p:spPr bwMode="auto">
          <a:xfrm>
            <a:off x="4543598" y="1551114"/>
            <a:ext cx="2236303" cy="822960"/>
          </a:xfrm>
          <a:prstGeom prst="roundRect">
            <a:avLst/>
          </a:prstGeom>
          <a:solidFill>
            <a:srgbClr val="1B8C8B"/>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Job market trends in relation to AI integration.</a:t>
            </a:r>
          </a:p>
        </p:txBody>
      </p:sp>
      <p:sp>
        <p:nvSpPr>
          <p:cNvPr id="23" name="AutoShape 167">
            <a:extLst>
              <a:ext uri="{FF2B5EF4-FFF2-40B4-BE49-F238E27FC236}">
                <a16:creationId xmlns:a16="http://schemas.microsoft.com/office/drawing/2014/main" id="{CCB769DA-B527-AA5E-B00F-11B202A24D42}"/>
              </a:ext>
            </a:extLst>
          </p:cNvPr>
          <p:cNvSpPr>
            <a:spLocks noChangeArrowheads="1"/>
          </p:cNvSpPr>
          <p:nvPr/>
        </p:nvSpPr>
        <p:spPr bwMode="auto">
          <a:xfrm>
            <a:off x="2498631" y="1615509"/>
            <a:ext cx="1785134" cy="685800"/>
          </a:xfrm>
          <a:prstGeom prst="roundRect">
            <a:avLst/>
          </a:prstGeom>
          <a:solidFill>
            <a:srgbClr val="146D6D"/>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What will be the impact of AI advancements on the job market?</a:t>
            </a:r>
          </a:p>
        </p:txBody>
      </p:sp>
      <p:sp>
        <p:nvSpPr>
          <p:cNvPr id="27" name="AutoShape 167">
            <a:extLst>
              <a:ext uri="{FF2B5EF4-FFF2-40B4-BE49-F238E27FC236}">
                <a16:creationId xmlns:a16="http://schemas.microsoft.com/office/drawing/2014/main" id="{1E5DC353-D4FF-6D67-C849-84E552CDE8A0}"/>
              </a:ext>
            </a:extLst>
          </p:cNvPr>
          <p:cNvSpPr>
            <a:spLocks noChangeArrowheads="1"/>
          </p:cNvSpPr>
          <p:nvPr/>
        </p:nvSpPr>
        <p:spPr bwMode="auto">
          <a:xfrm>
            <a:off x="722858" y="2744517"/>
            <a:ext cx="1541558" cy="560894"/>
          </a:xfrm>
          <a:prstGeom prst="roundRect">
            <a:avLst>
              <a:gd name="adj" fmla="val 13709"/>
            </a:avLst>
          </a:prstGeom>
          <a:solidFill>
            <a:srgbClr val="1A4532"/>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Environmental Policies</a:t>
            </a:r>
          </a:p>
        </p:txBody>
      </p:sp>
      <p:sp>
        <p:nvSpPr>
          <p:cNvPr id="28" name="AutoShape 167">
            <a:extLst>
              <a:ext uri="{FF2B5EF4-FFF2-40B4-BE49-F238E27FC236}">
                <a16:creationId xmlns:a16="http://schemas.microsoft.com/office/drawing/2014/main" id="{69EFF924-8598-58E6-3EEF-2BCC991EB148}"/>
              </a:ext>
            </a:extLst>
          </p:cNvPr>
          <p:cNvSpPr>
            <a:spLocks noChangeArrowheads="1"/>
          </p:cNvSpPr>
          <p:nvPr/>
        </p:nvSpPr>
        <p:spPr bwMode="auto">
          <a:xfrm>
            <a:off x="4543598" y="2616123"/>
            <a:ext cx="2236303" cy="822960"/>
          </a:xfrm>
          <a:prstGeom prst="roundRect">
            <a:avLst/>
          </a:prstGeom>
          <a:solidFill>
            <a:srgbClr val="358C65"/>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Impact assessment of new environmental regulations on manufacturing processes.</a:t>
            </a:r>
          </a:p>
        </p:txBody>
      </p:sp>
      <p:sp>
        <p:nvSpPr>
          <p:cNvPr id="32" name="AutoShape 167">
            <a:extLst>
              <a:ext uri="{FF2B5EF4-FFF2-40B4-BE49-F238E27FC236}">
                <a16:creationId xmlns:a16="http://schemas.microsoft.com/office/drawing/2014/main" id="{1F18781C-0A51-A9F3-79FD-0EBA700A7E24}"/>
              </a:ext>
            </a:extLst>
          </p:cNvPr>
          <p:cNvSpPr>
            <a:spLocks noChangeArrowheads="1"/>
          </p:cNvSpPr>
          <p:nvPr/>
        </p:nvSpPr>
        <p:spPr bwMode="auto">
          <a:xfrm>
            <a:off x="2498631" y="2706276"/>
            <a:ext cx="1785134" cy="685800"/>
          </a:xfrm>
          <a:prstGeom prst="roundRect">
            <a:avLst/>
          </a:prstGeom>
          <a:solidFill>
            <a:srgbClr val="296D4F"/>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1050" dirty="0">
                <a:solidFill>
                  <a:schemeClr val="bg1"/>
                </a:solidFill>
                <a:latin typeface="Century Gothic" panose="020B0502020202020204" pitchFamily="34" charset="0"/>
              </a:rPr>
              <a:t>How will new environmental regulations affect manufacturing industries?</a:t>
            </a:r>
          </a:p>
        </p:txBody>
      </p:sp>
      <p:sp>
        <p:nvSpPr>
          <p:cNvPr id="33" name="AutoShape 167">
            <a:extLst>
              <a:ext uri="{FF2B5EF4-FFF2-40B4-BE49-F238E27FC236}">
                <a16:creationId xmlns:a16="http://schemas.microsoft.com/office/drawing/2014/main" id="{815F5B3F-7C9A-9D6D-9F2C-B84A76A752C0}"/>
              </a:ext>
            </a:extLst>
          </p:cNvPr>
          <p:cNvSpPr>
            <a:spLocks noChangeArrowheads="1"/>
          </p:cNvSpPr>
          <p:nvPr/>
        </p:nvSpPr>
        <p:spPr bwMode="auto">
          <a:xfrm>
            <a:off x="722858" y="3708680"/>
            <a:ext cx="1541558" cy="560894"/>
          </a:xfrm>
          <a:prstGeom prst="roundRect">
            <a:avLst>
              <a:gd name="adj" fmla="val 13709"/>
            </a:avLst>
          </a:prstGeom>
          <a:solidFill>
            <a:srgbClr val="1A4532"/>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Market </a:t>
            </a:r>
          </a:p>
          <a:p>
            <a:pPr algn="ctr" rtl="0">
              <a:defRPr sz="1000"/>
            </a:pPr>
            <a:r>
              <a:rPr lang="en-US" sz="1300" b="0" i="0" u="none" strike="noStrike" baseline="0" dirty="0">
                <a:solidFill>
                  <a:schemeClr val="bg1"/>
                </a:solidFill>
                <a:latin typeface="Century Gothic" charset="0"/>
                <a:ea typeface="Century Gothic" charset="0"/>
                <a:cs typeface="Century Gothic" charset="0"/>
              </a:rPr>
              <a:t>Expansion</a:t>
            </a:r>
          </a:p>
        </p:txBody>
      </p:sp>
      <p:sp>
        <p:nvSpPr>
          <p:cNvPr id="34" name="AutoShape 167">
            <a:extLst>
              <a:ext uri="{FF2B5EF4-FFF2-40B4-BE49-F238E27FC236}">
                <a16:creationId xmlns:a16="http://schemas.microsoft.com/office/drawing/2014/main" id="{F6714A14-8A55-72F9-07E3-8BE0DFBBCE0A}"/>
              </a:ext>
            </a:extLst>
          </p:cNvPr>
          <p:cNvSpPr>
            <a:spLocks noChangeArrowheads="1"/>
          </p:cNvSpPr>
          <p:nvPr/>
        </p:nvSpPr>
        <p:spPr bwMode="auto">
          <a:xfrm>
            <a:off x="4543598" y="3580286"/>
            <a:ext cx="2236303" cy="822960"/>
          </a:xfrm>
          <a:prstGeom prst="roundRect">
            <a:avLst/>
          </a:prstGeom>
          <a:solidFill>
            <a:srgbClr val="358C65"/>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Revenue and growth projections in new market territories.</a:t>
            </a:r>
          </a:p>
        </p:txBody>
      </p:sp>
      <p:sp>
        <p:nvSpPr>
          <p:cNvPr id="35" name="AutoShape 167">
            <a:extLst>
              <a:ext uri="{FF2B5EF4-FFF2-40B4-BE49-F238E27FC236}">
                <a16:creationId xmlns:a16="http://schemas.microsoft.com/office/drawing/2014/main" id="{EF7ECA03-5882-120F-13ED-C43C6FAAF8E2}"/>
              </a:ext>
            </a:extLst>
          </p:cNvPr>
          <p:cNvSpPr>
            <a:spLocks noChangeArrowheads="1"/>
          </p:cNvSpPr>
          <p:nvPr/>
        </p:nvSpPr>
        <p:spPr bwMode="auto">
          <a:xfrm>
            <a:off x="2498631" y="3644681"/>
            <a:ext cx="1785134" cy="685800"/>
          </a:xfrm>
          <a:prstGeom prst="roundRect">
            <a:avLst/>
          </a:prstGeom>
          <a:solidFill>
            <a:srgbClr val="296D4F"/>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What are the potential outcomes of entering emerging markets?</a:t>
            </a:r>
          </a:p>
        </p:txBody>
      </p:sp>
      <p:sp>
        <p:nvSpPr>
          <p:cNvPr id="36" name="AutoShape 167">
            <a:extLst>
              <a:ext uri="{FF2B5EF4-FFF2-40B4-BE49-F238E27FC236}">
                <a16:creationId xmlns:a16="http://schemas.microsoft.com/office/drawing/2014/main" id="{C4DAC388-9FF7-D098-F6D1-233C7F53A4B6}"/>
              </a:ext>
            </a:extLst>
          </p:cNvPr>
          <p:cNvSpPr>
            <a:spLocks noChangeArrowheads="1"/>
          </p:cNvSpPr>
          <p:nvPr/>
        </p:nvSpPr>
        <p:spPr bwMode="auto">
          <a:xfrm>
            <a:off x="719774" y="4755464"/>
            <a:ext cx="1541558" cy="560894"/>
          </a:xfrm>
          <a:prstGeom prst="roundRect">
            <a:avLst>
              <a:gd name="adj" fmla="val 13709"/>
            </a:avLst>
          </a:prstGeom>
          <a:solidFill>
            <a:srgbClr val="29431A"/>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Product Innovation</a:t>
            </a:r>
          </a:p>
        </p:txBody>
      </p:sp>
      <p:sp>
        <p:nvSpPr>
          <p:cNvPr id="37" name="AutoShape 167">
            <a:extLst>
              <a:ext uri="{FF2B5EF4-FFF2-40B4-BE49-F238E27FC236}">
                <a16:creationId xmlns:a16="http://schemas.microsoft.com/office/drawing/2014/main" id="{A500CC6B-1471-8C17-92F1-D0F2C0C5BFB9}"/>
              </a:ext>
            </a:extLst>
          </p:cNvPr>
          <p:cNvSpPr>
            <a:spLocks noChangeArrowheads="1"/>
          </p:cNvSpPr>
          <p:nvPr/>
        </p:nvSpPr>
        <p:spPr bwMode="auto">
          <a:xfrm>
            <a:off x="4540514" y="4627070"/>
            <a:ext cx="2236303" cy="822960"/>
          </a:xfrm>
          <a:prstGeom prst="roundRect">
            <a:avLst/>
          </a:prstGeom>
          <a:solidFill>
            <a:srgbClr val="507F33"/>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Market reception and financial impact of the new product line.</a:t>
            </a:r>
          </a:p>
        </p:txBody>
      </p:sp>
      <p:sp>
        <p:nvSpPr>
          <p:cNvPr id="40" name="AutoShape 167">
            <a:extLst>
              <a:ext uri="{FF2B5EF4-FFF2-40B4-BE49-F238E27FC236}">
                <a16:creationId xmlns:a16="http://schemas.microsoft.com/office/drawing/2014/main" id="{7AB4070E-67A4-016B-5ACA-B42F0F2FA2A9}"/>
              </a:ext>
            </a:extLst>
          </p:cNvPr>
          <p:cNvSpPr>
            <a:spLocks noChangeArrowheads="1"/>
          </p:cNvSpPr>
          <p:nvPr/>
        </p:nvSpPr>
        <p:spPr bwMode="auto">
          <a:xfrm>
            <a:off x="2495547" y="4627070"/>
            <a:ext cx="1785134" cy="822960"/>
          </a:xfrm>
          <a:prstGeom prst="roundRect">
            <a:avLst/>
          </a:prstGeom>
          <a:solidFill>
            <a:srgbClr val="3A5D25"/>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How will launching a new product line influence company growth?</a:t>
            </a:r>
          </a:p>
        </p:txBody>
      </p:sp>
      <p:sp>
        <p:nvSpPr>
          <p:cNvPr id="41" name="AutoShape 167">
            <a:extLst>
              <a:ext uri="{FF2B5EF4-FFF2-40B4-BE49-F238E27FC236}">
                <a16:creationId xmlns:a16="http://schemas.microsoft.com/office/drawing/2014/main" id="{0AF3213C-7B03-FBBA-16B6-C6AF800E27EE}"/>
              </a:ext>
            </a:extLst>
          </p:cNvPr>
          <p:cNvSpPr>
            <a:spLocks noChangeArrowheads="1"/>
          </p:cNvSpPr>
          <p:nvPr/>
        </p:nvSpPr>
        <p:spPr bwMode="auto">
          <a:xfrm>
            <a:off x="719774" y="5655628"/>
            <a:ext cx="1541558" cy="685800"/>
          </a:xfrm>
          <a:prstGeom prst="roundRect">
            <a:avLst>
              <a:gd name="adj" fmla="val 13709"/>
            </a:avLst>
          </a:prstGeom>
          <a:solidFill>
            <a:srgbClr val="29431A"/>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Customer Experience Improvement</a:t>
            </a:r>
          </a:p>
        </p:txBody>
      </p:sp>
      <p:sp>
        <p:nvSpPr>
          <p:cNvPr id="42" name="AutoShape 167">
            <a:extLst>
              <a:ext uri="{FF2B5EF4-FFF2-40B4-BE49-F238E27FC236}">
                <a16:creationId xmlns:a16="http://schemas.microsoft.com/office/drawing/2014/main" id="{503987B4-6EF9-1665-3C5E-D68C565CB0D7}"/>
              </a:ext>
            </a:extLst>
          </p:cNvPr>
          <p:cNvSpPr>
            <a:spLocks noChangeArrowheads="1"/>
          </p:cNvSpPr>
          <p:nvPr/>
        </p:nvSpPr>
        <p:spPr bwMode="auto">
          <a:xfrm>
            <a:off x="4540514" y="5591233"/>
            <a:ext cx="2236303" cy="822960"/>
          </a:xfrm>
          <a:prstGeom prst="roundRect">
            <a:avLst/>
          </a:prstGeom>
          <a:solidFill>
            <a:srgbClr val="507F33"/>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Customer retention rates and satisfaction levels post-improvement.</a:t>
            </a:r>
          </a:p>
        </p:txBody>
      </p:sp>
      <p:sp>
        <p:nvSpPr>
          <p:cNvPr id="43" name="AutoShape 167">
            <a:extLst>
              <a:ext uri="{FF2B5EF4-FFF2-40B4-BE49-F238E27FC236}">
                <a16:creationId xmlns:a16="http://schemas.microsoft.com/office/drawing/2014/main" id="{B5E5E049-ABF3-3DA7-570F-FD256FFD9B6B}"/>
              </a:ext>
            </a:extLst>
          </p:cNvPr>
          <p:cNvSpPr>
            <a:spLocks noChangeArrowheads="1"/>
          </p:cNvSpPr>
          <p:nvPr/>
        </p:nvSpPr>
        <p:spPr bwMode="auto">
          <a:xfrm>
            <a:off x="2495547" y="5591233"/>
            <a:ext cx="1785134" cy="822960"/>
          </a:xfrm>
          <a:prstGeom prst="roundRect">
            <a:avLst/>
          </a:prstGeom>
          <a:solidFill>
            <a:srgbClr val="3A5D25"/>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What effects will enhancing customer service have on brand loyalty?</a:t>
            </a:r>
          </a:p>
        </p:txBody>
      </p:sp>
      <p:sp>
        <p:nvSpPr>
          <p:cNvPr id="2" name="TextBox 1">
            <a:extLst>
              <a:ext uri="{FF2B5EF4-FFF2-40B4-BE49-F238E27FC236}">
                <a16:creationId xmlns:a16="http://schemas.microsoft.com/office/drawing/2014/main" id="{0DE0BAD9-437B-716E-2870-EDDB1A022DDB}"/>
              </a:ext>
            </a:extLst>
          </p:cNvPr>
          <p:cNvSpPr txBox="1"/>
          <p:nvPr/>
        </p:nvSpPr>
        <p:spPr>
          <a:xfrm>
            <a:off x="9431179" y="6460618"/>
            <a:ext cx="2636504" cy="461665"/>
          </a:xfrm>
          <a:prstGeom prst="rect">
            <a:avLst/>
          </a:prstGeom>
          <a:noFill/>
        </p:spPr>
        <p:txBody>
          <a:bodyPr wrap="square" rtlCol="0">
            <a:spAutoFit/>
          </a:bodyPr>
          <a:lstStyle/>
          <a:p>
            <a:pPr algn="r"/>
            <a:r>
              <a:rPr lang="en-US" sz="2400" spc="600" dirty="0">
                <a:solidFill>
                  <a:srgbClr val="146D6D"/>
                </a:solidFill>
                <a:latin typeface="Century Gothic" panose="020B0502020202020204" pitchFamily="34" charset="0"/>
              </a:rPr>
              <a:t>EXAMPLE</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nvGraphicFramePr>
        <p:xfrm>
          <a:off x="298174" y="178904"/>
          <a:ext cx="11601729" cy="6347677"/>
        </p:xfrm>
        <a:graphic>
          <a:graphicData uri="http://schemas.openxmlformats.org/drawingml/2006/table">
            <a:tbl>
              <a:tblPr>
                <a:tableStyleId>{5C22544A-7EE6-4342-B048-85BDC9FD1C3A}</a:tableStyleId>
              </a:tblPr>
              <a:tblGrid>
                <a:gridCol w="288235">
                  <a:extLst>
                    <a:ext uri="{9D8B030D-6E8A-4147-A177-3AD203B41FA5}">
                      <a16:colId xmlns:a16="http://schemas.microsoft.com/office/drawing/2014/main" val="867580656"/>
                    </a:ext>
                  </a:extLst>
                </a:gridCol>
                <a:gridCol w="1789043">
                  <a:extLst>
                    <a:ext uri="{9D8B030D-6E8A-4147-A177-3AD203B41FA5}">
                      <a16:colId xmlns:a16="http://schemas.microsoft.com/office/drawing/2014/main" val="3295703701"/>
                    </a:ext>
                  </a:extLst>
                </a:gridCol>
                <a:gridCol w="2037522">
                  <a:extLst>
                    <a:ext uri="{9D8B030D-6E8A-4147-A177-3AD203B41FA5}">
                      <a16:colId xmlns:a16="http://schemas.microsoft.com/office/drawing/2014/main" val="1582733205"/>
                    </a:ext>
                  </a:extLst>
                </a:gridCol>
                <a:gridCol w="2495643">
                  <a:extLst>
                    <a:ext uri="{9D8B030D-6E8A-4147-A177-3AD203B41FA5}">
                      <a16:colId xmlns:a16="http://schemas.microsoft.com/office/drawing/2014/main" val="2837148982"/>
                    </a:ext>
                  </a:extLst>
                </a:gridCol>
                <a:gridCol w="2495643">
                  <a:extLst>
                    <a:ext uri="{9D8B030D-6E8A-4147-A177-3AD203B41FA5}">
                      <a16:colId xmlns:a16="http://schemas.microsoft.com/office/drawing/2014/main" val="3351947120"/>
                    </a:ext>
                  </a:extLst>
                </a:gridCol>
                <a:gridCol w="2495643">
                  <a:extLst>
                    <a:ext uri="{9D8B030D-6E8A-4147-A177-3AD203B41FA5}">
                      <a16:colId xmlns:a16="http://schemas.microsoft.com/office/drawing/2014/main" val="739977279"/>
                    </a:ext>
                  </a:extLst>
                </a:gridCol>
              </a:tblGrid>
              <a:tr h="312637">
                <a:tc>
                  <a:txBody>
                    <a:bodyPr/>
                    <a:lstStyle/>
                    <a:p>
                      <a:pPr algn="l" fontAlgn="t"/>
                      <a:endParaRPr lang="en-US" sz="1600" b="0" i="0" u="none" strike="noStrike" dirty="0">
                        <a:solidFill>
                          <a:srgbClr val="595959"/>
                        </a:solidFill>
                        <a:effectLst/>
                        <a:latin typeface="Century Gothic" panose="020B0502020202020204" pitchFamily="34" charset="0"/>
                      </a:endParaRPr>
                    </a:p>
                  </a:txBody>
                  <a:tcPr marL="85725" marR="9525" marT="9525" marB="0">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Category</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Future Inquiry</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Modeling Focus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Influencing Factors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Response Strategies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0204753"/>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Predictive Analysis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4017228775"/>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Exploration Scenarios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2855272777"/>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Goal-Oriented Scenarios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1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extLst>
                  <a:ext uri="{0D108BD9-81ED-4DB2-BD59-A6C34878D82A}">
                    <a16:rowId xmlns:a16="http://schemas.microsoft.com/office/drawing/2014/main" val="1770810124"/>
                  </a:ext>
                </a:extLst>
              </a:tr>
            </a:tbl>
          </a:graphicData>
        </a:graphic>
      </p:graphicFrame>
      <p:cxnSp>
        <p:nvCxnSpPr>
          <p:cNvPr id="4" name="Straight Connector 3">
            <a:extLst>
              <a:ext uri="{FF2B5EF4-FFF2-40B4-BE49-F238E27FC236}">
                <a16:creationId xmlns:a16="http://schemas.microsoft.com/office/drawing/2014/main" id="{A4D18EF0-972E-1B28-DAB9-7D2BD17C99D1}"/>
              </a:ext>
            </a:extLst>
          </p:cNvPr>
          <p:cNvCxnSpPr>
            <a:cxnSpLocks/>
          </p:cNvCxnSpPr>
          <p:nvPr/>
        </p:nvCxnSpPr>
        <p:spPr>
          <a:xfrm>
            <a:off x="1678106" y="973030"/>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D8A6557-ED41-C92C-57FC-B4B063F83FBE}"/>
              </a:ext>
            </a:extLst>
          </p:cNvPr>
          <p:cNvCxnSpPr>
            <a:cxnSpLocks/>
          </p:cNvCxnSpPr>
          <p:nvPr/>
        </p:nvCxnSpPr>
        <p:spPr>
          <a:xfrm>
            <a:off x="8834907" y="837716"/>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8366D72-6405-9C30-F8B1-695FE2DC83D8}"/>
              </a:ext>
            </a:extLst>
          </p:cNvPr>
          <p:cNvCxnSpPr>
            <a:cxnSpLocks/>
          </p:cNvCxnSpPr>
          <p:nvPr/>
        </p:nvCxnSpPr>
        <p:spPr>
          <a:xfrm>
            <a:off x="8834907" y="1273472"/>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A6A9DFC-ABC7-CA9E-E4B9-775283CF8C7A}"/>
              </a:ext>
            </a:extLst>
          </p:cNvPr>
          <p:cNvCxnSpPr>
            <a:cxnSpLocks/>
          </p:cNvCxnSpPr>
          <p:nvPr/>
        </p:nvCxnSpPr>
        <p:spPr>
          <a:xfrm>
            <a:off x="1777574" y="1937193"/>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E3C7E78-25FD-F3E2-CD3A-6916583E0550}"/>
              </a:ext>
            </a:extLst>
          </p:cNvPr>
          <p:cNvCxnSpPr>
            <a:cxnSpLocks/>
          </p:cNvCxnSpPr>
          <p:nvPr/>
        </p:nvCxnSpPr>
        <p:spPr>
          <a:xfrm>
            <a:off x="8934375" y="1763483"/>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810350C-4D1D-89A1-B689-0E2F614409C8}"/>
              </a:ext>
            </a:extLst>
          </p:cNvPr>
          <p:cNvCxnSpPr>
            <a:cxnSpLocks/>
          </p:cNvCxnSpPr>
          <p:nvPr/>
        </p:nvCxnSpPr>
        <p:spPr>
          <a:xfrm>
            <a:off x="8934375" y="2199239"/>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09B8EF9-5245-B7F2-3CB1-56CB64962348}"/>
              </a:ext>
            </a:extLst>
          </p:cNvPr>
          <p:cNvCxnSpPr>
            <a:cxnSpLocks/>
          </p:cNvCxnSpPr>
          <p:nvPr/>
        </p:nvCxnSpPr>
        <p:spPr>
          <a:xfrm>
            <a:off x="1834208" y="3002202"/>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7AD66C4-72DD-D141-943B-4420910338E5}"/>
              </a:ext>
            </a:extLst>
          </p:cNvPr>
          <p:cNvCxnSpPr>
            <a:cxnSpLocks/>
          </p:cNvCxnSpPr>
          <p:nvPr/>
        </p:nvCxnSpPr>
        <p:spPr>
          <a:xfrm>
            <a:off x="8991009" y="2832438"/>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150290D-903F-21E5-3749-743CC6E7DA60}"/>
              </a:ext>
            </a:extLst>
          </p:cNvPr>
          <p:cNvCxnSpPr>
            <a:cxnSpLocks/>
          </p:cNvCxnSpPr>
          <p:nvPr/>
        </p:nvCxnSpPr>
        <p:spPr>
          <a:xfrm>
            <a:off x="8991009" y="3268194"/>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E8DBE1B-1027-3806-FB50-EC5C0C203363}"/>
              </a:ext>
            </a:extLst>
          </p:cNvPr>
          <p:cNvCxnSpPr>
            <a:cxnSpLocks/>
          </p:cNvCxnSpPr>
          <p:nvPr/>
        </p:nvCxnSpPr>
        <p:spPr>
          <a:xfrm>
            <a:off x="1933676" y="3966365"/>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EBBB86D-960A-BDF7-0EA6-681ED26BCA6C}"/>
              </a:ext>
            </a:extLst>
          </p:cNvPr>
          <p:cNvCxnSpPr>
            <a:cxnSpLocks/>
          </p:cNvCxnSpPr>
          <p:nvPr/>
        </p:nvCxnSpPr>
        <p:spPr>
          <a:xfrm>
            <a:off x="9090477" y="3758205"/>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22629AF-CBE8-5E26-DB83-F298B69E7912}"/>
              </a:ext>
            </a:extLst>
          </p:cNvPr>
          <p:cNvCxnSpPr>
            <a:cxnSpLocks/>
          </p:cNvCxnSpPr>
          <p:nvPr/>
        </p:nvCxnSpPr>
        <p:spPr>
          <a:xfrm>
            <a:off x="9090477" y="4193961"/>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3C14449-128B-777F-4DF0-D9F9C2CF9EE0}"/>
              </a:ext>
            </a:extLst>
          </p:cNvPr>
          <p:cNvCxnSpPr>
            <a:cxnSpLocks/>
          </p:cNvCxnSpPr>
          <p:nvPr/>
        </p:nvCxnSpPr>
        <p:spPr>
          <a:xfrm>
            <a:off x="1608581" y="5013149"/>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540C9F2-8996-E086-FB1D-C7D719761CF4}"/>
              </a:ext>
            </a:extLst>
          </p:cNvPr>
          <p:cNvCxnSpPr>
            <a:cxnSpLocks/>
          </p:cNvCxnSpPr>
          <p:nvPr/>
        </p:nvCxnSpPr>
        <p:spPr>
          <a:xfrm>
            <a:off x="8765382" y="4813208"/>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7DE4CF1-5A90-CD96-5622-F1C102132B74}"/>
              </a:ext>
            </a:extLst>
          </p:cNvPr>
          <p:cNvCxnSpPr>
            <a:cxnSpLocks/>
          </p:cNvCxnSpPr>
          <p:nvPr/>
        </p:nvCxnSpPr>
        <p:spPr>
          <a:xfrm>
            <a:off x="8765382" y="5248964"/>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EA826BE-107B-C791-4FA8-5E28DFCA5CEF}"/>
              </a:ext>
            </a:extLst>
          </p:cNvPr>
          <p:cNvCxnSpPr>
            <a:cxnSpLocks/>
          </p:cNvCxnSpPr>
          <p:nvPr/>
        </p:nvCxnSpPr>
        <p:spPr>
          <a:xfrm>
            <a:off x="1708049" y="5975766"/>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0D9DDEC-CBF9-1F3D-A8CE-29C0B2484C9B}"/>
              </a:ext>
            </a:extLst>
          </p:cNvPr>
          <p:cNvCxnSpPr>
            <a:cxnSpLocks/>
          </p:cNvCxnSpPr>
          <p:nvPr/>
        </p:nvCxnSpPr>
        <p:spPr>
          <a:xfrm>
            <a:off x="8864850" y="5738975"/>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F94E130-510D-60B3-F391-788201752CB6}"/>
              </a:ext>
            </a:extLst>
          </p:cNvPr>
          <p:cNvCxnSpPr>
            <a:cxnSpLocks/>
          </p:cNvCxnSpPr>
          <p:nvPr/>
        </p:nvCxnSpPr>
        <p:spPr>
          <a:xfrm>
            <a:off x="8864850" y="6174731"/>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AutoShape 167">
            <a:extLst>
              <a:ext uri="{FF2B5EF4-FFF2-40B4-BE49-F238E27FC236}">
                <a16:creationId xmlns:a16="http://schemas.microsoft.com/office/drawing/2014/main" id="{3BCD9379-E4B2-3D45-A65C-7E770C7C3C79}"/>
              </a:ext>
            </a:extLst>
          </p:cNvPr>
          <p:cNvSpPr>
            <a:spLocks noChangeArrowheads="1"/>
          </p:cNvSpPr>
          <p:nvPr/>
        </p:nvSpPr>
        <p:spPr bwMode="auto">
          <a:xfrm>
            <a:off x="7034270" y="3552016"/>
            <a:ext cx="2236304" cy="822960"/>
          </a:xfrm>
          <a:prstGeom prst="roundRect">
            <a:avLst/>
          </a:prstGeom>
          <a:solidFill>
            <a:srgbClr val="44AF7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7" name="AutoShape 167">
            <a:extLst>
              <a:ext uri="{FF2B5EF4-FFF2-40B4-BE49-F238E27FC236}">
                <a16:creationId xmlns:a16="http://schemas.microsoft.com/office/drawing/2014/main" id="{B251E51C-2DBC-2845-9A6B-FE258335F926}"/>
              </a:ext>
            </a:extLst>
          </p:cNvPr>
          <p:cNvSpPr>
            <a:spLocks noChangeArrowheads="1"/>
          </p:cNvSpPr>
          <p:nvPr/>
        </p:nvSpPr>
        <p:spPr bwMode="auto">
          <a:xfrm>
            <a:off x="7034270" y="5550424"/>
            <a:ext cx="2236304" cy="822960"/>
          </a:xfrm>
          <a:prstGeom prst="roundRect">
            <a:avLst/>
          </a:prstGeom>
          <a:solidFill>
            <a:srgbClr val="62993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8" name="AutoShape 167">
            <a:extLst>
              <a:ext uri="{FF2B5EF4-FFF2-40B4-BE49-F238E27FC236}">
                <a16:creationId xmlns:a16="http://schemas.microsoft.com/office/drawing/2014/main" id="{5C0CEC7C-B0A0-0CE7-276C-0500B6848308}"/>
              </a:ext>
            </a:extLst>
          </p:cNvPr>
          <p:cNvSpPr>
            <a:spLocks noChangeArrowheads="1"/>
          </p:cNvSpPr>
          <p:nvPr/>
        </p:nvSpPr>
        <p:spPr bwMode="auto">
          <a:xfrm>
            <a:off x="722858" y="715345"/>
            <a:ext cx="1541558" cy="560894"/>
          </a:xfrm>
          <a:prstGeom prst="roundRect">
            <a:avLst>
              <a:gd name="adj" fmla="val 13709"/>
            </a:avLst>
          </a:prstGeom>
          <a:solidFill>
            <a:srgbClr val="0E4D4D"/>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11" name="AutoShape 167">
            <a:extLst>
              <a:ext uri="{FF2B5EF4-FFF2-40B4-BE49-F238E27FC236}">
                <a16:creationId xmlns:a16="http://schemas.microsoft.com/office/drawing/2014/main" id="{9EDB65D3-379C-3F45-9A75-4F168F48A878}"/>
              </a:ext>
            </a:extLst>
          </p:cNvPr>
          <p:cNvSpPr>
            <a:spLocks noChangeArrowheads="1"/>
          </p:cNvSpPr>
          <p:nvPr/>
        </p:nvSpPr>
        <p:spPr bwMode="auto">
          <a:xfrm>
            <a:off x="4543598" y="586951"/>
            <a:ext cx="2236303" cy="822960"/>
          </a:xfrm>
          <a:prstGeom prst="roundRect">
            <a:avLst/>
          </a:prstGeom>
          <a:solidFill>
            <a:srgbClr val="1B8C8B"/>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55" name="AutoShape 167">
            <a:extLst>
              <a:ext uri="{FF2B5EF4-FFF2-40B4-BE49-F238E27FC236}">
                <a16:creationId xmlns:a16="http://schemas.microsoft.com/office/drawing/2014/main" id="{AF17192F-18C3-4B40-A850-993640B2EF73}"/>
              </a:ext>
            </a:extLst>
          </p:cNvPr>
          <p:cNvSpPr>
            <a:spLocks noChangeArrowheads="1"/>
          </p:cNvSpPr>
          <p:nvPr/>
        </p:nvSpPr>
        <p:spPr bwMode="auto">
          <a:xfrm>
            <a:off x="7034270" y="594484"/>
            <a:ext cx="2236304" cy="822960"/>
          </a:xfrm>
          <a:prstGeom prst="roundRect">
            <a:avLst/>
          </a:prstGeom>
          <a:solidFill>
            <a:srgbClr val="25B8B6"/>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57" name="AutoShape 167">
            <a:extLst>
              <a:ext uri="{FF2B5EF4-FFF2-40B4-BE49-F238E27FC236}">
                <a16:creationId xmlns:a16="http://schemas.microsoft.com/office/drawing/2014/main" id="{7E2E0F55-A3E8-FD4B-9B28-6A78826999BA}"/>
              </a:ext>
            </a:extLst>
          </p:cNvPr>
          <p:cNvSpPr>
            <a:spLocks noChangeArrowheads="1"/>
          </p:cNvSpPr>
          <p:nvPr/>
        </p:nvSpPr>
        <p:spPr bwMode="auto">
          <a:xfrm>
            <a:off x="7034270" y="2629119"/>
            <a:ext cx="2236304" cy="822960"/>
          </a:xfrm>
          <a:prstGeom prst="roundRect">
            <a:avLst/>
          </a:prstGeom>
          <a:solidFill>
            <a:srgbClr val="44AF7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59" name="AutoShape 167">
            <a:extLst>
              <a:ext uri="{FF2B5EF4-FFF2-40B4-BE49-F238E27FC236}">
                <a16:creationId xmlns:a16="http://schemas.microsoft.com/office/drawing/2014/main" id="{804848D4-8622-704A-99BB-744350BA030B}"/>
              </a:ext>
            </a:extLst>
          </p:cNvPr>
          <p:cNvSpPr>
            <a:spLocks noChangeArrowheads="1"/>
          </p:cNvSpPr>
          <p:nvPr/>
        </p:nvSpPr>
        <p:spPr bwMode="auto">
          <a:xfrm>
            <a:off x="7034270" y="4628824"/>
            <a:ext cx="2236304" cy="822960"/>
          </a:xfrm>
          <a:prstGeom prst="roundRect">
            <a:avLst/>
          </a:prstGeom>
          <a:solidFill>
            <a:srgbClr val="62993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56" name="AutoShape 167">
            <a:extLst>
              <a:ext uri="{FF2B5EF4-FFF2-40B4-BE49-F238E27FC236}">
                <a16:creationId xmlns:a16="http://schemas.microsoft.com/office/drawing/2014/main" id="{1A5F5A33-8B40-9B4C-87AA-445D64921408}"/>
              </a:ext>
            </a:extLst>
          </p:cNvPr>
          <p:cNvSpPr>
            <a:spLocks noChangeArrowheads="1"/>
          </p:cNvSpPr>
          <p:nvPr/>
        </p:nvSpPr>
        <p:spPr bwMode="auto">
          <a:xfrm>
            <a:off x="9542690" y="1974345"/>
            <a:ext cx="219456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58" name="AutoShape 167">
            <a:extLst>
              <a:ext uri="{FF2B5EF4-FFF2-40B4-BE49-F238E27FC236}">
                <a16:creationId xmlns:a16="http://schemas.microsoft.com/office/drawing/2014/main" id="{CE8459D4-EF56-F747-A962-FE58CA91728F}"/>
              </a:ext>
            </a:extLst>
          </p:cNvPr>
          <p:cNvSpPr>
            <a:spLocks noChangeArrowheads="1"/>
          </p:cNvSpPr>
          <p:nvPr/>
        </p:nvSpPr>
        <p:spPr bwMode="auto">
          <a:xfrm>
            <a:off x="9542690" y="3984995"/>
            <a:ext cx="219456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0" name="AutoShape 167">
            <a:extLst>
              <a:ext uri="{FF2B5EF4-FFF2-40B4-BE49-F238E27FC236}">
                <a16:creationId xmlns:a16="http://schemas.microsoft.com/office/drawing/2014/main" id="{14050546-36BD-AF41-9BDC-406D6F8DB947}"/>
              </a:ext>
            </a:extLst>
          </p:cNvPr>
          <p:cNvSpPr>
            <a:spLocks noChangeArrowheads="1"/>
          </p:cNvSpPr>
          <p:nvPr/>
        </p:nvSpPr>
        <p:spPr bwMode="auto">
          <a:xfrm>
            <a:off x="9542690" y="5970830"/>
            <a:ext cx="219456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4" name="AutoShape 167">
            <a:extLst>
              <a:ext uri="{FF2B5EF4-FFF2-40B4-BE49-F238E27FC236}">
                <a16:creationId xmlns:a16="http://schemas.microsoft.com/office/drawing/2014/main" id="{A0A0F091-8730-2243-9FDF-0C84AF7E7EB8}"/>
              </a:ext>
            </a:extLst>
          </p:cNvPr>
          <p:cNvSpPr>
            <a:spLocks noChangeArrowheads="1"/>
          </p:cNvSpPr>
          <p:nvPr/>
        </p:nvSpPr>
        <p:spPr bwMode="auto">
          <a:xfrm>
            <a:off x="9542690" y="1066588"/>
            <a:ext cx="219456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5" name="AutoShape 167">
            <a:extLst>
              <a:ext uri="{FF2B5EF4-FFF2-40B4-BE49-F238E27FC236}">
                <a16:creationId xmlns:a16="http://schemas.microsoft.com/office/drawing/2014/main" id="{1810525E-F91E-6C44-81BD-171D3541F614}"/>
              </a:ext>
            </a:extLst>
          </p:cNvPr>
          <p:cNvSpPr>
            <a:spLocks noChangeArrowheads="1"/>
          </p:cNvSpPr>
          <p:nvPr/>
        </p:nvSpPr>
        <p:spPr bwMode="auto">
          <a:xfrm>
            <a:off x="9542690" y="3077239"/>
            <a:ext cx="219456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6" name="AutoShape 167">
            <a:extLst>
              <a:ext uri="{FF2B5EF4-FFF2-40B4-BE49-F238E27FC236}">
                <a16:creationId xmlns:a16="http://schemas.microsoft.com/office/drawing/2014/main" id="{CA8AB739-9738-F14F-BBD4-1EB116A04A28}"/>
              </a:ext>
            </a:extLst>
          </p:cNvPr>
          <p:cNvSpPr>
            <a:spLocks noChangeArrowheads="1"/>
          </p:cNvSpPr>
          <p:nvPr/>
        </p:nvSpPr>
        <p:spPr bwMode="auto">
          <a:xfrm>
            <a:off x="9542690" y="5050193"/>
            <a:ext cx="219456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7" name="AutoShape 167">
            <a:extLst>
              <a:ext uri="{FF2B5EF4-FFF2-40B4-BE49-F238E27FC236}">
                <a16:creationId xmlns:a16="http://schemas.microsoft.com/office/drawing/2014/main" id="{D4B69E3F-C1AE-5642-A6C9-9784F5D7BCFF}"/>
              </a:ext>
            </a:extLst>
          </p:cNvPr>
          <p:cNvSpPr>
            <a:spLocks noChangeArrowheads="1"/>
          </p:cNvSpPr>
          <p:nvPr/>
        </p:nvSpPr>
        <p:spPr bwMode="auto">
          <a:xfrm>
            <a:off x="9542690" y="1546224"/>
            <a:ext cx="219456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8" name="AutoShape 167">
            <a:extLst>
              <a:ext uri="{FF2B5EF4-FFF2-40B4-BE49-F238E27FC236}">
                <a16:creationId xmlns:a16="http://schemas.microsoft.com/office/drawing/2014/main" id="{BDA8328B-8664-314D-B522-6343FF33597A}"/>
              </a:ext>
            </a:extLst>
          </p:cNvPr>
          <p:cNvSpPr>
            <a:spLocks noChangeArrowheads="1"/>
          </p:cNvSpPr>
          <p:nvPr/>
        </p:nvSpPr>
        <p:spPr bwMode="auto">
          <a:xfrm>
            <a:off x="9542690" y="3556875"/>
            <a:ext cx="219456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9" name="AutoShape 167">
            <a:extLst>
              <a:ext uri="{FF2B5EF4-FFF2-40B4-BE49-F238E27FC236}">
                <a16:creationId xmlns:a16="http://schemas.microsoft.com/office/drawing/2014/main" id="{5AEBCEAB-78B5-A544-A049-23BCE3911DEF}"/>
              </a:ext>
            </a:extLst>
          </p:cNvPr>
          <p:cNvSpPr>
            <a:spLocks noChangeArrowheads="1"/>
          </p:cNvSpPr>
          <p:nvPr/>
        </p:nvSpPr>
        <p:spPr bwMode="auto">
          <a:xfrm>
            <a:off x="9542690" y="5542708"/>
            <a:ext cx="219456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70" name="AutoShape 167">
            <a:extLst>
              <a:ext uri="{FF2B5EF4-FFF2-40B4-BE49-F238E27FC236}">
                <a16:creationId xmlns:a16="http://schemas.microsoft.com/office/drawing/2014/main" id="{5810C9AC-86FA-D142-98EF-D6ED97F46B0C}"/>
              </a:ext>
            </a:extLst>
          </p:cNvPr>
          <p:cNvSpPr>
            <a:spLocks noChangeArrowheads="1"/>
          </p:cNvSpPr>
          <p:nvPr/>
        </p:nvSpPr>
        <p:spPr bwMode="auto">
          <a:xfrm>
            <a:off x="9542690" y="638468"/>
            <a:ext cx="219456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71" name="AutoShape 167">
            <a:extLst>
              <a:ext uri="{FF2B5EF4-FFF2-40B4-BE49-F238E27FC236}">
                <a16:creationId xmlns:a16="http://schemas.microsoft.com/office/drawing/2014/main" id="{4D339E7D-1AED-FE40-A0AA-D2A41AF19D94}"/>
              </a:ext>
            </a:extLst>
          </p:cNvPr>
          <p:cNvSpPr>
            <a:spLocks noChangeArrowheads="1"/>
          </p:cNvSpPr>
          <p:nvPr/>
        </p:nvSpPr>
        <p:spPr bwMode="auto">
          <a:xfrm>
            <a:off x="9542690" y="2649119"/>
            <a:ext cx="219456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72" name="AutoShape 167">
            <a:extLst>
              <a:ext uri="{FF2B5EF4-FFF2-40B4-BE49-F238E27FC236}">
                <a16:creationId xmlns:a16="http://schemas.microsoft.com/office/drawing/2014/main" id="{D993DB0F-C9B0-2846-B269-5BD921EE3867}"/>
              </a:ext>
            </a:extLst>
          </p:cNvPr>
          <p:cNvSpPr>
            <a:spLocks noChangeArrowheads="1"/>
          </p:cNvSpPr>
          <p:nvPr/>
        </p:nvSpPr>
        <p:spPr bwMode="auto">
          <a:xfrm>
            <a:off x="9542690" y="4622072"/>
            <a:ext cx="219456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76" name="AutoShape 167">
            <a:extLst>
              <a:ext uri="{FF2B5EF4-FFF2-40B4-BE49-F238E27FC236}">
                <a16:creationId xmlns:a16="http://schemas.microsoft.com/office/drawing/2014/main" id="{64CDC506-D5A4-8846-AF3E-022FB8F06A53}"/>
              </a:ext>
            </a:extLst>
          </p:cNvPr>
          <p:cNvSpPr>
            <a:spLocks noChangeArrowheads="1"/>
          </p:cNvSpPr>
          <p:nvPr/>
        </p:nvSpPr>
        <p:spPr bwMode="auto">
          <a:xfrm>
            <a:off x="7034270" y="1527320"/>
            <a:ext cx="2236304" cy="822960"/>
          </a:xfrm>
          <a:prstGeom prst="roundRect">
            <a:avLst/>
          </a:prstGeom>
          <a:solidFill>
            <a:srgbClr val="25B8B6"/>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5" name="AutoShape 167">
            <a:extLst>
              <a:ext uri="{FF2B5EF4-FFF2-40B4-BE49-F238E27FC236}">
                <a16:creationId xmlns:a16="http://schemas.microsoft.com/office/drawing/2014/main" id="{3CCC14D8-C71C-6392-DA90-0EABAAA26259}"/>
              </a:ext>
            </a:extLst>
          </p:cNvPr>
          <p:cNvSpPr>
            <a:spLocks noChangeArrowheads="1"/>
          </p:cNvSpPr>
          <p:nvPr/>
        </p:nvSpPr>
        <p:spPr bwMode="auto">
          <a:xfrm>
            <a:off x="2498631" y="677104"/>
            <a:ext cx="1785134" cy="685800"/>
          </a:xfrm>
          <a:prstGeom prst="roundRect">
            <a:avLst/>
          </a:prstGeom>
          <a:solidFill>
            <a:srgbClr val="146D6D"/>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21" name="AutoShape 167">
            <a:extLst>
              <a:ext uri="{FF2B5EF4-FFF2-40B4-BE49-F238E27FC236}">
                <a16:creationId xmlns:a16="http://schemas.microsoft.com/office/drawing/2014/main" id="{83E2C655-77D0-E9FD-66B5-C5EBADE03CB7}"/>
              </a:ext>
            </a:extLst>
          </p:cNvPr>
          <p:cNvSpPr>
            <a:spLocks noChangeArrowheads="1"/>
          </p:cNvSpPr>
          <p:nvPr/>
        </p:nvSpPr>
        <p:spPr bwMode="auto">
          <a:xfrm>
            <a:off x="722858" y="1679508"/>
            <a:ext cx="1541558" cy="560894"/>
          </a:xfrm>
          <a:prstGeom prst="roundRect">
            <a:avLst>
              <a:gd name="adj" fmla="val 13709"/>
            </a:avLst>
          </a:prstGeom>
          <a:solidFill>
            <a:srgbClr val="0E4D4D"/>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22" name="AutoShape 167">
            <a:extLst>
              <a:ext uri="{FF2B5EF4-FFF2-40B4-BE49-F238E27FC236}">
                <a16:creationId xmlns:a16="http://schemas.microsoft.com/office/drawing/2014/main" id="{1E0F77E8-BFE8-78F2-24E3-E1ECB898B673}"/>
              </a:ext>
            </a:extLst>
          </p:cNvPr>
          <p:cNvSpPr>
            <a:spLocks noChangeArrowheads="1"/>
          </p:cNvSpPr>
          <p:nvPr/>
        </p:nvSpPr>
        <p:spPr bwMode="auto">
          <a:xfrm>
            <a:off x="4543598" y="1551114"/>
            <a:ext cx="2236303" cy="822960"/>
          </a:xfrm>
          <a:prstGeom prst="roundRect">
            <a:avLst/>
          </a:prstGeom>
          <a:solidFill>
            <a:srgbClr val="1B8C8B"/>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23" name="AutoShape 167">
            <a:extLst>
              <a:ext uri="{FF2B5EF4-FFF2-40B4-BE49-F238E27FC236}">
                <a16:creationId xmlns:a16="http://schemas.microsoft.com/office/drawing/2014/main" id="{CCB769DA-B527-AA5E-B00F-11B202A24D42}"/>
              </a:ext>
            </a:extLst>
          </p:cNvPr>
          <p:cNvSpPr>
            <a:spLocks noChangeArrowheads="1"/>
          </p:cNvSpPr>
          <p:nvPr/>
        </p:nvSpPr>
        <p:spPr bwMode="auto">
          <a:xfrm>
            <a:off x="2498631" y="1615509"/>
            <a:ext cx="1785134" cy="685800"/>
          </a:xfrm>
          <a:prstGeom prst="roundRect">
            <a:avLst/>
          </a:prstGeom>
          <a:solidFill>
            <a:srgbClr val="146D6D"/>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27" name="AutoShape 167">
            <a:extLst>
              <a:ext uri="{FF2B5EF4-FFF2-40B4-BE49-F238E27FC236}">
                <a16:creationId xmlns:a16="http://schemas.microsoft.com/office/drawing/2014/main" id="{1E5DC353-D4FF-6D67-C849-84E552CDE8A0}"/>
              </a:ext>
            </a:extLst>
          </p:cNvPr>
          <p:cNvSpPr>
            <a:spLocks noChangeArrowheads="1"/>
          </p:cNvSpPr>
          <p:nvPr/>
        </p:nvSpPr>
        <p:spPr bwMode="auto">
          <a:xfrm>
            <a:off x="722858" y="2744517"/>
            <a:ext cx="1541558" cy="560894"/>
          </a:xfrm>
          <a:prstGeom prst="roundRect">
            <a:avLst>
              <a:gd name="adj" fmla="val 13709"/>
            </a:avLst>
          </a:prstGeom>
          <a:solidFill>
            <a:srgbClr val="1A4532"/>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28" name="AutoShape 167">
            <a:extLst>
              <a:ext uri="{FF2B5EF4-FFF2-40B4-BE49-F238E27FC236}">
                <a16:creationId xmlns:a16="http://schemas.microsoft.com/office/drawing/2014/main" id="{69EFF924-8598-58E6-3EEF-2BCC991EB148}"/>
              </a:ext>
            </a:extLst>
          </p:cNvPr>
          <p:cNvSpPr>
            <a:spLocks noChangeArrowheads="1"/>
          </p:cNvSpPr>
          <p:nvPr/>
        </p:nvSpPr>
        <p:spPr bwMode="auto">
          <a:xfrm>
            <a:off x="4543598" y="2616123"/>
            <a:ext cx="2236303" cy="822960"/>
          </a:xfrm>
          <a:prstGeom prst="roundRect">
            <a:avLst/>
          </a:prstGeom>
          <a:solidFill>
            <a:srgbClr val="358C65"/>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32" name="AutoShape 167">
            <a:extLst>
              <a:ext uri="{FF2B5EF4-FFF2-40B4-BE49-F238E27FC236}">
                <a16:creationId xmlns:a16="http://schemas.microsoft.com/office/drawing/2014/main" id="{1F18781C-0A51-A9F3-79FD-0EBA700A7E24}"/>
              </a:ext>
            </a:extLst>
          </p:cNvPr>
          <p:cNvSpPr>
            <a:spLocks noChangeArrowheads="1"/>
          </p:cNvSpPr>
          <p:nvPr/>
        </p:nvSpPr>
        <p:spPr bwMode="auto">
          <a:xfrm>
            <a:off x="2498631" y="2706276"/>
            <a:ext cx="1785134" cy="685800"/>
          </a:xfrm>
          <a:prstGeom prst="roundRect">
            <a:avLst/>
          </a:prstGeom>
          <a:solidFill>
            <a:srgbClr val="296D4F"/>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sz="1050" dirty="0">
              <a:solidFill>
                <a:schemeClr val="bg1"/>
              </a:solidFill>
              <a:latin typeface="Century Gothic" panose="020B0502020202020204" pitchFamily="34" charset="0"/>
            </a:endParaRPr>
          </a:p>
        </p:txBody>
      </p:sp>
      <p:sp>
        <p:nvSpPr>
          <p:cNvPr id="33" name="AutoShape 167">
            <a:extLst>
              <a:ext uri="{FF2B5EF4-FFF2-40B4-BE49-F238E27FC236}">
                <a16:creationId xmlns:a16="http://schemas.microsoft.com/office/drawing/2014/main" id="{815F5B3F-7C9A-9D6D-9F2C-B84A76A752C0}"/>
              </a:ext>
            </a:extLst>
          </p:cNvPr>
          <p:cNvSpPr>
            <a:spLocks noChangeArrowheads="1"/>
          </p:cNvSpPr>
          <p:nvPr/>
        </p:nvSpPr>
        <p:spPr bwMode="auto">
          <a:xfrm>
            <a:off x="722858" y="3708680"/>
            <a:ext cx="1541558" cy="560894"/>
          </a:xfrm>
          <a:prstGeom prst="roundRect">
            <a:avLst>
              <a:gd name="adj" fmla="val 13709"/>
            </a:avLst>
          </a:prstGeom>
          <a:solidFill>
            <a:srgbClr val="1A4532"/>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34" name="AutoShape 167">
            <a:extLst>
              <a:ext uri="{FF2B5EF4-FFF2-40B4-BE49-F238E27FC236}">
                <a16:creationId xmlns:a16="http://schemas.microsoft.com/office/drawing/2014/main" id="{F6714A14-8A55-72F9-07E3-8BE0DFBBCE0A}"/>
              </a:ext>
            </a:extLst>
          </p:cNvPr>
          <p:cNvSpPr>
            <a:spLocks noChangeArrowheads="1"/>
          </p:cNvSpPr>
          <p:nvPr/>
        </p:nvSpPr>
        <p:spPr bwMode="auto">
          <a:xfrm>
            <a:off x="4543598" y="3580286"/>
            <a:ext cx="2236303" cy="822960"/>
          </a:xfrm>
          <a:prstGeom prst="roundRect">
            <a:avLst/>
          </a:prstGeom>
          <a:solidFill>
            <a:srgbClr val="358C65"/>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35" name="AutoShape 167">
            <a:extLst>
              <a:ext uri="{FF2B5EF4-FFF2-40B4-BE49-F238E27FC236}">
                <a16:creationId xmlns:a16="http://schemas.microsoft.com/office/drawing/2014/main" id="{EF7ECA03-5882-120F-13ED-C43C6FAAF8E2}"/>
              </a:ext>
            </a:extLst>
          </p:cNvPr>
          <p:cNvSpPr>
            <a:spLocks noChangeArrowheads="1"/>
          </p:cNvSpPr>
          <p:nvPr/>
        </p:nvSpPr>
        <p:spPr bwMode="auto">
          <a:xfrm>
            <a:off x="2498631" y="3644681"/>
            <a:ext cx="1785134" cy="685800"/>
          </a:xfrm>
          <a:prstGeom prst="roundRect">
            <a:avLst/>
          </a:prstGeom>
          <a:solidFill>
            <a:srgbClr val="296D4F"/>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36" name="AutoShape 167">
            <a:extLst>
              <a:ext uri="{FF2B5EF4-FFF2-40B4-BE49-F238E27FC236}">
                <a16:creationId xmlns:a16="http://schemas.microsoft.com/office/drawing/2014/main" id="{C4DAC388-9FF7-D098-F6D1-233C7F53A4B6}"/>
              </a:ext>
            </a:extLst>
          </p:cNvPr>
          <p:cNvSpPr>
            <a:spLocks noChangeArrowheads="1"/>
          </p:cNvSpPr>
          <p:nvPr/>
        </p:nvSpPr>
        <p:spPr bwMode="auto">
          <a:xfrm>
            <a:off x="719774" y="4755464"/>
            <a:ext cx="1541558" cy="560894"/>
          </a:xfrm>
          <a:prstGeom prst="roundRect">
            <a:avLst>
              <a:gd name="adj" fmla="val 13709"/>
            </a:avLst>
          </a:prstGeom>
          <a:solidFill>
            <a:srgbClr val="29431A"/>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37" name="AutoShape 167">
            <a:extLst>
              <a:ext uri="{FF2B5EF4-FFF2-40B4-BE49-F238E27FC236}">
                <a16:creationId xmlns:a16="http://schemas.microsoft.com/office/drawing/2014/main" id="{A500CC6B-1471-8C17-92F1-D0F2C0C5BFB9}"/>
              </a:ext>
            </a:extLst>
          </p:cNvPr>
          <p:cNvSpPr>
            <a:spLocks noChangeArrowheads="1"/>
          </p:cNvSpPr>
          <p:nvPr/>
        </p:nvSpPr>
        <p:spPr bwMode="auto">
          <a:xfrm>
            <a:off x="4540514" y="4627070"/>
            <a:ext cx="2236303" cy="822960"/>
          </a:xfrm>
          <a:prstGeom prst="roundRect">
            <a:avLst/>
          </a:prstGeom>
          <a:solidFill>
            <a:srgbClr val="507F33"/>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40" name="AutoShape 167">
            <a:extLst>
              <a:ext uri="{FF2B5EF4-FFF2-40B4-BE49-F238E27FC236}">
                <a16:creationId xmlns:a16="http://schemas.microsoft.com/office/drawing/2014/main" id="{7AB4070E-67A4-016B-5ACA-B42F0F2FA2A9}"/>
              </a:ext>
            </a:extLst>
          </p:cNvPr>
          <p:cNvSpPr>
            <a:spLocks noChangeArrowheads="1"/>
          </p:cNvSpPr>
          <p:nvPr/>
        </p:nvSpPr>
        <p:spPr bwMode="auto">
          <a:xfrm>
            <a:off x="2495547" y="4627070"/>
            <a:ext cx="1785134" cy="822960"/>
          </a:xfrm>
          <a:prstGeom prst="roundRect">
            <a:avLst/>
          </a:prstGeom>
          <a:solidFill>
            <a:srgbClr val="3A5D25"/>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41" name="AutoShape 167">
            <a:extLst>
              <a:ext uri="{FF2B5EF4-FFF2-40B4-BE49-F238E27FC236}">
                <a16:creationId xmlns:a16="http://schemas.microsoft.com/office/drawing/2014/main" id="{0AF3213C-7B03-FBBA-16B6-C6AF800E27EE}"/>
              </a:ext>
            </a:extLst>
          </p:cNvPr>
          <p:cNvSpPr>
            <a:spLocks noChangeArrowheads="1"/>
          </p:cNvSpPr>
          <p:nvPr/>
        </p:nvSpPr>
        <p:spPr bwMode="auto">
          <a:xfrm>
            <a:off x="719774" y="5655628"/>
            <a:ext cx="1541558" cy="685800"/>
          </a:xfrm>
          <a:prstGeom prst="roundRect">
            <a:avLst>
              <a:gd name="adj" fmla="val 13709"/>
            </a:avLst>
          </a:prstGeom>
          <a:solidFill>
            <a:srgbClr val="29431A"/>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42" name="AutoShape 167">
            <a:extLst>
              <a:ext uri="{FF2B5EF4-FFF2-40B4-BE49-F238E27FC236}">
                <a16:creationId xmlns:a16="http://schemas.microsoft.com/office/drawing/2014/main" id="{503987B4-6EF9-1665-3C5E-D68C565CB0D7}"/>
              </a:ext>
            </a:extLst>
          </p:cNvPr>
          <p:cNvSpPr>
            <a:spLocks noChangeArrowheads="1"/>
          </p:cNvSpPr>
          <p:nvPr/>
        </p:nvSpPr>
        <p:spPr bwMode="auto">
          <a:xfrm>
            <a:off x="4540514" y="5591233"/>
            <a:ext cx="2236303" cy="822960"/>
          </a:xfrm>
          <a:prstGeom prst="roundRect">
            <a:avLst/>
          </a:prstGeom>
          <a:solidFill>
            <a:srgbClr val="507F33"/>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43" name="AutoShape 167">
            <a:extLst>
              <a:ext uri="{FF2B5EF4-FFF2-40B4-BE49-F238E27FC236}">
                <a16:creationId xmlns:a16="http://schemas.microsoft.com/office/drawing/2014/main" id="{B5E5E049-ABF3-3DA7-570F-FD256FFD9B6B}"/>
              </a:ext>
            </a:extLst>
          </p:cNvPr>
          <p:cNvSpPr>
            <a:spLocks noChangeArrowheads="1"/>
          </p:cNvSpPr>
          <p:nvPr/>
        </p:nvSpPr>
        <p:spPr bwMode="auto">
          <a:xfrm>
            <a:off x="2495547" y="5591233"/>
            <a:ext cx="1785134" cy="822960"/>
          </a:xfrm>
          <a:prstGeom prst="roundRect">
            <a:avLst/>
          </a:prstGeom>
          <a:solidFill>
            <a:srgbClr val="3A5D25"/>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92250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12750</TotalTime>
  <Words>476</Words>
  <Application>Microsoft Macintosh PowerPoint</Application>
  <PresentationFormat>Widescreen</PresentationFormat>
  <Paragraphs>66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222</cp:revision>
  <cp:lastPrinted>2024-02-20T23:48:17Z</cp:lastPrinted>
  <dcterms:created xsi:type="dcterms:W3CDTF">2021-07-07T23:54:57Z</dcterms:created>
  <dcterms:modified xsi:type="dcterms:W3CDTF">2024-05-07T10:51:06Z</dcterms:modified>
</cp:coreProperties>
</file>