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D84"/>
    <a:srgbClr val="DCF4F2"/>
    <a:srgbClr val="A1E3DD"/>
    <a:srgbClr val="39BDB0"/>
    <a:srgbClr val="9CA58C"/>
    <a:srgbClr val="CBD6B5"/>
    <a:srgbClr val="EBD9B6"/>
    <a:srgbClr val="654105"/>
    <a:srgbClr val="7C5008"/>
    <a:srgbClr val="009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4" d="100"/>
          <a:sy n="124" d="100"/>
        </p:scale>
        <p:origin x="624"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5&amp;utm_source=template-powerpoint&amp;utm_medium=content&amp;utm_campaign=As-Is+Scenario+Planning+Map+Example-powerpoint-12075&amp;lpa=As-Is+Scenario+Planning+Map+Example+powerpoint+1207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343065" y="400145"/>
            <a:ext cx="3548487" cy="492443"/>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6290236"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AS-IS SCENARIO PLANNING MAP</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TEMPLATE EXAMPLE</a:t>
            </a:r>
          </a:p>
        </p:txBody>
      </p:sp>
      <p:sp>
        <p:nvSpPr>
          <p:cNvPr id="3" name="TextBox 2">
            <a:extLst>
              <a:ext uri="{FF2B5EF4-FFF2-40B4-BE49-F238E27FC236}">
                <a16:creationId xmlns:a16="http://schemas.microsoft.com/office/drawing/2014/main" id="{BEC51644-3BD9-DB0E-637A-F62D7C41B282}"/>
              </a:ext>
            </a:extLst>
          </p:cNvPr>
          <p:cNvSpPr txBox="1"/>
          <p:nvPr/>
        </p:nvSpPr>
        <p:spPr>
          <a:xfrm>
            <a:off x="400594" y="3044279"/>
            <a:ext cx="11549951" cy="769441"/>
          </a:xfrm>
          <a:prstGeom prst="rect">
            <a:avLst/>
          </a:prstGeom>
          <a:noFill/>
        </p:spPr>
        <p:txBody>
          <a:bodyPr wrap="square">
            <a:spAutoFit/>
          </a:bodyPr>
          <a:lstStyle/>
          <a:p>
            <a:r>
              <a:rPr lang="en-US" sz="2200" dirty="0">
                <a:solidFill>
                  <a:schemeClr val="tx1">
                    <a:lumMod val="65000"/>
                    <a:lumOff val="35000"/>
                  </a:schemeClr>
                </a:solidFill>
                <a:latin typeface="Century Gothic" panose="020B0502020202020204" pitchFamily="34" charset="0"/>
              </a:rPr>
              <a:t>This template helps you capture a comprehensive snapshot of the current state, enabling informed decision-making and strategic planning for future scenarios. </a:t>
            </a:r>
          </a:p>
        </p:txBody>
      </p:sp>
      <p:pic>
        <p:nvPicPr>
          <p:cNvPr id="6" name="Picture 5">
            <a:extLst>
              <a:ext uri="{FF2B5EF4-FFF2-40B4-BE49-F238E27FC236}">
                <a16:creationId xmlns:a16="http://schemas.microsoft.com/office/drawing/2014/main" id="{2055D3CD-7A9D-8A20-9B9C-A3B70707DC09}"/>
              </a:ext>
            </a:extLst>
          </p:cNvPr>
          <p:cNvPicPr>
            <a:picLocks noChangeAspect="1"/>
          </p:cNvPicPr>
          <p:nvPr/>
        </p:nvPicPr>
        <p:blipFill>
          <a:blip r:embed="rId5"/>
          <a:stretch>
            <a:fillRect/>
          </a:stretch>
        </p:blipFill>
        <p:spPr>
          <a:xfrm>
            <a:off x="300448" y="5959749"/>
            <a:ext cx="11591104" cy="66235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07A8E86-AFDF-91B5-4161-E14C76EE5430}"/>
              </a:ext>
            </a:extLst>
          </p:cNvPr>
          <p:cNvGraphicFramePr>
            <a:graphicFrameLocks noGrp="1"/>
          </p:cNvGraphicFramePr>
          <p:nvPr>
            <p:extLst>
              <p:ext uri="{D42A27DB-BD31-4B8C-83A1-F6EECF244321}">
                <p14:modId xmlns:p14="http://schemas.microsoft.com/office/powerpoint/2010/main" val="3843443003"/>
              </p:ext>
            </p:extLst>
          </p:nvPr>
        </p:nvGraphicFramePr>
        <p:xfrm>
          <a:off x="139337" y="148046"/>
          <a:ext cx="11948161" cy="6275075"/>
        </p:xfrm>
        <a:graphic>
          <a:graphicData uri="http://schemas.openxmlformats.org/drawingml/2006/table">
            <a:tbl>
              <a:tblPr/>
              <a:tblGrid>
                <a:gridCol w="96356">
                  <a:extLst>
                    <a:ext uri="{9D8B030D-6E8A-4147-A177-3AD203B41FA5}">
                      <a16:colId xmlns:a16="http://schemas.microsoft.com/office/drawing/2014/main" val="2722916392"/>
                    </a:ext>
                  </a:extLst>
                </a:gridCol>
                <a:gridCol w="912848">
                  <a:extLst>
                    <a:ext uri="{9D8B030D-6E8A-4147-A177-3AD203B41FA5}">
                      <a16:colId xmlns:a16="http://schemas.microsoft.com/office/drawing/2014/main" val="4086791780"/>
                    </a:ext>
                  </a:extLst>
                </a:gridCol>
                <a:gridCol w="96356">
                  <a:extLst>
                    <a:ext uri="{9D8B030D-6E8A-4147-A177-3AD203B41FA5}">
                      <a16:colId xmlns:a16="http://schemas.microsoft.com/office/drawing/2014/main" val="2464980162"/>
                    </a:ext>
                  </a:extLst>
                </a:gridCol>
                <a:gridCol w="96356">
                  <a:extLst>
                    <a:ext uri="{9D8B030D-6E8A-4147-A177-3AD203B41FA5}">
                      <a16:colId xmlns:a16="http://schemas.microsoft.com/office/drawing/2014/main" val="249183190"/>
                    </a:ext>
                  </a:extLst>
                </a:gridCol>
                <a:gridCol w="96356">
                  <a:extLst>
                    <a:ext uri="{9D8B030D-6E8A-4147-A177-3AD203B41FA5}">
                      <a16:colId xmlns:a16="http://schemas.microsoft.com/office/drawing/2014/main" val="4064665773"/>
                    </a:ext>
                  </a:extLst>
                </a:gridCol>
                <a:gridCol w="912848">
                  <a:extLst>
                    <a:ext uri="{9D8B030D-6E8A-4147-A177-3AD203B41FA5}">
                      <a16:colId xmlns:a16="http://schemas.microsoft.com/office/drawing/2014/main" val="2360883843"/>
                    </a:ext>
                  </a:extLst>
                </a:gridCol>
                <a:gridCol w="96356">
                  <a:extLst>
                    <a:ext uri="{9D8B030D-6E8A-4147-A177-3AD203B41FA5}">
                      <a16:colId xmlns:a16="http://schemas.microsoft.com/office/drawing/2014/main" val="2757734941"/>
                    </a:ext>
                  </a:extLst>
                </a:gridCol>
                <a:gridCol w="96356">
                  <a:extLst>
                    <a:ext uri="{9D8B030D-6E8A-4147-A177-3AD203B41FA5}">
                      <a16:colId xmlns:a16="http://schemas.microsoft.com/office/drawing/2014/main" val="668330796"/>
                    </a:ext>
                  </a:extLst>
                </a:gridCol>
                <a:gridCol w="96356">
                  <a:extLst>
                    <a:ext uri="{9D8B030D-6E8A-4147-A177-3AD203B41FA5}">
                      <a16:colId xmlns:a16="http://schemas.microsoft.com/office/drawing/2014/main" val="686659575"/>
                    </a:ext>
                  </a:extLst>
                </a:gridCol>
                <a:gridCol w="912848">
                  <a:extLst>
                    <a:ext uri="{9D8B030D-6E8A-4147-A177-3AD203B41FA5}">
                      <a16:colId xmlns:a16="http://schemas.microsoft.com/office/drawing/2014/main" val="1836621583"/>
                    </a:ext>
                  </a:extLst>
                </a:gridCol>
                <a:gridCol w="96356">
                  <a:extLst>
                    <a:ext uri="{9D8B030D-6E8A-4147-A177-3AD203B41FA5}">
                      <a16:colId xmlns:a16="http://schemas.microsoft.com/office/drawing/2014/main" val="3274807589"/>
                    </a:ext>
                  </a:extLst>
                </a:gridCol>
                <a:gridCol w="96356">
                  <a:extLst>
                    <a:ext uri="{9D8B030D-6E8A-4147-A177-3AD203B41FA5}">
                      <a16:colId xmlns:a16="http://schemas.microsoft.com/office/drawing/2014/main" val="1674737868"/>
                    </a:ext>
                  </a:extLst>
                </a:gridCol>
                <a:gridCol w="96356">
                  <a:extLst>
                    <a:ext uri="{9D8B030D-6E8A-4147-A177-3AD203B41FA5}">
                      <a16:colId xmlns:a16="http://schemas.microsoft.com/office/drawing/2014/main" val="439246937"/>
                    </a:ext>
                  </a:extLst>
                </a:gridCol>
                <a:gridCol w="912848">
                  <a:extLst>
                    <a:ext uri="{9D8B030D-6E8A-4147-A177-3AD203B41FA5}">
                      <a16:colId xmlns:a16="http://schemas.microsoft.com/office/drawing/2014/main" val="3120480988"/>
                    </a:ext>
                  </a:extLst>
                </a:gridCol>
                <a:gridCol w="96356">
                  <a:extLst>
                    <a:ext uri="{9D8B030D-6E8A-4147-A177-3AD203B41FA5}">
                      <a16:colId xmlns:a16="http://schemas.microsoft.com/office/drawing/2014/main" val="1730015317"/>
                    </a:ext>
                  </a:extLst>
                </a:gridCol>
                <a:gridCol w="96356">
                  <a:extLst>
                    <a:ext uri="{9D8B030D-6E8A-4147-A177-3AD203B41FA5}">
                      <a16:colId xmlns:a16="http://schemas.microsoft.com/office/drawing/2014/main" val="2510937725"/>
                    </a:ext>
                  </a:extLst>
                </a:gridCol>
                <a:gridCol w="96356">
                  <a:extLst>
                    <a:ext uri="{9D8B030D-6E8A-4147-A177-3AD203B41FA5}">
                      <a16:colId xmlns:a16="http://schemas.microsoft.com/office/drawing/2014/main" val="3460995456"/>
                    </a:ext>
                  </a:extLst>
                </a:gridCol>
                <a:gridCol w="912848">
                  <a:extLst>
                    <a:ext uri="{9D8B030D-6E8A-4147-A177-3AD203B41FA5}">
                      <a16:colId xmlns:a16="http://schemas.microsoft.com/office/drawing/2014/main" val="1255210256"/>
                    </a:ext>
                  </a:extLst>
                </a:gridCol>
                <a:gridCol w="96356">
                  <a:extLst>
                    <a:ext uri="{9D8B030D-6E8A-4147-A177-3AD203B41FA5}">
                      <a16:colId xmlns:a16="http://schemas.microsoft.com/office/drawing/2014/main" val="3800128544"/>
                    </a:ext>
                  </a:extLst>
                </a:gridCol>
                <a:gridCol w="96356">
                  <a:extLst>
                    <a:ext uri="{9D8B030D-6E8A-4147-A177-3AD203B41FA5}">
                      <a16:colId xmlns:a16="http://schemas.microsoft.com/office/drawing/2014/main" val="1043236444"/>
                    </a:ext>
                  </a:extLst>
                </a:gridCol>
                <a:gridCol w="96356">
                  <a:extLst>
                    <a:ext uri="{9D8B030D-6E8A-4147-A177-3AD203B41FA5}">
                      <a16:colId xmlns:a16="http://schemas.microsoft.com/office/drawing/2014/main" val="2596879587"/>
                    </a:ext>
                  </a:extLst>
                </a:gridCol>
                <a:gridCol w="912848">
                  <a:extLst>
                    <a:ext uri="{9D8B030D-6E8A-4147-A177-3AD203B41FA5}">
                      <a16:colId xmlns:a16="http://schemas.microsoft.com/office/drawing/2014/main" val="2130116280"/>
                    </a:ext>
                  </a:extLst>
                </a:gridCol>
                <a:gridCol w="96356">
                  <a:extLst>
                    <a:ext uri="{9D8B030D-6E8A-4147-A177-3AD203B41FA5}">
                      <a16:colId xmlns:a16="http://schemas.microsoft.com/office/drawing/2014/main" val="3420966738"/>
                    </a:ext>
                  </a:extLst>
                </a:gridCol>
                <a:gridCol w="96356">
                  <a:extLst>
                    <a:ext uri="{9D8B030D-6E8A-4147-A177-3AD203B41FA5}">
                      <a16:colId xmlns:a16="http://schemas.microsoft.com/office/drawing/2014/main" val="1925769736"/>
                    </a:ext>
                  </a:extLst>
                </a:gridCol>
                <a:gridCol w="96356">
                  <a:extLst>
                    <a:ext uri="{9D8B030D-6E8A-4147-A177-3AD203B41FA5}">
                      <a16:colId xmlns:a16="http://schemas.microsoft.com/office/drawing/2014/main" val="246524661"/>
                    </a:ext>
                  </a:extLst>
                </a:gridCol>
                <a:gridCol w="912848">
                  <a:extLst>
                    <a:ext uri="{9D8B030D-6E8A-4147-A177-3AD203B41FA5}">
                      <a16:colId xmlns:a16="http://schemas.microsoft.com/office/drawing/2014/main" val="2402111916"/>
                    </a:ext>
                  </a:extLst>
                </a:gridCol>
                <a:gridCol w="96356">
                  <a:extLst>
                    <a:ext uri="{9D8B030D-6E8A-4147-A177-3AD203B41FA5}">
                      <a16:colId xmlns:a16="http://schemas.microsoft.com/office/drawing/2014/main" val="3995631723"/>
                    </a:ext>
                  </a:extLst>
                </a:gridCol>
                <a:gridCol w="96356">
                  <a:extLst>
                    <a:ext uri="{9D8B030D-6E8A-4147-A177-3AD203B41FA5}">
                      <a16:colId xmlns:a16="http://schemas.microsoft.com/office/drawing/2014/main" val="717503669"/>
                    </a:ext>
                  </a:extLst>
                </a:gridCol>
                <a:gridCol w="96356">
                  <a:extLst>
                    <a:ext uri="{9D8B030D-6E8A-4147-A177-3AD203B41FA5}">
                      <a16:colId xmlns:a16="http://schemas.microsoft.com/office/drawing/2014/main" val="2098867879"/>
                    </a:ext>
                  </a:extLst>
                </a:gridCol>
                <a:gridCol w="912848">
                  <a:extLst>
                    <a:ext uri="{9D8B030D-6E8A-4147-A177-3AD203B41FA5}">
                      <a16:colId xmlns:a16="http://schemas.microsoft.com/office/drawing/2014/main" val="1672737592"/>
                    </a:ext>
                  </a:extLst>
                </a:gridCol>
                <a:gridCol w="96356">
                  <a:extLst>
                    <a:ext uri="{9D8B030D-6E8A-4147-A177-3AD203B41FA5}">
                      <a16:colId xmlns:a16="http://schemas.microsoft.com/office/drawing/2014/main" val="3976262119"/>
                    </a:ext>
                  </a:extLst>
                </a:gridCol>
                <a:gridCol w="121713">
                  <a:extLst>
                    <a:ext uri="{9D8B030D-6E8A-4147-A177-3AD203B41FA5}">
                      <a16:colId xmlns:a16="http://schemas.microsoft.com/office/drawing/2014/main" val="3297087256"/>
                    </a:ext>
                  </a:extLst>
                </a:gridCol>
                <a:gridCol w="96356">
                  <a:extLst>
                    <a:ext uri="{9D8B030D-6E8A-4147-A177-3AD203B41FA5}">
                      <a16:colId xmlns:a16="http://schemas.microsoft.com/office/drawing/2014/main" val="3976399602"/>
                    </a:ext>
                  </a:extLst>
                </a:gridCol>
                <a:gridCol w="912848">
                  <a:extLst>
                    <a:ext uri="{9D8B030D-6E8A-4147-A177-3AD203B41FA5}">
                      <a16:colId xmlns:a16="http://schemas.microsoft.com/office/drawing/2014/main" val="2302199922"/>
                    </a:ext>
                  </a:extLst>
                </a:gridCol>
                <a:gridCol w="96356">
                  <a:extLst>
                    <a:ext uri="{9D8B030D-6E8A-4147-A177-3AD203B41FA5}">
                      <a16:colId xmlns:a16="http://schemas.microsoft.com/office/drawing/2014/main" val="835108245"/>
                    </a:ext>
                  </a:extLst>
                </a:gridCol>
                <a:gridCol w="96356">
                  <a:extLst>
                    <a:ext uri="{9D8B030D-6E8A-4147-A177-3AD203B41FA5}">
                      <a16:colId xmlns:a16="http://schemas.microsoft.com/office/drawing/2014/main" val="111072880"/>
                    </a:ext>
                  </a:extLst>
                </a:gridCol>
                <a:gridCol w="96356">
                  <a:extLst>
                    <a:ext uri="{9D8B030D-6E8A-4147-A177-3AD203B41FA5}">
                      <a16:colId xmlns:a16="http://schemas.microsoft.com/office/drawing/2014/main" val="3913469753"/>
                    </a:ext>
                  </a:extLst>
                </a:gridCol>
                <a:gridCol w="912848">
                  <a:extLst>
                    <a:ext uri="{9D8B030D-6E8A-4147-A177-3AD203B41FA5}">
                      <a16:colId xmlns:a16="http://schemas.microsoft.com/office/drawing/2014/main" val="3124141607"/>
                    </a:ext>
                  </a:extLst>
                </a:gridCol>
                <a:gridCol w="96356">
                  <a:extLst>
                    <a:ext uri="{9D8B030D-6E8A-4147-A177-3AD203B41FA5}">
                      <a16:colId xmlns:a16="http://schemas.microsoft.com/office/drawing/2014/main" val="527719581"/>
                    </a:ext>
                  </a:extLst>
                </a:gridCol>
              </a:tblGrid>
              <a:tr h="173699">
                <a:tc>
                  <a:txBody>
                    <a:bodyPr/>
                    <a:lstStyle/>
                    <a:p>
                      <a:pPr algn="l" fontAlgn="b"/>
                      <a:r>
                        <a:rPr lang="en-US" sz="500" b="0" i="0" u="none" strike="noStrike">
                          <a:solidFill>
                            <a:srgbClr val="000000"/>
                          </a:solidFill>
                          <a:effectLst/>
                          <a:highlight>
                            <a:srgbClr val="70AD47"/>
                          </a:highlight>
                          <a:latin typeface="Aptos Narrow" panose="020B0004020202020204" pitchFamily="34" charset="0"/>
                        </a:rPr>
                        <a:t> </a:t>
                      </a:r>
                    </a:p>
                  </a:txBody>
                  <a:tcPr marL="4481" marR="4481" marT="4481" marB="0" anchor="b">
                    <a:lnL>
                      <a:noFill/>
                    </a:lnL>
                    <a:lnR>
                      <a:noFill/>
                    </a:lnR>
                    <a:lnT>
                      <a:noFill/>
                    </a:lnT>
                    <a:lnB>
                      <a:noFill/>
                    </a:lnB>
                    <a:solidFill>
                      <a:srgbClr val="70AD47"/>
                    </a:solidFill>
                  </a:tcPr>
                </a:tc>
                <a:tc>
                  <a:txBody>
                    <a:bodyPr/>
                    <a:lstStyle/>
                    <a:p>
                      <a:pPr algn="l" fontAlgn="b"/>
                      <a:r>
                        <a:rPr lang="en-US" sz="500" b="0" i="0" u="none" strike="noStrike" dirty="0">
                          <a:solidFill>
                            <a:srgbClr val="000000"/>
                          </a:solidFill>
                          <a:effectLst/>
                          <a:highlight>
                            <a:srgbClr val="70AD47"/>
                          </a:highlight>
                          <a:latin typeface="Aptos Narrow" panose="020B0004020202020204" pitchFamily="34" charset="0"/>
                        </a:rPr>
                        <a:t> </a:t>
                      </a:r>
                    </a:p>
                  </a:txBody>
                  <a:tcPr marL="4481" marR="4481" marT="4481" marB="0" anchor="b">
                    <a:lnL>
                      <a:noFill/>
                    </a:lnL>
                    <a:lnR>
                      <a:noFill/>
                    </a:lnR>
                    <a:lnT>
                      <a:noFill/>
                    </a:lnT>
                    <a:lnB>
                      <a:noFill/>
                    </a:lnB>
                    <a:solidFill>
                      <a:srgbClr val="70AD47"/>
                    </a:solidFill>
                  </a:tcPr>
                </a:tc>
                <a:tc>
                  <a:txBody>
                    <a:bodyPr/>
                    <a:lstStyle/>
                    <a:p>
                      <a:pPr algn="l" fontAlgn="b"/>
                      <a:r>
                        <a:rPr lang="en-US" sz="500" b="0" i="0" u="none" strike="noStrike">
                          <a:solidFill>
                            <a:srgbClr val="000000"/>
                          </a:solidFill>
                          <a:effectLst/>
                          <a:highlight>
                            <a:srgbClr val="70AD47"/>
                          </a:highlight>
                          <a:latin typeface="Aptos Narrow" panose="020B0004020202020204" pitchFamily="34" charset="0"/>
                        </a:rPr>
                        <a:t> </a:t>
                      </a:r>
                    </a:p>
                  </a:txBody>
                  <a:tcPr marL="4481" marR="4481" marT="4481" marB="0" anchor="b">
                    <a:lnL>
                      <a:noFill/>
                    </a:lnL>
                    <a:lnR>
                      <a:noFill/>
                    </a:lnR>
                    <a:lnT>
                      <a:noFill/>
                    </a:lnT>
                    <a:lnB>
                      <a:noFill/>
                    </a:lnB>
                    <a:solidFill>
                      <a:srgbClr val="70AD47"/>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ACB9CA"/>
                          </a:highlight>
                          <a:latin typeface="Aptos Narrow" panose="020B0004020202020204" pitchFamily="34" charset="0"/>
                        </a:rPr>
                        <a:t> </a:t>
                      </a:r>
                    </a:p>
                  </a:txBody>
                  <a:tcPr marL="4481" marR="4481" marT="4481" marB="0" anchor="b">
                    <a:lnL>
                      <a:noFill/>
                    </a:lnL>
                    <a:lnR>
                      <a:noFill/>
                    </a:lnR>
                    <a:lnT>
                      <a:noFill/>
                    </a:lnT>
                    <a:lnB>
                      <a:noFill/>
                    </a:lnB>
                    <a:solidFill>
                      <a:srgbClr val="ACB9CA"/>
                    </a:solidFill>
                  </a:tcPr>
                </a:tc>
                <a:tc>
                  <a:txBody>
                    <a:bodyPr/>
                    <a:lstStyle/>
                    <a:p>
                      <a:pPr algn="l" fontAlgn="b"/>
                      <a:r>
                        <a:rPr lang="en-US" sz="500" b="0" i="0" u="none" strike="noStrike">
                          <a:solidFill>
                            <a:srgbClr val="000000"/>
                          </a:solidFill>
                          <a:effectLst/>
                          <a:highlight>
                            <a:srgbClr val="ACB9CA"/>
                          </a:highlight>
                          <a:latin typeface="Aptos Narrow" panose="020B0004020202020204" pitchFamily="34" charset="0"/>
                        </a:rPr>
                        <a:t> </a:t>
                      </a:r>
                    </a:p>
                  </a:txBody>
                  <a:tcPr marL="4481" marR="4481" marT="4481" marB="0" anchor="b">
                    <a:lnL>
                      <a:noFill/>
                    </a:lnL>
                    <a:lnR>
                      <a:noFill/>
                    </a:lnR>
                    <a:lnT>
                      <a:noFill/>
                    </a:lnT>
                    <a:lnB>
                      <a:noFill/>
                    </a:lnB>
                    <a:solidFill>
                      <a:srgbClr val="ACB9CA"/>
                    </a:solidFill>
                  </a:tcPr>
                </a:tc>
                <a:tc>
                  <a:txBody>
                    <a:bodyPr/>
                    <a:lstStyle/>
                    <a:p>
                      <a:pPr algn="l" fontAlgn="b"/>
                      <a:r>
                        <a:rPr lang="en-US" sz="500" b="0" i="0" u="none" strike="noStrike">
                          <a:solidFill>
                            <a:srgbClr val="000000"/>
                          </a:solidFill>
                          <a:effectLst/>
                          <a:highlight>
                            <a:srgbClr val="ACB9CA"/>
                          </a:highlight>
                          <a:latin typeface="Aptos Narrow" panose="020B0004020202020204" pitchFamily="34" charset="0"/>
                        </a:rPr>
                        <a:t> </a:t>
                      </a:r>
                    </a:p>
                  </a:txBody>
                  <a:tcPr marL="4481" marR="4481" marT="4481" marB="0" anchor="b">
                    <a:lnL>
                      <a:noFill/>
                    </a:lnL>
                    <a:lnR>
                      <a:noFill/>
                    </a:lnR>
                    <a:lnT>
                      <a:noFill/>
                    </a:lnT>
                    <a:lnB>
                      <a:noFill/>
                    </a:lnB>
                    <a:solidFill>
                      <a:srgbClr val="ACB9CA"/>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808080"/>
                          </a:highlight>
                          <a:latin typeface="Aptos Narrow" panose="020B0004020202020204" pitchFamily="34" charset="0"/>
                        </a:rPr>
                        <a:t> </a:t>
                      </a:r>
                    </a:p>
                  </a:txBody>
                  <a:tcPr marL="4481" marR="4481" marT="4481" marB="0" anchor="b">
                    <a:lnL>
                      <a:noFill/>
                    </a:lnL>
                    <a:lnR>
                      <a:noFill/>
                    </a:lnR>
                    <a:lnT>
                      <a:noFill/>
                    </a:lnT>
                    <a:lnB>
                      <a:noFill/>
                    </a:lnB>
                    <a:solidFill>
                      <a:srgbClr val="808080"/>
                    </a:solidFill>
                  </a:tcPr>
                </a:tc>
                <a:tc>
                  <a:txBody>
                    <a:bodyPr/>
                    <a:lstStyle/>
                    <a:p>
                      <a:pPr algn="l" fontAlgn="b"/>
                      <a:r>
                        <a:rPr lang="en-US" sz="500" b="0" i="0" u="none" strike="noStrike">
                          <a:solidFill>
                            <a:srgbClr val="000000"/>
                          </a:solidFill>
                          <a:effectLst/>
                          <a:highlight>
                            <a:srgbClr val="808080"/>
                          </a:highlight>
                          <a:latin typeface="Aptos Narrow" panose="020B0004020202020204" pitchFamily="34" charset="0"/>
                        </a:rPr>
                        <a:t> </a:t>
                      </a:r>
                    </a:p>
                  </a:txBody>
                  <a:tcPr marL="4481" marR="4481" marT="4481" marB="0" anchor="b">
                    <a:lnL>
                      <a:noFill/>
                    </a:lnL>
                    <a:lnR>
                      <a:noFill/>
                    </a:lnR>
                    <a:lnT>
                      <a:noFill/>
                    </a:lnT>
                    <a:lnB>
                      <a:noFill/>
                    </a:lnB>
                    <a:solidFill>
                      <a:srgbClr val="808080"/>
                    </a:solidFill>
                  </a:tcPr>
                </a:tc>
                <a:tc>
                  <a:txBody>
                    <a:bodyPr/>
                    <a:lstStyle/>
                    <a:p>
                      <a:pPr algn="l" fontAlgn="b"/>
                      <a:r>
                        <a:rPr lang="en-US" sz="500" b="0" i="0" u="none" strike="noStrike">
                          <a:solidFill>
                            <a:srgbClr val="000000"/>
                          </a:solidFill>
                          <a:effectLst/>
                          <a:highlight>
                            <a:srgbClr val="808080"/>
                          </a:highlight>
                          <a:latin typeface="Aptos Narrow" panose="020B0004020202020204" pitchFamily="34" charset="0"/>
                        </a:rPr>
                        <a:t> </a:t>
                      </a:r>
                    </a:p>
                  </a:txBody>
                  <a:tcPr marL="4481" marR="4481" marT="4481" marB="0" anchor="b">
                    <a:lnL>
                      <a:noFill/>
                    </a:lnL>
                    <a:lnR>
                      <a:noFill/>
                    </a:lnR>
                    <a:lnT>
                      <a:noFill/>
                    </a:lnT>
                    <a:lnB>
                      <a:noFill/>
                    </a:lnB>
                    <a:solidFill>
                      <a:srgbClr val="808080"/>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5DB9D"/>
                          </a:highlight>
                          <a:latin typeface="Aptos Narrow" panose="020B0004020202020204" pitchFamily="34" charset="0"/>
                        </a:rPr>
                        <a:t> </a:t>
                      </a:r>
                    </a:p>
                  </a:txBody>
                  <a:tcPr marL="4481" marR="4481" marT="4481" marB="0" anchor="b">
                    <a:lnL>
                      <a:noFill/>
                    </a:lnL>
                    <a:lnR>
                      <a:noFill/>
                    </a:lnR>
                    <a:lnT>
                      <a:noFill/>
                    </a:lnT>
                    <a:lnB>
                      <a:noFill/>
                    </a:lnB>
                    <a:solidFill>
                      <a:srgbClr val="D5DB9D"/>
                    </a:solidFill>
                  </a:tcPr>
                </a:tc>
                <a:tc>
                  <a:txBody>
                    <a:bodyPr/>
                    <a:lstStyle/>
                    <a:p>
                      <a:pPr algn="l" fontAlgn="b"/>
                      <a:r>
                        <a:rPr lang="en-US" sz="500" b="0" i="0" u="none" strike="noStrike">
                          <a:solidFill>
                            <a:srgbClr val="000000"/>
                          </a:solidFill>
                          <a:effectLst/>
                          <a:highlight>
                            <a:srgbClr val="D5DB9D"/>
                          </a:highlight>
                          <a:latin typeface="Aptos Narrow" panose="020B0004020202020204" pitchFamily="34" charset="0"/>
                        </a:rPr>
                        <a:t> </a:t>
                      </a:r>
                    </a:p>
                  </a:txBody>
                  <a:tcPr marL="4481" marR="4481" marT="4481" marB="0" anchor="b">
                    <a:lnL>
                      <a:noFill/>
                    </a:lnL>
                    <a:lnR>
                      <a:noFill/>
                    </a:lnR>
                    <a:lnT>
                      <a:noFill/>
                    </a:lnT>
                    <a:lnB>
                      <a:noFill/>
                    </a:lnB>
                    <a:solidFill>
                      <a:srgbClr val="D5DB9D"/>
                    </a:solidFill>
                  </a:tcPr>
                </a:tc>
                <a:tc>
                  <a:txBody>
                    <a:bodyPr/>
                    <a:lstStyle/>
                    <a:p>
                      <a:pPr algn="l" fontAlgn="b"/>
                      <a:r>
                        <a:rPr lang="en-US" sz="500" b="0" i="0" u="none" strike="noStrike">
                          <a:solidFill>
                            <a:srgbClr val="000000"/>
                          </a:solidFill>
                          <a:effectLst/>
                          <a:highlight>
                            <a:srgbClr val="D5DB9D"/>
                          </a:highlight>
                          <a:latin typeface="Aptos Narrow" panose="020B0004020202020204" pitchFamily="34" charset="0"/>
                        </a:rPr>
                        <a:t> </a:t>
                      </a:r>
                    </a:p>
                  </a:txBody>
                  <a:tcPr marL="4481" marR="4481" marT="4481" marB="0" anchor="b">
                    <a:lnL>
                      <a:noFill/>
                    </a:lnL>
                    <a:lnR>
                      <a:noFill/>
                    </a:lnR>
                    <a:lnT>
                      <a:noFill/>
                    </a:lnT>
                    <a:lnB>
                      <a:noFill/>
                    </a:lnB>
                    <a:solidFill>
                      <a:srgbClr val="D5DB9D"/>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7BE0E5"/>
                          </a:highlight>
                          <a:latin typeface="Aptos Narrow" panose="020B0004020202020204" pitchFamily="34" charset="0"/>
                        </a:rPr>
                        <a:t> </a:t>
                      </a:r>
                    </a:p>
                  </a:txBody>
                  <a:tcPr marL="4481" marR="4481" marT="4481" marB="0" anchor="b">
                    <a:lnL>
                      <a:noFill/>
                    </a:lnL>
                    <a:lnR>
                      <a:noFill/>
                    </a:lnR>
                    <a:lnT>
                      <a:noFill/>
                    </a:lnT>
                    <a:lnB>
                      <a:noFill/>
                    </a:lnB>
                    <a:solidFill>
                      <a:srgbClr val="7BE0E5"/>
                    </a:solidFill>
                  </a:tcPr>
                </a:tc>
                <a:tc>
                  <a:txBody>
                    <a:bodyPr/>
                    <a:lstStyle/>
                    <a:p>
                      <a:pPr algn="l" fontAlgn="b"/>
                      <a:r>
                        <a:rPr lang="en-US" sz="500" b="0" i="0" u="none" strike="noStrike">
                          <a:solidFill>
                            <a:srgbClr val="000000"/>
                          </a:solidFill>
                          <a:effectLst/>
                          <a:highlight>
                            <a:srgbClr val="7BE0E5"/>
                          </a:highlight>
                          <a:latin typeface="Aptos Narrow" panose="020B0004020202020204" pitchFamily="34" charset="0"/>
                        </a:rPr>
                        <a:t> </a:t>
                      </a:r>
                    </a:p>
                  </a:txBody>
                  <a:tcPr marL="4481" marR="4481" marT="4481" marB="0" anchor="b">
                    <a:lnL>
                      <a:noFill/>
                    </a:lnL>
                    <a:lnR>
                      <a:noFill/>
                    </a:lnR>
                    <a:lnT>
                      <a:noFill/>
                    </a:lnT>
                    <a:lnB>
                      <a:noFill/>
                    </a:lnB>
                    <a:solidFill>
                      <a:srgbClr val="7BE0E5"/>
                    </a:solidFill>
                  </a:tcPr>
                </a:tc>
                <a:tc>
                  <a:txBody>
                    <a:bodyPr/>
                    <a:lstStyle/>
                    <a:p>
                      <a:pPr algn="l" fontAlgn="b"/>
                      <a:r>
                        <a:rPr lang="en-US" sz="500" b="0" i="0" u="none" strike="noStrike">
                          <a:solidFill>
                            <a:srgbClr val="000000"/>
                          </a:solidFill>
                          <a:effectLst/>
                          <a:highlight>
                            <a:srgbClr val="7BE0E5"/>
                          </a:highlight>
                          <a:latin typeface="Aptos Narrow" panose="020B0004020202020204" pitchFamily="34" charset="0"/>
                        </a:rPr>
                        <a:t> </a:t>
                      </a:r>
                    </a:p>
                  </a:txBody>
                  <a:tcPr marL="4481" marR="4481" marT="4481" marB="0" anchor="b">
                    <a:lnL>
                      <a:noFill/>
                    </a:lnL>
                    <a:lnR>
                      <a:noFill/>
                    </a:lnR>
                    <a:lnT>
                      <a:noFill/>
                    </a:lnT>
                    <a:lnB>
                      <a:noFill/>
                    </a:lnB>
                    <a:solidFill>
                      <a:srgbClr val="7BE0E5"/>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8497B0"/>
                          </a:highlight>
                          <a:latin typeface="Aptos Narrow" panose="020B0004020202020204" pitchFamily="34" charset="0"/>
                        </a:rPr>
                        <a:t> </a:t>
                      </a:r>
                    </a:p>
                  </a:txBody>
                  <a:tcPr marL="4481" marR="4481" marT="4481" marB="0" anchor="b">
                    <a:lnL>
                      <a:noFill/>
                    </a:lnL>
                    <a:lnR>
                      <a:noFill/>
                    </a:lnR>
                    <a:lnT>
                      <a:noFill/>
                    </a:lnT>
                    <a:lnB>
                      <a:noFill/>
                    </a:lnB>
                    <a:solidFill>
                      <a:srgbClr val="8497B0"/>
                    </a:solidFill>
                  </a:tcPr>
                </a:tc>
                <a:tc>
                  <a:txBody>
                    <a:bodyPr/>
                    <a:lstStyle/>
                    <a:p>
                      <a:pPr algn="l" fontAlgn="b"/>
                      <a:r>
                        <a:rPr lang="en-US" sz="500" b="0" i="0" u="none" strike="noStrike">
                          <a:solidFill>
                            <a:srgbClr val="000000"/>
                          </a:solidFill>
                          <a:effectLst/>
                          <a:highlight>
                            <a:srgbClr val="8497B0"/>
                          </a:highlight>
                          <a:latin typeface="Aptos Narrow" panose="020B0004020202020204" pitchFamily="34" charset="0"/>
                        </a:rPr>
                        <a:t> </a:t>
                      </a:r>
                    </a:p>
                  </a:txBody>
                  <a:tcPr marL="4481" marR="4481" marT="4481" marB="0" anchor="b">
                    <a:lnL>
                      <a:noFill/>
                    </a:lnL>
                    <a:lnR>
                      <a:noFill/>
                    </a:lnR>
                    <a:lnT>
                      <a:noFill/>
                    </a:lnT>
                    <a:lnB>
                      <a:noFill/>
                    </a:lnB>
                    <a:solidFill>
                      <a:srgbClr val="8497B0"/>
                    </a:solidFill>
                  </a:tcPr>
                </a:tc>
                <a:tc>
                  <a:txBody>
                    <a:bodyPr/>
                    <a:lstStyle/>
                    <a:p>
                      <a:pPr algn="l" fontAlgn="b"/>
                      <a:r>
                        <a:rPr lang="en-US" sz="500" b="0" i="0" u="none" strike="noStrike">
                          <a:solidFill>
                            <a:srgbClr val="000000"/>
                          </a:solidFill>
                          <a:effectLst/>
                          <a:highlight>
                            <a:srgbClr val="8497B0"/>
                          </a:highlight>
                          <a:latin typeface="Aptos Narrow" panose="020B0004020202020204" pitchFamily="34" charset="0"/>
                        </a:rPr>
                        <a:t> </a:t>
                      </a:r>
                    </a:p>
                  </a:txBody>
                  <a:tcPr marL="4481" marR="4481" marT="4481" marB="0" anchor="b">
                    <a:lnL>
                      <a:noFill/>
                    </a:lnL>
                    <a:lnR>
                      <a:noFill/>
                    </a:lnR>
                    <a:lnT>
                      <a:noFill/>
                    </a:lnT>
                    <a:lnB>
                      <a:noFill/>
                    </a:lnB>
                    <a:solidFill>
                      <a:srgbClr val="8497B0"/>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E2E23A"/>
                          </a:highlight>
                          <a:latin typeface="Aptos Narrow" panose="020B0004020202020204" pitchFamily="34" charset="0"/>
                        </a:rPr>
                        <a:t> </a:t>
                      </a:r>
                    </a:p>
                  </a:txBody>
                  <a:tcPr marL="4481" marR="4481" marT="4481" marB="0" anchor="b">
                    <a:lnL>
                      <a:noFill/>
                    </a:lnL>
                    <a:lnR>
                      <a:noFill/>
                    </a:lnR>
                    <a:lnT>
                      <a:noFill/>
                    </a:lnT>
                    <a:lnB>
                      <a:noFill/>
                    </a:lnB>
                    <a:solidFill>
                      <a:srgbClr val="E2E23A"/>
                    </a:solidFill>
                  </a:tcPr>
                </a:tc>
                <a:tc>
                  <a:txBody>
                    <a:bodyPr/>
                    <a:lstStyle/>
                    <a:p>
                      <a:pPr algn="l" fontAlgn="b"/>
                      <a:r>
                        <a:rPr lang="en-US" sz="500" b="0" i="0" u="none" strike="noStrike">
                          <a:solidFill>
                            <a:srgbClr val="000000"/>
                          </a:solidFill>
                          <a:effectLst/>
                          <a:highlight>
                            <a:srgbClr val="E2E23A"/>
                          </a:highlight>
                          <a:latin typeface="Aptos Narrow" panose="020B0004020202020204" pitchFamily="34" charset="0"/>
                        </a:rPr>
                        <a:t> </a:t>
                      </a:r>
                    </a:p>
                  </a:txBody>
                  <a:tcPr marL="4481" marR="4481" marT="4481" marB="0" anchor="b">
                    <a:lnL>
                      <a:noFill/>
                    </a:lnL>
                    <a:lnR>
                      <a:noFill/>
                    </a:lnR>
                    <a:lnT>
                      <a:noFill/>
                    </a:lnT>
                    <a:lnB>
                      <a:noFill/>
                    </a:lnB>
                    <a:solidFill>
                      <a:srgbClr val="E2E23A"/>
                    </a:solidFill>
                  </a:tcPr>
                </a:tc>
                <a:tc>
                  <a:txBody>
                    <a:bodyPr/>
                    <a:lstStyle/>
                    <a:p>
                      <a:pPr algn="l" fontAlgn="b"/>
                      <a:r>
                        <a:rPr lang="en-US" sz="500" b="0" i="0" u="none" strike="noStrike">
                          <a:solidFill>
                            <a:srgbClr val="000000"/>
                          </a:solidFill>
                          <a:effectLst/>
                          <a:highlight>
                            <a:srgbClr val="E2E23A"/>
                          </a:highlight>
                          <a:latin typeface="Aptos Narrow" panose="020B0004020202020204" pitchFamily="34" charset="0"/>
                        </a:rPr>
                        <a:t> </a:t>
                      </a:r>
                    </a:p>
                  </a:txBody>
                  <a:tcPr marL="4481" marR="4481" marT="4481" marB="0" anchor="b">
                    <a:lnL>
                      <a:noFill/>
                    </a:lnL>
                    <a:lnR>
                      <a:noFill/>
                    </a:lnR>
                    <a:lnT>
                      <a:noFill/>
                    </a:lnT>
                    <a:lnB>
                      <a:noFill/>
                    </a:lnB>
                    <a:solidFill>
                      <a:srgbClr val="E2E23A"/>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FD966"/>
                          </a:highlight>
                          <a:latin typeface="Aptos Narrow" panose="020B0004020202020204" pitchFamily="34" charset="0"/>
                        </a:rPr>
                        <a:t> </a:t>
                      </a:r>
                    </a:p>
                  </a:txBody>
                  <a:tcPr marL="4481" marR="4481" marT="4481" marB="0" anchor="b">
                    <a:lnL>
                      <a:noFill/>
                    </a:lnL>
                    <a:lnR>
                      <a:noFill/>
                    </a:lnR>
                    <a:lnT>
                      <a:noFill/>
                    </a:lnT>
                    <a:lnB>
                      <a:noFill/>
                    </a:lnB>
                    <a:solidFill>
                      <a:srgbClr val="FFD966"/>
                    </a:solidFill>
                  </a:tcPr>
                </a:tc>
                <a:tc>
                  <a:txBody>
                    <a:bodyPr/>
                    <a:lstStyle/>
                    <a:p>
                      <a:pPr algn="l" fontAlgn="b"/>
                      <a:r>
                        <a:rPr lang="en-US" sz="500" b="0" i="0" u="none" strike="noStrike">
                          <a:solidFill>
                            <a:srgbClr val="000000"/>
                          </a:solidFill>
                          <a:effectLst/>
                          <a:highlight>
                            <a:srgbClr val="FFD966"/>
                          </a:highlight>
                          <a:latin typeface="Aptos Narrow" panose="020B0004020202020204" pitchFamily="34" charset="0"/>
                        </a:rPr>
                        <a:t> </a:t>
                      </a:r>
                    </a:p>
                  </a:txBody>
                  <a:tcPr marL="4481" marR="4481" marT="4481" marB="0" anchor="b">
                    <a:lnL>
                      <a:noFill/>
                    </a:lnL>
                    <a:lnR>
                      <a:noFill/>
                    </a:lnR>
                    <a:lnT>
                      <a:noFill/>
                    </a:lnT>
                    <a:lnB>
                      <a:noFill/>
                    </a:lnB>
                    <a:solidFill>
                      <a:srgbClr val="FFD966"/>
                    </a:solidFill>
                  </a:tcPr>
                </a:tc>
                <a:tc>
                  <a:txBody>
                    <a:bodyPr/>
                    <a:lstStyle/>
                    <a:p>
                      <a:pPr algn="l" fontAlgn="b"/>
                      <a:r>
                        <a:rPr lang="en-US" sz="500" b="0" i="0" u="none" strike="noStrike">
                          <a:solidFill>
                            <a:srgbClr val="000000"/>
                          </a:solidFill>
                          <a:effectLst/>
                          <a:highlight>
                            <a:srgbClr val="FFD966"/>
                          </a:highlight>
                          <a:latin typeface="Aptos Narrow" panose="020B0004020202020204" pitchFamily="34" charset="0"/>
                        </a:rPr>
                        <a:t> </a:t>
                      </a:r>
                    </a:p>
                  </a:txBody>
                  <a:tcPr marL="4481" marR="4481" marT="4481" marB="0" anchor="b">
                    <a:lnL>
                      <a:noFill/>
                    </a:lnL>
                    <a:lnR>
                      <a:noFill/>
                    </a:lnR>
                    <a:lnT>
                      <a:noFill/>
                    </a:lnT>
                    <a:lnB>
                      <a:noFill/>
                    </a:lnB>
                    <a:solidFill>
                      <a:srgbClr val="FFD966"/>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4B084"/>
                          </a:highlight>
                          <a:latin typeface="Aptos Narrow" panose="020B0004020202020204" pitchFamily="34" charset="0"/>
                        </a:rPr>
                        <a:t> </a:t>
                      </a:r>
                    </a:p>
                  </a:txBody>
                  <a:tcPr marL="4481" marR="4481" marT="4481" marB="0" anchor="b">
                    <a:lnL>
                      <a:noFill/>
                    </a:lnL>
                    <a:lnR>
                      <a:noFill/>
                    </a:lnR>
                    <a:lnT>
                      <a:noFill/>
                    </a:lnT>
                    <a:lnB>
                      <a:noFill/>
                    </a:lnB>
                    <a:solidFill>
                      <a:srgbClr val="F4B084"/>
                    </a:solidFill>
                  </a:tcPr>
                </a:tc>
                <a:tc>
                  <a:txBody>
                    <a:bodyPr/>
                    <a:lstStyle/>
                    <a:p>
                      <a:pPr algn="l" fontAlgn="b"/>
                      <a:r>
                        <a:rPr lang="en-US" sz="500" b="0" i="0" u="none" strike="noStrike">
                          <a:solidFill>
                            <a:srgbClr val="000000"/>
                          </a:solidFill>
                          <a:effectLst/>
                          <a:highlight>
                            <a:srgbClr val="F4B084"/>
                          </a:highlight>
                          <a:latin typeface="Aptos Narrow" panose="020B0004020202020204" pitchFamily="34" charset="0"/>
                        </a:rPr>
                        <a:t> </a:t>
                      </a:r>
                    </a:p>
                  </a:txBody>
                  <a:tcPr marL="4481" marR="4481" marT="4481" marB="0" anchor="b">
                    <a:lnL>
                      <a:noFill/>
                    </a:lnL>
                    <a:lnR>
                      <a:noFill/>
                    </a:lnR>
                    <a:lnT>
                      <a:noFill/>
                    </a:lnT>
                    <a:lnB>
                      <a:noFill/>
                    </a:lnB>
                    <a:solidFill>
                      <a:srgbClr val="F4B084"/>
                    </a:solidFill>
                  </a:tcPr>
                </a:tc>
                <a:tc>
                  <a:txBody>
                    <a:bodyPr/>
                    <a:lstStyle/>
                    <a:p>
                      <a:pPr algn="l" fontAlgn="b"/>
                      <a:r>
                        <a:rPr lang="en-US" sz="500" b="0" i="0" u="none" strike="noStrike">
                          <a:solidFill>
                            <a:srgbClr val="000000"/>
                          </a:solidFill>
                          <a:effectLst/>
                          <a:highlight>
                            <a:srgbClr val="F4B084"/>
                          </a:highlight>
                          <a:latin typeface="Aptos Narrow" panose="020B0004020202020204" pitchFamily="34" charset="0"/>
                        </a:rPr>
                        <a:t> </a:t>
                      </a:r>
                    </a:p>
                  </a:txBody>
                  <a:tcPr marL="4481" marR="4481" marT="4481" marB="0" anchor="b">
                    <a:lnL>
                      <a:noFill/>
                    </a:lnL>
                    <a:lnR>
                      <a:noFill/>
                    </a:lnR>
                    <a:lnT>
                      <a:noFill/>
                    </a:lnT>
                    <a:lnB>
                      <a:noFill/>
                    </a:lnB>
                    <a:solidFill>
                      <a:srgbClr val="F4B084"/>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BEA9D7"/>
                          </a:highlight>
                          <a:latin typeface="Aptos Narrow" panose="020B0004020202020204" pitchFamily="34" charset="0"/>
                        </a:rPr>
                        <a:t> </a:t>
                      </a:r>
                    </a:p>
                  </a:txBody>
                  <a:tcPr marL="4481" marR="4481" marT="4481" marB="0" anchor="b">
                    <a:lnL>
                      <a:noFill/>
                    </a:lnL>
                    <a:lnR>
                      <a:noFill/>
                    </a:lnR>
                    <a:lnT>
                      <a:noFill/>
                    </a:lnT>
                    <a:lnB>
                      <a:noFill/>
                    </a:lnB>
                    <a:solidFill>
                      <a:srgbClr val="BEA9D7"/>
                    </a:solidFill>
                  </a:tcPr>
                </a:tc>
                <a:tc>
                  <a:txBody>
                    <a:bodyPr/>
                    <a:lstStyle/>
                    <a:p>
                      <a:pPr algn="l" fontAlgn="b"/>
                      <a:r>
                        <a:rPr lang="en-US" sz="500" b="0" i="0" u="none" strike="noStrike">
                          <a:solidFill>
                            <a:srgbClr val="000000"/>
                          </a:solidFill>
                          <a:effectLst/>
                          <a:highlight>
                            <a:srgbClr val="BEA9D7"/>
                          </a:highlight>
                          <a:latin typeface="Aptos Narrow" panose="020B0004020202020204" pitchFamily="34" charset="0"/>
                        </a:rPr>
                        <a:t> </a:t>
                      </a:r>
                    </a:p>
                  </a:txBody>
                  <a:tcPr marL="4481" marR="4481" marT="4481" marB="0" anchor="b">
                    <a:lnL>
                      <a:noFill/>
                    </a:lnL>
                    <a:lnR>
                      <a:noFill/>
                    </a:lnR>
                    <a:lnT>
                      <a:noFill/>
                    </a:lnT>
                    <a:lnB>
                      <a:noFill/>
                    </a:lnB>
                    <a:solidFill>
                      <a:srgbClr val="BEA9D7"/>
                    </a:solidFill>
                  </a:tcPr>
                </a:tc>
                <a:tc>
                  <a:txBody>
                    <a:bodyPr/>
                    <a:lstStyle/>
                    <a:p>
                      <a:pPr algn="l" fontAlgn="b"/>
                      <a:r>
                        <a:rPr lang="en-US" sz="500" b="0" i="0" u="none" strike="noStrike">
                          <a:solidFill>
                            <a:srgbClr val="000000"/>
                          </a:solidFill>
                          <a:effectLst/>
                          <a:highlight>
                            <a:srgbClr val="BEA9D7"/>
                          </a:highlight>
                          <a:latin typeface="Aptos Narrow" panose="020B0004020202020204" pitchFamily="34" charset="0"/>
                        </a:rPr>
                        <a:t> </a:t>
                      </a:r>
                    </a:p>
                  </a:txBody>
                  <a:tcPr marL="4481" marR="4481" marT="4481" marB="0" anchor="b">
                    <a:lnL>
                      <a:noFill/>
                    </a:lnL>
                    <a:lnR>
                      <a:noFill/>
                    </a:lnR>
                    <a:lnT>
                      <a:noFill/>
                    </a:lnT>
                    <a:lnB>
                      <a:noFill/>
                    </a:lnB>
                    <a:solidFill>
                      <a:srgbClr val="BEA9D7"/>
                    </a:solidFill>
                  </a:tcPr>
                </a:tc>
                <a:extLst>
                  <a:ext uri="{0D108BD9-81ED-4DB2-BD59-A6C34878D82A}">
                    <a16:rowId xmlns:a16="http://schemas.microsoft.com/office/drawing/2014/main" val="2609331613"/>
                  </a:ext>
                </a:extLst>
              </a:tr>
              <a:tr h="562989">
                <a:tc>
                  <a:txBody>
                    <a:bodyPr/>
                    <a:lstStyle/>
                    <a:p>
                      <a:pPr algn="l" fontAlgn="ctr"/>
                      <a:r>
                        <a:rPr lang="en-US" sz="700" b="0" i="0" u="none" strike="noStrike">
                          <a:solidFill>
                            <a:srgbClr val="595959"/>
                          </a:solidFill>
                          <a:effectLst/>
                          <a:highlight>
                            <a:srgbClr val="E2EFDA"/>
                          </a:highlight>
                          <a:latin typeface="Century Gothic" panose="020B0502020202020204" pitchFamily="34" charset="0"/>
                        </a:rPr>
                        <a:t> </a:t>
                      </a:r>
                    </a:p>
                  </a:txBody>
                  <a:tcPr marL="4481" marR="4481" marT="4481" marB="0" anchor="ctr">
                    <a:lnL>
                      <a:noFill/>
                    </a:lnL>
                    <a:lnR>
                      <a:noFill/>
                    </a:lnR>
                    <a:lnT>
                      <a:noFill/>
                    </a:lnT>
                    <a:lnB>
                      <a:noFill/>
                    </a:lnB>
                    <a:solidFill>
                      <a:srgbClr val="E2EFDA"/>
                    </a:solidFill>
                  </a:tcPr>
                </a:tc>
                <a:tc>
                  <a:txBody>
                    <a:bodyPr/>
                    <a:lstStyle/>
                    <a:p>
                      <a:pPr algn="ctr" fontAlgn="ctr"/>
                      <a:r>
                        <a:rPr lang="en-US" sz="900" b="0" i="0" u="none" strike="noStrike" dirty="0">
                          <a:solidFill>
                            <a:srgbClr val="595959"/>
                          </a:solidFill>
                          <a:effectLst/>
                          <a:highlight>
                            <a:srgbClr val="E2EFDA"/>
                          </a:highlight>
                          <a:latin typeface="Century Gothic" panose="020B0502020202020204" pitchFamily="34" charset="0"/>
                        </a:rPr>
                        <a:t>STRATEGIC CONTEXT</a:t>
                      </a:r>
                    </a:p>
                  </a:txBody>
                  <a:tcPr marL="4481" marR="4481" marT="4481" marB="0" anchor="ctr">
                    <a:lnL>
                      <a:noFill/>
                    </a:lnL>
                    <a:lnR>
                      <a:noFill/>
                    </a:lnR>
                    <a:lnT>
                      <a:noFill/>
                    </a:lnT>
                    <a:lnB>
                      <a:noFill/>
                    </a:lnB>
                    <a:solidFill>
                      <a:srgbClr val="E2EFDA"/>
                    </a:solidFill>
                  </a:tcPr>
                </a:tc>
                <a:tc>
                  <a:txBody>
                    <a:bodyPr/>
                    <a:lstStyle/>
                    <a:p>
                      <a:pPr algn="l" fontAlgn="ctr"/>
                      <a:r>
                        <a:rPr lang="en-US" sz="900" b="0" i="0" u="none" strike="noStrike">
                          <a:solidFill>
                            <a:srgbClr val="595959"/>
                          </a:solidFill>
                          <a:effectLst/>
                          <a:highlight>
                            <a:srgbClr val="E2EFDA"/>
                          </a:highlight>
                          <a:latin typeface="Century Gothic" panose="020B0502020202020204" pitchFamily="34" charset="0"/>
                        </a:rPr>
                        <a:t> </a:t>
                      </a:r>
                    </a:p>
                  </a:txBody>
                  <a:tcPr marL="4481" marR="4481" marT="4481" marB="0" anchor="ctr">
                    <a:lnL>
                      <a:noFill/>
                    </a:lnL>
                    <a:lnR>
                      <a:noFill/>
                    </a:lnR>
                    <a:lnT>
                      <a:noFill/>
                    </a:lnT>
                    <a:lnB>
                      <a:noFill/>
                    </a:lnB>
                    <a:solidFill>
                      <a:srgbClr val="E2EFDA"/>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DDEBF7"/>
                          </a:highlight>
                          <a:latin typeface="Century Gothic" panose="020B0502020202020204" pitchFamily="34" charset="0"/>
                        </a:rPr>
                        <a:t> </a:t>
                      </a:r>
                    </a:p>
                  </a:txBody>
                  <a:tcPr marL="4481" marR="4481" marT="4481" marB="0" anchor="ctr">
                    <a:lnL>
                      <a:noFill/>
                    </a:lnL>
                    <a:lnR>
                      <a:noFill/>
                    </a:lnR>
                    <a:lnT>
                      <a:noFill/>
                    </a:lnT>
                    <a:lnB>
                      <a:noFill/>
                    </a:lnB>
                    <a:solidFill>
                      <a:srgbClr val="DDEBF7"/>
                    </a:solidFill>
                  </a:tcPr>
                </a:tc>
                <a:tc>
                  <a:txBody>
                    <a:bodyPr/>
                    <a:lstStyle/>
                    <a:p>
                      <a:pPr algn="ctr" fontAlgn="ctr"/>
                      <a:r>
                        <a:rPr lang="en-US" sz="900" b="0" i="0" u="none" strike="noStrike">
                          <a:solidFill>
                            <a:srgbClr val="595959"/>
                          </a:solidFill>
                          <a:effectLst/>
                          <a:highlight>
                            <a:srgbClr val="DDEBF7"/>
                          </a:highlight>
                          <a:latin typeface="Century Gothic" panose="020B0502020202020204" pitchFamily="34" charset="0"/>
                        </a:rPr>
                        <a:t>CURRENT OBJECTIVES</a:t>
                      </a:r>
                    </a:p>
                  </a:txBody>
                  <a:tcPr marL="4481" marR="4481" marT="4481" marB="0" anchor="ctr">
                    <a:lnL>
                      <a:noFill/>
                    </a:lnL>
                    <a:lnR>
                      <a:noFill/>
                    </a:lnR>
                    <a:lnT>
                      <a:noFill/>
                    </a:lnT>
                    <a:lnB>
                      <a:noFill/>
                    </a:lnB>
                    <a:solidFill>
                      <a:srgbClr val="DDEBF7"/>
                    </a:solidFill>
                  </a:tcPr>
                </a:tc>
                <a:tc>
                  <a:txBody>
                    <a:bodyPr/>
                    <a:lstStyle/>
                    <a:p>
                      <a:pPr algn="l" fontAlgn="ctr"/>
                      <a:r>
                        <a:rPr lang="en-US" sz="900" b="0" i="0" u="none" strike="noStrike" dirty="0">
                          <a:solidFill>
                            <a:srgbClr val="595959"/>
                          </a:solidFill>
                          <a:effectLst/>
                          <a:highlight>
                            <a:srgbClr val="DDEBF7"/>
                          </a:highlight>
                          <a:latin typeface="Century Gothic" panose="020B0502020202020204" pitchFamily="34" charset="0"/>
                        </a:rPr>
                        <a:t> </a:t>
                      </a:r>
                    </a:p>
                  </a:txBody>
                  <a:tcPr marL="4481" marR="4481" marT="4481" marB="0" anchor="ctr">
                    <a:lnL>
                      <a:noFill/>
                    </a:lnL>
                    <a:lnR>
                      <a:noFill/>
                    </a:lnR>
                    <a:lnT>
                      <a:noFill/>
                    </a:lnT>
                    <a:lnB>
                      <a:noFill/>
                    </a:lnB>
                    <a:solidFill>
                      <a:srgbClr val="DDEBF7"/>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F2F2F2"/>
                          </a:highlight>
                          <a:latin typeface="Century Gothic" panose="020B0502020202020204" pitchFamily="34" charset="0"/>
                        </a:rPr>
                        <a:t> </a:t>
                      </a:r>
                    </a:p>
                  </a:txBody>
                  <a:tcPr marL="4481" marR="4481" marT="4481" marB="0" anchor="ctr">
                    <a:lnL>
                      <a:noFill/>
                    </a:lnL>
                    <a:lnR>
                      <a:noFill/>
                    </a:lnR>
                    <a:lnT>
                      <a:noFill/>
                    </a:lnT>
                    <a:lnB>
                      <a:noFill/>
                    </a:lnB>
                    <a:solidFill>
                      <a:srgbClr val="F2F2F2"/>
                    </a:solidFill>
                  </a:tcPr>
                </a:tc>
                <a:tc>
                  <a:txBody>
                    <a:bodyPr/>
                    <a:lstStyle/>
                    <a:p>
                      <a:pPr algn="ctr" fontAlgn="ctr"/>
                      <a:r>
                        <a:rPr lang="en-US" sz="900" b="0" i="0" u="none" strike="noStrike">
                          <a:solidFill>
                            <a:srgbClr val="595959"/>
                          </a:solidFill>
                          <a:effectLst/>
                          <a:highlight>
                            <a:srgbClr val="F2F2F2"/>
                          </a:highlight>
                          <a:latin typeface="Century Gothic" panose="020B0502020202020204" pitchFamily="34" charset="0"/>
                        </a:rPr>
                        <a:t>OPERATIONAL ENVIRONMENT</a:t>
                      </a:r>
                    </a:p>
                  </a:txBody>
                  <a:tcPr marL="4481" marR="4481" marT="4481" marB="0" anchor="ctr">
                    <a:lnL>
                      <a:noFill/>
                    </a:lnL>
                    <a:lnR>
                      <a:noFill/>
                    </a:lnR>
                    <a:lnT>
                      <a:noFill/>
                    </a:lnT>
                    <a:lnB>
                      <a:noFill/>
                    </a:lnB>
                    <a:solidFill>
                      <a:srgbClr val="F2F2F2"/>
                    </a:solidFill>
                  </a:tcPr>
                </a:tc>
                <a:tc>
                  <a:txBody>
                    <a:bodyPr/>
                    <a:lstStyle/>
                    <a:p>
                      <a:pPr algn="l" fontAlgn="ctr"/>
                      <a:r>
                        <a:rPr lang="en-US" sz="900" b="0" i="0" u="none" strike="noStrike">
                          <a:solidFill>
                            <a:srgbClr val="595959"/>
                          </a:solidFill>
                          <a:effectLst/>
                          <a:highlight>
                            <a:srgbClr val="F2F2F2"/>
                          </a:highlight>
                          <a:latin typeface="Century Gothic" panose="020B0502020202020204" pitchFamily="34" charset="0"/>
                        </a:rPr>
                        <a:t> </a:t>
                      </a:r>
                    </a:p>
                  </a:txBody>
                  <a:tcPr marL="4481" marR="4481" marT="4481" marB="0" anchor="ctr">
                    <a:lnL>
                      <a:noFill/>
                    </a:lnL>
                    <a:lnR>
                      <a:noFill/>
                    </a:lnR>
                    <a:lnT>
                      <a:noFill/>
                    </a:lnT>
                    <a:lnB>
                      <a:noFill/>
                    </a:lnB>
                    <a:solidFill>
                      <a:srgbClr val="F2F2F2"/>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EFF1D9"/>
                          </a:highlight>
                          <a:latin typeface="Century Gothic" panose="020B0502020202020204" pitchFamily="34" charset="0"/>
                        </a:rPr>
                        <a:t> </a:t>
                      </a:r>
                    </a:p>
                  </a:txBody>
                  <a:tcPr marL="4481" marR="4481" marT="4481" marB="0" anchor="ctr">
                    <a:lnL>
                      <a:noFill/>
                    </a:lnL>
                    <a:lnR>
                      <a:noFill/>
                    </a:lnR>
                    <a:lnT>
                      <a:noFill/>
                    </a:lnT>
                    <a:lnB>
                      <a:noFill/>
                    </a:lnB>
                    <a:solidFill>
                      <a:srgbClr val="EFF1D9"/>
                    </a:solidFill>
                  </a:tcPr>
                </a:tc>
                <a:tc>
                  <a:txBody>
                    <a:bodyPr/>
                    <a:lstStyle/>
                    <a:p>
                      <a:pPr algn="ctr" fontAlgn="ctr"/>
                      <a:r>
                        <a:rPr lang="en-US" sz="900" b="0" i="0" u="none" strike="noStrike">
                          <a:solidFill>
                            <a:srgbClr val="595959"/>
                          </a:solidFill>
                          <a:effectLst/>
                          <a:highlight>
                            <a:srgbClr val="EFF1D9"/>
                          </a:highlight>
                          <a:latin typeface="Century Gothic" panose="020B0502020202020204" pitchFamily="34" charset="0"/>
                        </a:rPr>
                        <a:t>KEY STAKEHOLDERS</a:t>
                      </a:r>
                    </a:p>
                  </a:txBody>
                  <a:tcPr marL="4481" marR="4481" marT="4481" marB="0" anchor="ctr">
                    <a:lnL>
                      <a:noFill/>
                    </a:lnL>
                    <a:lnR>
                      <a:noFill/>
                    </a:lnR>
                    <a:lnT>
                      <a:noFill/>
                    </a:lnT>
                    <a:lnB>
                      <a:noFill/>
                    </a:lnB>
                    <a:solidFill>
                      <a:srgbClr val="EFF1D9"/>
                    </a:solidFill>
                  </a:tcPr>
                </a:tc>
                <a:tc>
                  <a:txBody>
                    <a:bodyPr/>
                    <a:lstStyle/>
                    <a:p>
                      <a:pPr algn="l" fontAlgn="ctr"/>
                      <a:r>
                        <a:rPr lang="en-US" sz="900" b="0" i="0" u="none" strike="noStrike" dirty="0">
                          <a:solidFill>
                            <a:srgbClr val="595959"/>
                          </a:solidFill>
                          <a:effectLst/>
                          <a:highlight>
                            <a:srgbClr val="EFF1D9"/>
                          </a:highlight>
                          <a:latin typeface="Century Gothic" panose="020B0502020202020204" pitchFamily="34" charset="0"/>
                        </a:rPr>
                        <a:t> </a:t>
                      </a:r>
                    </a:p>
                  </a:txBody>
                  <a:tcPr marL="4481" marR="4481" marT="4481" marB="0" anchor="ctr">
                    <a:lnL>
                      <a:noFill/>
                    </a:lnL>
                    <a:lnR>
                      <a:noFill/>
                    </a:lnR>
                    <a:lnT>
                      <a:noFill/>
                    </a:lnT>
                    <a:lnB>
                      <a:noFill/>
                    </a:lnB>
                    <a:solidFill>
                      <a:srgbClr val="EFF1D9"/>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DCF7F8"/>
                          </a:highlight>
                          <a:latin typeface="Century Gothic" panose="020B0502020202020204" pitchFamily="34" charset="0"/>
                        </a:rPr>
                        <a:t> </a:t>
                      </a:r>
                    </a:p>
                  </a:txBody>
                  <a:tcPr marL="4481" marR="4481" marT="4481" marB="0" anchor="ctr">
                    <a:lnL>
                      <a:noFill/>
                    </a:lnL>
                    <a:lnR>
                      <a:noFill/>
                    </a:lnR>
                    <a:lnT>
                      <a:noFill/>
                    </a:lnT>
                    <a:lnB>
                      <a:noFill/>
                    </a:lnB>
                    <a:solidFill>
                      <a:srgbClr val="DCF7F8"/>
                    </a:solidFill>
                  </a:tcPr>
                </a:tc>
                <a:tc>
                  <a:txBody>
                    <a:bodyPr/>
                    <a:lstStyle/>
                    <a:p>
                      <a:pPr algn="ctr" fontAlgn="ctr"/>
                      <a:r>
                        <a:rPr lang="en-US" sz="900" b="0" i="0" u="none" strike="noStrike">
                          <a:solidFill>
                            <a:srgbClr val="595959"/>
                          </a:solidFill>
                          <a:effectLst/>
                          <a:highlight>
                            <a:srgbClr val="DCF7F8"/>
                          </a:highlight>
                          <a:latin typeface="Century Gothic" panose="020B0502020202020204" pitchFamily="34" charset="0"/>
                        </a:rPr>
                        <a:t>RESOURCE ALLOCATION</a:t>
                      </a:r>
                    </a:p>
                  </a:txBody>
                  <a:tcPr marL="4481" marR="4481" marT="4481" marB="0" anchor="ctr">
                    <a:lnL>
                      <a:noFill/>
                    </a:lnL>
                    <a:lnR>
                      <a:noFill/>
                    </a:lnR>
                    <a:lnT>
                      <a:noFill/>
                    </a:lnT>
                    <a:lnB>
                      <a:noFill/>
                    </a:lnB>
                    <a:solidFill>
                      <a:srgbClr val="DCF7F8"/>
                    </a:solidFill>
                  </a:tcPr>
                </a:tc>
                <a:tc>
                  <a:txBody>
                    <a:bodyPr/>
                    <a:lstStyle/>
                    <a:p>
                      <a:pPr algn="l" fontAlgn="ctr"/>
                      <a:r>
                        <a:rPr lang="en-US" sz="900" b="0" i="0" u="none" strike="noStrike">
                          <a:solidFill>
                            <a:srgbClr val="595959"/>
                          </a:solidFill>
                          <a:effectLst/>
                          <a:highlight>
                            <a:srgbClr val="DCF7F8"/>
                          </a:highlight>
                          <a:latin typeface="Century Gothic" panose="020B0502020202020204" pitchFamily="34" charset="0"/>
                        </a:rPr>
                        <a:t> </a:t>
                      </a:r>
                    </a:p>
                  </a:txBody>
                  <a:tcPr marL="4481" marR="4481" marT="4481" marB="0" anchor="ctr">
                    <a:lnL>
                      <a:noFill/>
                    </a:lnL>
                    <a:lnR>
                      <a:noFill/>
                    </a:lnR>
                    <a:lnT>
                      <a:noFill/>
                    </a:lnT>
                    <a:lnB>
                      <a:noFill/>
                    </a:lnB>
                    <a:solidFill>
                      <a:srgbClr val="DCF7F8"/>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D6DCE4"/>
                          </a:highlight>
                          <a:latin typeface="Century Gothic" panose="020B0502020202020204" pitchFamily="34" charset="0"/>
                        </a:rPr>
                        <a:t> </a:t>
                      </a:r>
                    </a:p>
                  </a:txBody>
                  <a:tcPr marL="4481" marR="4481" marT="4481" marB="0" anchor="ctr">
                    <a:lnL>
                      <a:noFill/>
                    </a:lnL>
                    <a:lnR>
                      <a:noFill/>
                    </a:lnR>
                    <a:lnT>
                      <a:noFill/>
                    </a:lnT>
                    <a:lnB>
                      <a:noFill/>
                    </a:lnB>
                    <a:solidFill>
                      <a:srgbClr val="D6DCE4"/>
                    </a:solidFill>
                  </a:tcPr>
                </a:tc>
                <a:tc>
                  <a:txBody>
                    <a:bodyPr/>
                    <a:lstStyle/>
                    <a:p>
                      <a:pPr algn="ctr" fontAlgn="ctr"/>
                      <a:r>
                        <a:rPr lang="en-US" sz="900" b="0" i="0" u="none" strike="noStrike" dirty="0">
                          <a:solidFill>
                            <a:srgbClr val="595959"/>
                          </a:solidFill>
                          <a:effectLst/>
                          <a:highlight>
                            <a:srgbClr val="D6DCE4"/>
                          </a:highlight>
                          <a:latin typeface="Century Gothic" panose="020B0502020202020204" pitchFamily="34" charset="0"/>
                        </a:rPr>
                        <a:t>PERFORMANCE METRICS</a:t>
                      </a:r>
                    </a:p>
                  </a:txBody>
                  <a:tcPr marL="4481" marR="4481" marT="4481" marB="0" anchor="ctr">
                    <a:lnL>
                      <a:noFill/>
                    </a:lnL>
                    <a:lnR>
                      <a:noFill/>
                    </a:lnR>
                    <a:lnT>
                      <a:noFill/>
                    </a:lnT>
                    <a:lnB>
                      <a:noFill/>
                    </a:lnB>
                    <a:solidFill>
                      <a:srgbClr val="D6DCE4"/>
                    </a:solidFill>
                  </a:tcPr>
                </a:tc>
                <a:tc>
                  <a:txBody>
                    <a:bodyPr/>
                    <a:lstStyle/>
                    <a:p>
                      <a:pPr algn="l" fontAlgn="ctr"/>
                      <a:r>
                        <a:rPr lang="en-US" sz="900" b="0" i="0" u="none" strike="noStrike">
                          <a:solidFill>
                            <a:srgbClr val="595959"/>
                          </a:solidFill>
                          <a:effectLst/>
                          <a:highlight>
                            <a:srgbClr val="D6DCE4"/>
                          </a:highlight>
                          <a:latin typeface="Century Gothic" panose="020B0502020202020204" pitchFamily="34" charset="0"/>
                        </a:rPr>
                        <a:t> </a:t>
                      </a:r>
                    </a:p>
                  </a:txBody>
                  <a:tcPr marL="4481" marR="4481" marT="4481" marB="0" anchor="ctr">
                    <a:lnL>
                      <a:noFill/>
                    </a:lnL>
                    <a:lnR>
                      <a:noFill/>
                    </a:lnR>
                    <a:lnT>
                      <a:noFill/>
                    </a:lnT>
                    <a:lnB>
                      <a:noFill/>
                    </a:lnB>
                    <a:solidFill>
                      <a:srgbClr val="D6DCE4"/>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FAF9D3"/>
                          </a:highlight>
                          <a:latin typeface="Century Gothic" panose="020B0502020202020204" pitchFamily="34" charset="0"/>
                        </a:rPr>
                        <a:t> </a:t>
                      </a:r>
                    </a:p>
                  </a:txBody>
                  <a:tcPr marL="4481" marR="4481" marT="4481" marB="0" anchor="ctr">
                    <a:lnL>
                      <a:noFill/>
                    </a:lnL>
                    <a:lnR>
                      <a:noFill/>
                    </a:lnR>
                    <a:lnT>
                      <a:noFill/>
                    </a:lnT>
                    <a:lnB>
                      <a:noFill/>
                    </a:lnB>
                    <a:solidFill>
                      <a:srgbClr val="FAF9D3"/>
                    </a:solidFill>
                  </a:tcPr>
                </a:tc>
                <a:tc>
                  <a:txBody>
                    <a:bodyPr/>
                    <a:lstStyle/>
                    <a:p>
                      <a:pPr algn="ctr" fontAlgn="ctr"/>
                      <a:r>
                        <a:rPr lang="en-US" sz="900" b="0" i="0" u="none" strike="noStrike" dirty="0">
                          <a:solidFill>
                            <a:srgbClr val="595959"/>
                          </a:solidFill>
                          <a:effectLst/>
                          <a:highlight>
                            <a:srgbClr val="FAF9D3"/>
                          </a:highlight>
                          <a:latin typeface="Century Gothic" panose="020B0502020202020204" pitchFamily="34" charset="0"/>
                        </a:rPr>
                        <a:t>EXISTING CHALLENGES</a:t>
                      </a:r>
                    </a:p>
                  </a:txBody>
                  <a:tcPr marL="4481" marR="4481" marT="4481" marB="0" anchor="ctr">
                    <a:lnL>
                      <a:noFill/>
                    </a:lnL>
                    <a:lnR>
                      <a:noFill/>
                    </a:lnR>
                    <a:lnT>
                      <a:noFill/>
                    </a:lnT>
                    <a:lnB>
                      <a:noFill/>
                    </a:lnB>
                    <a:solidFill>
                      <a:srgbClr val="FAF9D3"/>
                    </a:solidFill>
                  </a:tcPr>
                </a:tc>
                <a:tc>
                  <a:txBody>
                    <a:bodyPr/>
                    <a:lstStyle/>
                    <a:p>
                      <a:pPr algn="l" fontAlgn="ctr"/>
                      <a:r>
                        <a:rPr lang="en-US" sz="900" b="0" i="0" u="none" strike="noStrike">
                          <a:solidFill>
                            <a:srgbClr val="595959"/>
                          </a:solidFill>
                          <a:effectLst/>
                          <a:highlight>
                            <a:srgbClr val="FAF9D3"/>
                          </a:highlight>
                          <a:latin typeface="Century Gothic" panose="020B0502020202020204" pitchFamily="34" charset="0"/>
                        </a:rPr>
                        <a:t> </a:t>
                      </a:r>
                    </a:p>
                  </a:txBody>
                  <a:tcPr marL="4481" marR="4481" marT="4481" marB="0" anchor="ctr">
                    <a:lnL>
                      <a:noFill/>
                    </a:lnL>
                    <a:lnR>
                      <a:noFill/>
                    </a:lnR>
                    <a:lnT>
                      <a:noFill/>
                    </a:lnT>
                    <a:lnB>
                      <a:noFill/>
                    </a:lnB>
                    <a:solidFill>
                      <a:srgbClr val="FAF9D3"/>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FFF2CC"/>
                          </a:highlight>
                          <a:latin typeface="Century Gothic" panose="020B0502020202020204" pitchFamily="34" charset="0"/>
                        </a:rPr>
                        <a:t> </a:t>
                      </a:r>
                    </a:p>
                  </a:txBody>
                  <a:tcPr marL="4481" marR="4481" marT="4481" marB="0" anchor="ctr">
                    <a:lnL>
                      <a:noFill/>
                    </a:lnL>
                    <a:lnR>
                      <a:noFill/>
                    </a:lnR>
                    <a:lnT>
                      <a:noFill/>
                    </a:lnT>
                    <a:lnB>
                      <a:noFill/>
                    </a:lnB>
                    <a:solidFill>
                      <a:srgbClr val="FFF2CC"/>
                    </a:solidFill>
                  </a:tcPr>
                </a:tc>
                <a:tc>
                  <a:txBody>
                    <a:bodyPr/>
                    <a:lstStyle/>
                    <a:p>
                      <a:pPr algn="ctr" fontAlgn="ctr"/>
                      <a:r>
                        <a:rPr lang="en-US" sz="900" b="0" i="0" u="none" strike="noStrike" dirty="0">
                          <a:solidFill>
                            <a:srgbClr val="595959"/>
                          </a:solidFill>
                          <a:effectLst/>
                          <a:highlight>
                            <a:srgbClr val="FFF2CC"/>
                          </a:highlight>
                          <a:latin typeface="Century Gothic" panose="020B0502020202020204" pitchFamily="34" charset="0"/>
                        </a:rPr>
                        <a:t>EMERGING TRENDS</a:t>
                      </a:r>
                    </a:p>
                  </a:txBody>
                  <a:tcPr marL="4481" marR="4481" marT="4481" marB="0" anchor="ctr">
                    <a:lnL>
                      <a:noFill/>
                    </a:lnL>
                    <a:lnR>
                      <a:noFill/>
                    </a:lnR>
                    <a:lnT>
                      <a:noFill/>
                    </a:lnT>
                    <a:lnB>
                      <a:noFill/>
                    </a:lnB>
                    <a:solidFill>
                      <a:srgbClr val="FFF2CC"/>
                    </a:solidFill>
                  </a:tcPr>
                </a:tc>
                <a:tc>
                  <a:txBody>
                    <a:bodyPr/>
                    <a:lstStyle/>
                    <a:p>
                      <a:pPr algn="l" fontAlgn="ctr"/>
                      <a:r>
                        <a:rPr lang="en-US" sz="900" b="0" i="0" u="none" strike="noStrike">
                          <a:solidFill>
                            <a:srgbClr val="595959"/>
                          </a:solidFill>
                          <a:effectLst/>
                          <a:highlight>
                            <a:srgbClr val="FFF2CC"/>
                          </a:highlight>
                          <a:latin typeface="Century Gothic" panose="020B0502020202020204" pitchFamily="34" charset="0"/>
                        </a:rPr>
                        <a:t> </a:t>
                      </a:r>
                    </a:p>
                  </a:txBody>
                  <a:tcPr marL="4481" marR="4481" marT="4481" marB="0" anchor="ctr">
                    <a:lnL>
                      <a:noFill/>
                    </a:lnL>
                    <a:lnR>
                      <a:noFill/>
                    </a:lnR>
                    <a:lnT>
                      <a:noFill/>
                    </a:lnT>
                    <a:lnB>
                      <a:noFill/>
                    </a:lnB>
                    <a:solidFill>
                      <a:srgbClr val="FFF2CC"/>
                    </a:solidFill>
                  </a:tcPr>
                </a:tc>
                <a:tc>
                  <a:txBody>
                    <a:bodyPr/>
                    <a:lstStyle/>
                    <a:p>
                      <a:pPr algn="l" fontAlgn="ctr"/>
                      <a:endParaRPr lang="en-US" sz="900" b="0" i="0" u="none" strike="noStrike" dirty="0">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FCE4D6"/>
                          </a:highlight>
                          <a:latin typeface="Century Gothic" panose="020B0502020202020204" pitchFamily="34" charset="0"/>
                        </a:rPr>
                        <a:t> </a:t>
                      </a:r>
                    </a:p>
                  </a:txBody>
                  <a:tcPr marL="4481" marR="4481" marT="4481" marB="0" anchor="ctr">
                    <a:lnL>
                      <a:noFill/>
                    </a:lnL>
                    <a:lnR>
                      <a:noFill/>
                    </a:lnR>
                    <a:lnT>
                      <a:noFill/>
                    </a:lnT>
                    <a:lnB>
                      <a:noFill/>
                    </a:lnB>
                    <a:solidFill>
                      <a:srgbClr val="FCE4D6"/>
                    </a:solidFill>
                  </a:tcPr>
                </a:tc>
                <a:tc>
                  <a:txBody>
                    <a:bodyPr/>
                    <a:lstStyle/>
                    <a:p>
                      <a:pPr algn="ctr" fontAlgn="ctr"/>
                      <a:r>
                        <a:rPr lang="en-US" sz="900" b="0" i="0" u="none" strike="noStrike" dirty="0">
                          <a:solidFill>
                            <a:srgbClr val="595959"/>
                          </a:solidFill>
                          <a:effectLst/>
                          <a:highlight>
                            <a:srgbClr val="FCE4D6"/>
                          </a:highlight>
                          <a:latin typeface="Century Gothic" panose="020B0502020202020204" pitchFamily="34" charset="0"/>
                        </a:rPr>
                        <a:t>COMPETITIVE LANDSCAPE</a:t>
                      </a:r>
                    </a:p>
                  </a:txBody>
                  <a:tcPr marL="4481" marR="4481" marT="4481" marB="0" anchor="ctr">
                    <a:lnL>
                      <a:noFill/>
                    </a:lnL>
                    <a:lnR>
                      <a:noFill/>
                    </a:lnR>
                    <a:lnT>
                      <a:noFill/>
                    </a:lnT>
                    <a:lnB>
                      <a:noFill/>
                    </a:lnB>
                    <a:solidFill>
                      <a:srgbClr val="FCE4D6"/>
                    </a:solidFill>
                  </a:tcPr>
                </a:tc>
                <a:tc>
                  <a:txBody>
                    <a:bodyPr/>
                    <a:lstStyle/>
                    <a:p>
                      <a:pPr algn="l" fontAlgn="ctr"/>
                      <a:r>
                        <a:rPr lang="en-US" sz="900" b="0" i="0" u="none" strike="noStrike" dirty="0">
                          <a:solidFill>
                            <a:srgbClr val="595959"/>
                          </a:solidFill>
                          <a:effectLst/>
                          <a:highlight>
                            <a:srgbClr val="FCE4D6"/>
                          </a:highlight>
                          <a:latin typeface="Century Gothic" panose="020B0502020202020204" pitchFamily="34" charset="0"/>
                        </a:rPr>
                        <a:t> </a:t>
                      </a:r>
                    </a:p>
                  </a:txBody>
                  <a:tcPr marL="4481" marR="4481" marT="4481" marB="0" anchor="ctr">
                    <a:lnL>
                      <a:noFill/>
                    </a:lnL>
                    <a:lnR>
                      <a:noFill/>
                    </a:lnR>
                    <a:lnT>
                      <a:noFill/>
                    </a:lnT>
                    <a:lnB>
                      <a:noFill/>
                    </a:lnB>
                    <a:solidFill>
                      <a:srgbClr val="FCE4D6"/>
                    </a:solidFill>
                  </a:tcPr>
                </a:tc>
                <a:tc>
                  <a:txBody>
                    <a:bodyPr/>
                    <a:lstStyle/>
                    <a:p>
                      <a:pPr algn="l" fontAlgn="ctr"/>
                      <a:endParaRPr lang="en-US" sz="900" b="0" i="0" u="none" strike="noStrike">
                        <a:solidFill>
                          <a:srgbClr val="595959"/>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l" fontAlgn="ctr"/>
                      <a:r>
                        <a:rPr lang="en-US" sz="900" b="0" i="0" u="none" strike="noStrike">
                          <a:solidFill>
                            <a:srgbClr val="595959"/>
                          </a:solidFill>
                          <a:effectLst/>
                          <a:highlight>
                            <a:srgbClr val="E5DDEF"/>
                          </a:highlight>
                          <a:latin typeface="Century Gothic" panose="020B0502020202020204" pitchFamily="34" charset="0"/>
                        </a:rPr>
                        <a:t> </a:t>
                      </a:r>
                    </a:p>
                  </a:txBody>
                  <a:tcPr marL="4481" marR="4481" marT="4481" marB="0" anchor="ctr">
                    <a:lnL>
                      <a:noFill/>
                    </a:lnL>
                    <a:lnR>
                      <a:noFill/>
                    </a:lnR>
                    <a:lnT>
                      <a:noFill/>
                    </a:lnT>
                    <a:lnB>
                      <a:noFill/>
                    </a:lnB>
                    <a:solidFill>
                      <a:srgbClr val="E5DDEF"/>
                    </a:solidFill>
                  </a:tcPr>
                </a:tc>
                <a:tc>
                  <a:txBody>
                    <a:bodyPr/>
                    <a:lstStyle/>
                    <a:p>
                      <a:pPr algn="ctr" fontAlgn="ctr"/>
                      <a:r>
                        <a:rPr lang="en-US" sz="900" b="0" i="0" u="none" strike="noStrike" dirty="0">
                          <a:solidFill>
                            <a:srgbClr val="595959"/>
                          </a:solidFill>
                          <a:effectLst/>
                          <a:highlight>
                            <a:srgbClr val="E5DDEF"/>
                          </a:highlight>
                          <a:latin typeface="Century Gothic" panose="020B0502020202020204" pitchFamily="34" charset="0"/>
                        </a:rPr>
                        <a:t>RISK PROFILE</a:t>
                      </a:r>
                    </a:p>
                  </a:txBody>
                  <a:tcPr marL="4481" marR="4481" marT="4481" marB="0" anchor="ctr">
                    <a:lnL>
                      <a:noFill/>
                    </a:lnL>
                    <a:lnR>
                      <a:noFill/>
                    </a:lnR>
                    <a:lnT>
                      <a:noFill/>
                    </a:lnT>
                    <a:lnB>
                      <a:noFill/>
                    </a:lnB>
                    <a:solidFill>
                      <a:srgbClr val="E5DDEF"/>
                    </a:solidFill>
                  </a:tcPr>
                </a:tc>
                <a:tc>
                  <a:txBody>
                    <a:bodyPr/>
                    <a:lstStyle/>
                    <a:p>
                      <a:pPr algn="l" fontAlgn="ctr"/>
                      <a:r>
                        <a:rPr lang="en-US" sz="700" b="0" i="0" u="none" strike="noStrike">
                          <a:solidFill>
                            <a:srgbClr val="595959"/>
                          </a:solidFill>
                          <a:effectLst/>
                          <a:highlight>
                            <a:srgbClr val="E5DDEF"/>
                          </a:highlight>
                          <a:latin typeface="Century Gothic" panose="020B0502020202020204" pitchFamily="34" charset="0"/>
                        </a:rPr>
                        <a:t> </a:t>
                      </a:r>
                    </a:p>
                  </a:txBody>
                  <a:tcPr marL="4481" marR="4481" marT="4481" marB="0" anchor="ctr">
                    <a:lnL>
                      <a:noFill/>
                    </a:lnL>
                    <a:lnR>
                      <a:noFill/>
                    </a:lnR>
                    <a:lnT>
                      <a:noFill/>
                    </a:lnT>
                    <a:lnB>
                      <a:noFill/>
                    </a:lnB>
                    <a:solidFill>
                      <a:srgbClr val="E5DDEF"/>
                    </a:solidFill>
                  </a:tcPr>
                </a:tc>
                <a:extLst>
                  <a:ext uri="{0D108BD9-81ED-4DB2-BD59-A6C34878D82A}">
                    <a16:rowId xmlns:a16="http://schemas.microsoft.com/office/drawing/2014/main" val="569288330"/>
                  </a:ext>
                </a:extLst>
              </a:tr>
              <a:tr h="1283700">
                <a:tc>
                  <a:txBody>
                    <a:bodyPr/>
                    <a:lstStyle/>
                    <a:p>
                      <a:pPr algn="ctr" fontAlgn="ctr"/>
                      <a:r>
                        <a:rPr lang="en-US" sz="400" b="0" i="1" u="none" strike="noStrike">
                          <a:solidFill>
                            <a:srgbClr val="000000"/>
                          </a:solidFill>
                          <a:effectLst/>
                          <a:highlight>
                            <a:srgbClr val="E2EFDA"/>
                          </a:highlight>
                          <a:latin typeface="Century Gothic" panose="020B0502020202020204" pitchFamily="34" charset="0"/>
                        </a:rPr>
                        <a:t> </a:t>
                      </a:r>
                    </a:p>
                  </a:txBody>
                  <a:tcPr marL="4481" marR="4481" marT="4481" marB="0" anchor="ctr">
                    <a:lnL>
                      <a:noFill/>
                    </a:lnL>
                    <a:lnR>
                      <a:noFill/>
                    </a:lnR>
                    <a:lnT>
                      <a:noFill/>
                    </a:lnT>
                    <a:lnB>
                      <a:noFill/>
                    </a:lnB>
                    <a:solidFill>
                      <a:srgbClr val="E2EFDA"/>
                    </a:solidFill>
                  </a:tcPr>
                </a:tc>
                <a:tc>
                  <a:txBody>
                    <a:bodyPr/>
                    <a:lstStyle/>
                    <a:p>
                      <a:pPr algn="ctr" fontAlgn="ctr"/>
                      <a:r>
                        <a:rPr lang="en-US" sz="700" b="0" i="1" u="none" strike="noStrike" dirty="0">
                          <a:solidFill>
                            <a:srgbClr val="000000"/>
                          </a:solidFill>
                          <a:effectLst/>
                          <a:highlight>
                            <a:srgbClr val="E2EFDA"/>
                          </a:highlight>
                          <a:latin typeface="Century Gothic" panose="020B0502020202020204" pitchFamily="34" charset="0"/>
                        </a:rPr>
                        <a:t>Describe your organization's overarching strategic goals and the environment in which the company operates. Now you're ready to plan a detailed scenario.</a:t>
                      </a:r>
                    </a:p>
                  </a:txBody>
                  <a:tcPr marL="4481" marR="4481" marT="4481" marB="0" anchor="ctr">
                    <a:lnL>
                      <a:noFill/>
                    </a:lnL>
                    <a:lnR>
                      <a:noFill/>
                    </a:lnR>
                    <a:lnT>
                      <a:noFill/>
                    </a:lnT>
                    <a:lnB>
                      <a:noFill/>
                    </a:lnB>
                    <a:solidFill>
                      <a:srgbClr val="E2EFDA"/>
                    </a:solidFill>
                  </a:tcPr>
                </a:tc>
                <a:tc>
                  <a:txBody>
                    <a:bodyPr/>
                    <a:lstStyle/>
                    <a:p>
                      <a:pPr algn="ctr" fontAlgn="ctr"/>
                      <a:r>
                        <a:rPr lang="en-US" sz="700" b="0" i="1" u="none" strike="noStrike">
                          <a:solidFill>
                            <a:srgbClr val="000000"/>
                          </a:solidFill>
                          <a:effectLst/>
                          <a:highlight>
                            <a:srgbClr val="E2EFDA"/>
                          </a:highlight>
                          <a:latin typeface="Century Gothic" panose="020B0502020202020204" pitchFamily="34" charset="0"/>
                        </a:rPr>
                        <a:t> </a:t>
                      </a:r>
                    </a:p>
                  </a:txBody>
                  <a:tcPr marL="4481" marR="4481" marT="4481" marB="0" anchor="ctr">
                    <a:lnL>
                      <a:noFill/>
                    </a:lnL>
                    <a:lnR>
                      <a:noFill/>
                    </a:lnR>
                    <a:lnT>
                      <a:noFill/>
                    </a:lnT>
                    <a:lnB>
                      <a:noFill/>
                    </a:lnB>
                    <a:solidFill>
                      <a:srgbClr val="E2EFDA"/>
                    </a:solidFill>
                  </a:tcPr>
                </a:tc>
                <a:tc>
                  <a:txBody>
                    <a:bodyPr/>
                    <a:lstStyle/>
                    <a:p>
                      <a:pPr algn="ctr" fontAlgn="ctr"/>
                      <a:endParaRPr lang="en-US" sz="700" b="0" i="1" u="none" strike="noStrike" dirty="0">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DDEBF7"/>
                          </a:highlight>
                          <a:latin typeface="Century Gothic" panose="020B0502020202020204" pitchFamily="34" charset="0"/>
                        </a:rPr>
                        <a:t> </a:t>
                      </a:r>
                    </a:p>
                  </a:txBody>
                  <a:tcPr marL="4481" marR="4481" marT="4481" marB="0" anchor="ctr">
                    <a:lnL>
                      <a:noFill/>
                    </a:lnL>
                    <a:lnR>
                      <a:noFill/>
                    </a:lnR>
                    <a:lnT>
                      <a:noFill/>
                    </a:lnT>
                    <a:lnB>
                      <a:noFill/>
                    </a:lnB>
                    <a:solidFill>
                      <a:srgbClr val="DDEBF7"/>
                    </a:solidFill>
                  </a:tcPr>
                </a:tc>
                <a:tc>
                  <a:txBody>
                    <a:bodyPr/>
                    <a:lstStyle/>
                    <a:p>
                      <a:pPr algn="ctr" fontAlgn="ctr"/>
                      <a:r>
                        <a:rPr lang="en-US" sz="700" b="0" i="1" u="none" strike="noStrike" dirty="0">
                          <a:solidFill>
                            <a:srgbClr val="000000"/>
                          </a:solidFill>
                          <a:effectLst/>
                          <a:highlight>
                            <a:srgbClr val="DDEBF7"/>
                          </a:highlight>
                          <a:latin typeface="Century Gothic" panose="020B0502020202020204" pitchFamily="34" charset="0"/>
                        </a:rPr>
                        <a:t>List the immediate and medium-term objectives that the organization aims to achieve, providing clarity on current priorities.</a:t>
                      </a:r>
                    </a:p>
                  </a:txBody>
                  <a:tcPr marL="4481" marR="4481" marT="4481" marB="0" anchor="ctr">
                    <a:lnL>
                      <a:noFill/>
                    </a:lnL>
                    <a:lnR>
                      <a:noFill/>
                    </a:lnR>
                    <a:lnT>
                      <a:noFill/>
                    </a:lnT>
                    <a:lnB>
                      <a:noFill/>
                    </a:lnB>
                    <a:solidFill>
                      <a:srgbClr val="DDEBF7"/>
                    </a:solidFill>
                  </a:tcPr>
                </a:tc>
                <a:tc>
                  <a:txBody>
                    <a:bodyPr/>
                    <a:lstStyle/>
                    <a:p>
                      <a:pPr algn="ctr" fontAlgn="ctr"/>
                      <a:r>
                        <a:rPr lang="en-US" sz="700" b="0" i="1" u="none" strike="noStrike" dirty="0">
                          <a:solidFill>
                            <a:srgbClr val="000000"/>
                          </a:solidFill>
                          <a:effectLst/>
                          <a:highlight>
                            <a:srgbClr val="DDEBF7"/>
                          </a:highlight>
                          <a:latin typeface="Century Gothic" panose="020B0502020202020204" pitchFamily="34" charset="0"/>
                        </a:rPr>
                        <a:t> </a:t>
                      </a:r>
                    </a:p>
                  </a:txBody>
                  <a:tcPr marL="4481" marR="4481" marT="4481" marB="0" anchor="ctr">
                    <a:lnL>
                      <a:noFill/>
                    </a:lnL>
                    <a:lnR>
                      <a:noFill/>
                    </a:lnR>
                    <a:lnT>
                      <a:noFill/>
                    </a:lnT>
                    <a:lnB>
                      <a:noFill/>
                    </a:lnB>
                    <a:solidFill>
                      <a:srgbClr val="DDEBF7"/>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F2F2F2"/>
                          </a:highlight>
                          <a:latin typeface="Century Gothic" panose="020B0502020202020204" pitchFamily="34" charset="0"/>
                        </a:rPr>
                        <a:t> </a:t>
                      </a:r>
                    </a:p>
                  </a:txBody>
                  <a:tcPr marL="4481" marR="4481" marT="4481" marB="0" anchor="ctr">
                    <a:lnL>
                      <a:noFill/>
                    </a:lnL>
                    <a:lnR>
                      <a:noFill/>
                    </a:lnR>
                    <a:lnT>
                      <a:noFill/>
                    </a:lnT>
                    <a:lnB>
                      <a:noFill/>
                    </a:lnB>
                    <a:solidFill>
                      <a:srgbClr val="F2F2F2"/>
                    </a:solidFill>
                  </a:tcPr>
                </a:tc>
                <a:tc>
                  <a:txBody>
                    <a:bodyPr/>
                    <a:lstStyle/>
                    <a:p>
                      <a:pPr algn="ctr" fontAlgn="ctr"/>
                      <a:r>
                        <a:rPr lang="en-US" sz="700" b="0" i="1" u="none" strike="noStrike">
                          <a:solidFill>
                            <a:srgbClr val="000000"/>
                          </a:solidFill>
                          <a:effectLst/>
                          <a:highlight>
                            <a:srgbClr val="F2F2F2"/>
                          </a:highlight>
                          <a:latin typeface="Century Gothic" panose="020B0502020202020204" pitchFamily="34" charset="0"/>
                        </a:rPr>
                        <a:t>Summarize the internal and external factors that affect the organization's operations, including market conditions and operational capabilities.</a:t>
                      </a:r>
                    </a:p>
                  </a:txBody>
                  <a:tcPr marL="4481" marR="4481" marT="4481" marB="0" anchor="ctr">
                    <a:lnL>
                      <a:noFill/>
                    </a:lnL>
                    <a:lnR>
                      <a:noFill/>
                    </a:lnR>
                    <a:lnT>
                      <a:noFill/>
                    </a:lnT>
                    <a:lnB>
                      <a:noFill/>
                    </a:lnB>
                    <a:solidFill>
                      <a:srgbClr val="F2F2F2"/>
                    </a:solidFill>
                  </a:tcPr>
                </a:tc>
                <a:tc>
                  <a:txBody>
                    <a:bodyPr/>
                    <a:lstStyle/>
                    <a:p>
                      <a:pPr algn="ctr" fontAlgn="ctr"/>
                      <a:r>
                        <a:rPr lang="en-US" sz="700" b="0" i="1" u="none" strike="noStrike" dirty="0">
                          <a:solidFill>
                            <a:srgbClr val="000000"/>
                          </a:solidFill>
                          <a:effectLst/>
                          <a:highlight>
                            <a:srgbClr val="F2F2F2"/>
                          </a:highlight>
                          <a:latin typeface="Century Gothic" panose="020B0502020202020204" pitchFamily="34" charset="0"/>
                        </a:rPr>
                        <a:t> </a:t>
                      </a:r>
                    </a:p>
                  </a:txBody>
                  <a:tcPr marL="4481" marR="4481" marT="4481" marB="0" anchor="ctr">
                    <a:lnL>
                      <a:noFill/>
                    </a:lnL>
                    <a:lnR>
                      <a:noFill/>
                    </a:lnR>
                    <a:lnT>
                      <a:noFill/>
                    </a:lnT>
                    <a:lnB>
                      <a:noFill/>
                    </a:lnB>
                    <a:solidFill>
                      <a:srgbClr val="F2F2F2"/>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EFF1D9"/>
                          </a:highlight>
                          <a:latin typeface="Century Gothic" panose="020B0502020202020204" pitchFamily="34" charset="0"/>
                        </a:rPr>
                        <a:t> </a:t>
                      </a:r>
                    </a:p>
                  </a:txBody>
                  <a:tcPr marL="4481" marR="4481" marT="4481" marB="0" anchor="ctr">
                    <a:lnL>
                      <a:noFill/>
                    </a:lnL>
                    <a:lnR>
                      <a:noFill/>
                    </a:lnR>
                    <a:lnT>
                      <a:noFill/>
                    </a:lnT>
                    <a:lnB>
                      <a:noFill/>
                    </a:lnB>
                    <a:solidFill>
                      <a:srgbClr val="EFF1D9"/>
                    </a:solidFill>
                  </a:tcPr>
                </a:tc>
                <a:tc>
                  <a:txBody>
                    <a:bodyPr/>
                    <a:lstStyle/>
                    <a:p>
                      <a:pPr algn="ctr" fontAlgn="ctr"/>
                      <a:r>
                        <a:rPr lang="en-US" sz="700" b="0" i="1" u="none" strike="noStrike" dirty="0">
                          <a:solidFill>
                            <a:srgbClr val="000000"/>
                          </a:solidFill>
                          <a:effectLst/>
                          <a:highlight>
                            <a:srgbClr val="EFF1D9"/>
                          </a:highlight>
                          <a:latin typeface="Century Gothic" panose="020B0502020202020204" pitchFamily="34" charset="0"/>
                        </a:rPr>
                        <a:t>Identify the main stakeholders involved with or impacted by the organization, including customers, employees, and partners, in order to understand their influence and needs.</a:t>
                      </a:r>
                    </a:p>
                  </a:txBody>
                  <a:tcPr marL="4481" marR="4481" marT="4481" marB="0" anchor="ctr">
                    <a:lnL>
                      <a:noFill/>
                    </a:lnL>
                    <a:lnR>
                      <a:noFill/>
                    </a:lnR>
                    <a:lnT>
                      <a:noFill/>
                    </a:lnT>
                    <a:lnB>
                      <a:noFill/>
                    </a:lnB>
                    <a:solidFill>
                      <a:srgbClr val="EFF1D9"/>
                    </a:solidFill>
                  </a:tcPr>
                </a:tc>
                <a:tc>
                  <a:txBody>
                    <a:bodyPr/>
                    <a:lstStyle/>
                    <a:p>
                      <a:pPr algn="ctr" fontAlgn="ctr"/>
                      <a:r>
                        <a:rPr lang="en-US" sz="700" b="0" i="1" u="none" strike="noStrike">
                          <a:solidFill>
                            <a:srgbClr val="000000"/>
                          </a:solidFill>
                          <a:effectLst/>
                          <a:highlight>
                            <a:srgbClr val="EFF1D9"/>
                          </a:highlight>
                          <a:latin typeface="Century Gothic" panose="020B0502020202020204" pitchFamily="34" charset="0"/>
                        </a:rPr>
                        <a:t> </a:t>
                      </a:r>
                    </a:p>
                  </a:txBody>
                  <a:tcPr marL="4481" marR="4481" marT="4481" marB="0" anchor="ctr">
                    <a:lnL>
                      <a:noFill/>
                    </a:lnL>
                    <a:lnR>
                      <a:noFill/>
                    </a:lnR>
                    <a:lnT>
                      <a:noFill/>
                    </a:lnT>
                    <a:lnB>
                      <a:noFill/>
                    </a:lnB>
                    <a:solidFill>
                      <a:srgbClr val="EFF1D9"/>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DCF7F8"/>
                          </a:highlight>
                          <a:latin typeface="Century Gothic" panose="020B0502020202020204" pitchFamily="34" charset="0"/>
                        </a:rPr>
                        <a:t> </a:t>
                      </a:r>
                    </a:p>
                  </a:txBody>
                  <a:tcPr marL="4481" marR="4481" marT="4481" marB="0" anchor="ctr">
                    <a:lnL>
                      <a:noFill/>
                    </a:lnL>
                    <a:lnR>
                      <a:noFill/>
                    </a:lnR>
                    <a:lnT>
                      <a:noFill/>
                    </a:lnT>
                    <a:lnB>
                      <a:noFill/>
                    </a:lnB>
                    <a:solidFill>
                      <a:srgbClr val="DCF7F8"/>
                    </a:solidFill>
                  </a:tcPr>
                </a:tc>
                <a:tc>
                  <a:txBody>
                    <a:bodyPr/>
                    <a:lstStyle/>
                    <a:p>
                      <a:pPr algn="ctr" fontAlgn="ctr"/>
                      <a:r>
                        <a:rPr lang="en-US" sz="700" b="0" i="1" u="none" strike="noStrike" dirty="0">
                          <a:solidFill>
                            <a:srgbClr val="000000"/>
                          </a:solidFill>
                          <a:effectLst/>
                          <a:highlight>
                            <a:srgbClr val="DCF7F8"/>
                          </a:highlight>
                          <a:latin typeface="Century Gothic" panose="020B0502020202020204" pitchFamily="34" charset="0"/>
                        </a:rPr>
                        <a:t>Outline how the company currently distributes resources across various projects and operations, highlighting areas of investment and potential resource constraints.</a:t>
                      </a:r>
                    </a:p>
                  </a:txBody>
                  <a:tcPr marL="4481" marR="4481" marT="4481" marB="0" anchor="ctr">
                    <a:lnL>
                      <a:noFill/>
                    </a:lnL>
                    <a:lnR>
                      <a:noFill/>
                    </a:lnR>
                    <a:lnT>
                      <a:noFill/>
                    </a:lnT>
                    <a:lnB>
                      <a:noFill/>
                    </a:lnB>
                    <a:solidFill>
                      <a:srgbClr val="DCF7F8"/>
                    </a:solidFill>
                  </a:tcPr>
                </a:tc>
                <a:tc>
                  <a:txBody>
                    <a:bodyPr/>
                    <a:lstStyle/>
                    <a:p>
                      <a:pPr algn="ctr" fontAlgn="ctr"/>
                      <a:r>
                        <a:rPr lang="en-US" sz="700" b="0" i="1" u="none" strike="noStrike" dirty="0">
                          <a:solidFill>
                            <a:srgbClr val="000000"/>
                          </a:solidFill>
                          <a:effectLst/>
                          <a:highlight>
                            <a:srgbClr val="DCF7F8"/>
                          </a:highlight>
                          <a:latin typeface="Century Gothic" panose="020B0502020202020204" pitchFamily="34" charset="0"/>
                        </a:rPr>
                        <a:t> </a:t>
                      </a:r>
                    </a:p>
                  </a:txBody>
                  <a:tcPr marL="4481" marR="4481" marT="4481" marB="0" anchor="ctr">
                    <a:lnL>
                      <a:noFill/>
                    </a:lnL>
                    <a:lnR>
                      <a:noFill/>
                    </a:lnR>
                    <a:lnT>
                      <a:noFill/>
                    </a:lnT>
                    <a:lnB>
                      <a:noFill/>
                    </a:lnB>
                    <a:solidFill>
                      <a:srgbClr val="DCF7F8"/>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dirty="0">
                          <a:solidFill>
                            <a:srgbClr val="000000"/>
                          </a:solidFill>
                          <a:effectLst/>
                          <a:highlight>
                            <a:srgbClr val="D6DCE4"/>
                          </a:highlight>
                          <a:latin typeface="Century Gothic" panose="020B0502020202020204" pitchFamily="34" charset="0"/>
                        </a:rPr>
                        <a:t> </a:t>
                      </a:r>
                    </a:p>
                  </a:txBody>
                  <a:tcPr marL="4481" marR="4481" marT="4481" marB="0" anchor="ctr">
                    <a:lnL>
                      <a:noFill/>
                    </a:lnL>
                    <a:lnR>
                      <a:noFill/>
                    </a:lnR>
                    <a:lnT>
                      <a:noFill/>
                    </a:lnT>
                    <a:lnB>
                      <a:noFill/>
                    </a:lnB>
                    <a:solidFill>
                      <a:srgbClr val="D6DCE4"/>
                    </a:solidFill>
                  </a:tcPr>
                </a:tc>
                <a:tc>
                  <a:txBody>
                    <a:bodyPr/>
                    <a:lstStyle/>
                    <a:p>
                      <a:pPr algn="ctr" fontAlgn="ctr"/>
                      <a:r>
                        <a:rPr lang="en-US" sz="700" b="0" i="1" u="none" strike="noStrike" dirty="0">
                          <a:solidFill>
                            <a:srgbClr val="000000"/>
                          </a:solidFill>
                          <a:effectLst/>
                          <a:highlight>
                            <a:srgbClr val="D6DCE4"/>
                          </a:highlight>
                          <a:latin typeface="Century Gothic" panose="020B0502020202020204" pitchFamily="34" charset="0"/>
                        </a:rPr>
                        <a:t>Describe the metrics and KPIs used to measure the organization's performance, offering insight into areas of strength and those requiring improvement.</a:t>
                      </a:r>
                    </a:p>
                  </a:txBody>
                  <a:tcPr marL="4481" marR="4481" marT="4481" marB="0" anchor="ctr">
                    <a:lnL>
                      <a:noFill/>
                    </a:lnL>
                    <a:lnR>
                      <a:noFill/>
                    </a:lnR>
                    <a:lnT>
                      <a:noFill/>
                    </a:lnT>
                    <a:lnB>
                      <a:noFill/>
                    </a:lnB>
                    <a:solidFill>
                      <a:srgbClr val="D6DCE4"/>
                    </a:solidFill>
                  </a:tcPr>
                </a:tc>
                <a:tc>
                  <a:txBody>
                    <a:bodyPr/>
                    <a:lstStyle/>
                    <a:p>
                      <a:pPr algn="ctr" fontAlgn="ctr"/>
                      <a:r>
                        <a:rPr lang="en-US" sz="700" b="0" i="1" u="none" strike="noStrike">
                          <a:solidFill>
                            <a:srgbClr val="000000"/>
                          </a:solidFill>
                          <a:effectLst/>
                          <a:highlight>
                            <a:srgbClr val="D6DCE4"/>
                          </a:highlight>
                          <a:latin typeface="Century Gothic" panose="020B0502020202020204" pitchFamily="34" charset="0"/>
                        </a:rPr>
                        <a:t> </a:t>
                      </a:r>
                    </a:p>
                  </a:txBody>
                  <a:tcPr marL="4481" marR="4481" marT="4481" marB="0" anchor="ctr">
                    <a:lnL>
                      <a:noFill/>
                    </a:lnL>
                    <a:lnR>
                      <a:noFill/>
                    </a:lnR>
                    <a:lnT>
                      <a:noFill/>
                    </a:lnT>
                    <a:lnB>
                      <a:noFill/>
                    </a:lnB>
                    <a:solidFill>
                      <a:srgbClr val="D6DCE4"/>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FAF9D3"/>
                          </a:highlight>
                          <a:latin typeface="Century Gothic" panose="020B0502020202020204" pitchFamily="34" charset="0"/>
                        </a:rPr>
                        <a:t> </a:t>
                      </a:r>
                    </a:p>
                  </a:txBody>
                  <a:tcPr marL="4481" marR="4481" marT="4481" marB="0" anchor="ctr">
                    <a:lnL>
                      <a:noFill/>
                    </a:lnL>
                    <a:lnR>
                      <a:noFill/>
                    </a:lnR>
                    <a:lnT>
                      <a:noFill/>
                    </a:lnT>
                    <a:lnB>
                      <a:noFill/>
                    </a:lnB>
                    <a:solidFill>
                      <a:srgbClr val="FAF9D3"/>
                    </a:solidFill>
                  </a:tcPr>
                </a:tc>
                <a:tc>
                  <a:txBody>
                    <a:bodyPr/>
                    <a:lstStyle/>
                    <a:p>
                      <a:pPr algn="ctr" fontAlgn="ctr"/>
                      <a:r>
                        <a:rPr lang="en-US" sz="700" b="0" i="1" u="none" strike="noStrike" dirty="0">
                          <a:solidFill>
                            <a:srgbClr val="000000"/>
                          </a:solidFill>
                          <a:effectLst/>
                          <a:highlight>
                            <a:srgbClr val="FAF9D3"/>
                          </a:highlight>
                          <a:latin typeface="Century Gothic" panose="020B0502020202020204" pitchFamily="34" charset="0"/>
                        </a:rPr>
                        <a:t>Highlight significant challenges that the organization faces, detailing obstacles that could hinder the achievement of current objectives.</a:t>
                      </a:r>
                    </a:p>
                  </a:txBody>
                  <a:tcPr marL="4481" marR="4481" marT="4481" marB="0" anchor="ctr">
                    <a:lnL>
                      <a:noFill/>
                    </a:lnL>
                    <a:lnR>
                      <a:noFill/>
                    </a:lnR>
                    <a:lnT>
                      <a:noFill/>
                    </a:lnT>
                    <a:lnB>
                      <a:noFill/>
                    </a:lnB>
                    <a:solidFill>
                      <a:srgbClr val="FAF9D3"/>
                    </a:solidFill>
                  </a:tcPr>
                </a:tc>
                <a:tc>
                  <a:txBody>
                    <a:bodyPr/>
                    <a:lstStyle/>
                    <a:p>
                      <a:pPr algn="ctr" fontAlgn="ctr"/>
                      <a:r>
                        <a:rPr lang="en-US" sz="700" b="0" i="1" u="none" strike="noStrike" dirty="0">
                          <a:solidFill>
                            <a:srgbClr val="000000"/>
                          </a:solidFill>
                          <a:effectLst/>
                          <a:highlight>
                            <a:srgbClr val="FAF9D3"/>
                          </a:highlight>
                          <a:latin typeface="Century Gothic" panose="020B0502020202020204" pitchFamily="34" charset="0"/>
                        </a:rPr>
                        <a:t> </a:t>
                      </a:r>
                    </a:p>
                  </a:txBody>
                  <a:tcPr marL="4481" marR="4481" marT="4481" marB="0" anchor="ctr">
                    <a:lnL>
                      <a:noFill/>
                    </a:lnL>
                    <a:lnR>
                      <a:noFill/>
                    </a:lnR>
                    <a:lnT>
                      <a:noFill/>
                    </a:lnT>
                    <a:lnB>
                      <a:noFill/>
                    </a:lnB>
                    <a:solidFill>
                      <a:srgbClr val="FAF9D3"/>
                    </a:solidFill>
                  </a:tcPr>
                </a:tc>
                <a:tc>
                  <a:txBody>
                    <a:bodyPr/>
                    <a:lstStyle/>
                    <a:p>
                      <a:pPr algn="ctr" fontAlgn="ctr"/>
                      <a:endParaRPr lang="en-US" sz="700" b="0" i="1" u="none" strike="noStrike">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dirty="0">
                          <a:solidFill>
                            <a:srgbClr val="000000"/>
                          </a:solidFill>
                          <a:effectLst/>
                          <a:highlight>
                            <a:srgbClr val="FFF2CC"/>
                          </a:highlight>
                          <a:latin typeface="Century Gothic" panose="020B0502020202020204" pitchFamily="34" charset="0"/>
                        </a:rPr>
                        <a:t> </a:t>
                      </a:r>
                    </a:p>
                  </a:txBody>
                  <a:tcPr marL="4481" marR="4481" marT="4481" marB="0" anchor="ctr">
                    <a:lnL>
                      <a:noFill/>
                    </a:lnL>
                    <a:lnR>
                      <a:noFill/>
                    </a:lnR>
                    <a:lnT>
                      <a:noFill/>
                    </a:lnT>
                    <a:lnB>
                      <a:noFill/>
                    </a:lnB>
                    <a:solidFill>
                      <a:srgbClr val="FFF2CC"/>
                    </a:solidFill>
                  </a:tcPr>
                </a:tc>
                <a:tc>
                  <a:txBody>
                    <a:bodyPr/>
                    <a:lstStyle/>
                    <a:p>
                      <a:pPr algn="ctr" fontAlgn="ctr"/>
                      <a:r>
                        <a:rPr lang="en-US" sz="700" b="0" i="1" u="none" strike="noStrike" dirty="0">
                          <a:solidFill>
                            <a:srgbClr val="000000"/>
                          </a:solidFill>
                          <a:effectLst/>
                          <a:highlight>
                            <a:srgbClr val="FFF2CC"/>
                          </a:highlight>
                          <a:latin typeface="Century Gothic" panose="020B0502020202020204" pitchFamily="34" charset="0"/>
                        </a:rPr>
                        <a:t> Discuss trends and changes in the market or industry that could impact the organization, thereby providing a basis for the anticipation of future shifts.</a:t>
                      </a:r>
                    </a:p>
                  </a:txBody>
                  <a:tcPr marL="4481" marR="4481" marT="4481" marB="0" anchor="ctr">
                    <a:lnL>
                      <a:noFill/>
                    </a:lnL>
                    <a:lnR>
                      <a:noFill/>
                    </a:lnR>
                    <a:lnT>
                      <a:noFill/>
                    </a:lnT>
                    <a:lnB>
                      <a:noFill/>
                    </a:lnB>
                    <a:solidFill>
                      <a:srgbClr val="FFF2CC"/>
                    </a:solidFill>
                  </a:tcPr>
                </a:tc>
                <a:tc>
                  <a:txBody>
                    <a:bodyPr/>
                    <a:lstStyle/>
                    <a:p>
                      <a:pPr algn="ctr" fontAlgn="ctr"/>
                      <a:r>
                        <a:rPr lang="en-US" sz="700" b="0" i="1" u="none" strike="noStrike" dirty="0">
                          <a:solidFill>
                            <a:srgbClr val="000000"/>
                          </a:solidFill>
                          <a:effectLst/>
                          <a:highlight>
                            <a:srgbClr val="FFF2CC"/>
                          </a:highlight>
                          <a:latin typeface="Century Gothic" panose="020B0502020202020204" pitchFamily="34" charset="0"/>
                        </a:rPr>
                        <a:t> </a:t>
                      </a:r>
                    </a:p>
                  </a:txBody>
                  <a:tcPr marL="4481" marR="4481" marT="4481" marB="0" anchor="ctr">
                    <a:lnL>
                      <a:noFill/>
                    </a:lnL>
                    <a:lnR>
                      <a:noFill/>
                    </a:lnR>
                    <a:lnT>
                      <a:noFill/>
                    </a:lnT>
                    <a:lnB>
                      <a:noFill/>
                    </a:lnB>
                    <a:solidFill>
                      <a:srgbClr val="FFF2CC"/>
                    </a:solidFill>
                  </a:tcPr>
                </a:tc>
                <a:tc>
                  <a:txBody>
                    <a:bodyPr/>
                    <a:lstStyle/>
                    <a:p>
                      <a:pPr algn="ctr" fontAlgn="ctr"/>
                      <a:endParaRPr lang="en-US" sz="700" b="0" i="1" u="none" strike="noStrike" dirty="0">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a:solidFill>
                            <a:srgbClr val="000000"/>
                          </a:solidFill>
                          <a:effectLst/>
                          <a:highlight>
                            <a:srgbClr val="FCE4D6"/>
                          </a:highlight>
                          <a:latin typeface="Century Gothic" panose="020B0502020202020204" pitchFamily="34" charset="0"/>
                        </a:rPr>
                        <a:t> </a:t>
                      </a:r>
                    </a:p>
                  </a:txBody>
                  <a:tcPr marL="4481" marR="4481" marT="4481" marB="0" anchor="ctr">
                    <a:lnL>
                      <a:noFill/>
                    </a:lnL>
                    <a:lnR>
                      <a:noFill/>
                    </a:lnR>
                    <a:lnT>
                      <a:noFill/>
                    </a:lnT>
                    <a:lnB>
                      <a:noFill/>
                    </a:lnB>
                    <a:solidFill>
                      <a:srgbClr val="FCE4D6"/>
                    </a:solidFill>
                  </a:tcPr>
                </a:tc>
                <a:tc>
                  <a:txBody>
                    <a:bodyPr/>
                    <a:lstStyle/>
                    <a:p>
                      <a:pPr algn="ctr" fontAlgn="ctr"/>
                      <a:r>
                        <a:rPr lang="en-US" sz="700" b="0" i="1" u="none" strike="noStrike" dirty="0">
                          <a:solidFill>
                            <a:srgbClr val="000000"/>
                          </a:solidFill>
                          <a:effectLst/>
                          <a:highlight>
                            <a:srgbClr val="FCE4D6"/>
                          </a:highlight>
                          <a:latin typeface="Century Gothic" panose="020B0502020202020204" pitchFamily="34" charset="0"/>
                        </a:rPr>
                        <a:t>Analyze the competitive environment, including key competitors and their strategies, in order to understand the organization's position in the market.</a:t>
                      </a:r>
                    </a:p>
                  </a:txBody>
                  <a:tcPr marL="4481" marR="4481" marT="4481" marB="0" anchor="ctr">
                    <a:lnL>
                      <a:noFill/>
                    </a:lnL>
                    <a:lnR>
                      <a:noFill/>
                    </a:lnR>
                    <a:lnT>
                      <a:noFill/>
                    </a:lnT>
                    <a:lnB>
                      <a:noFill/>
                    </a:lnB>
                    <a:solidFill>
                      <a:srgbClr val="FCE4D6"/>
                    </a:solidFill>
                  </a:tcPr>
                </a:tc>
                <a:tc>
                  <a:txBody>
                    <a:bodyPr/>
                    <a:lstStyle/>
                    <a:p>
                      <a:pPr algn="ctr" fontAlgn="ctr"/>
                      <a:r>
                        <a:rPr lang="en-US" sz="700" b="0" i="1" u="none" strike="noStrike">
                          <a:solidFill>
                            <a:srgbClr val="000000"/>
                          </a:solidFill>
                          <a:effectLst/>
                          <a:highlight>
                            <a:srgbClr val="FCE4D6"/>
                          </a:highlight>
                          <a:latin typeface="Century Gothic" panose="020B0502020202020204" pitchFamily="34" charset="0"/>
                        </a:rPr>
                        <a:t> </a:t>
                      </a:r>
                    </a:p>
                  </a:txBody>
                  <a:tcPr marL="4481" marR="4481" marT="4481" marB="0" anchor="ctr">
                    <a:lnL>
                      <a:noFill/>
                    </a:lnL>
                    <a:lnR>
                      <a:noFill/>
                    </a:lnR>
                    <a:lnT>
                      <a:noFill/>
                    </a:lnT>
                    <a:lnB>
                      <a:noFill/>
                    </a:lnB>
                    <a:solidFill>
                      <a:srgbClr val="FCE4D6"/>
                    </a:solidFill>
                  </a:tcPr>
                </a:tc>
                <a:tc>
                  <a:txBody>
                    <a:bodyPr/>
                    <a:lstStyle/>
                    <a:p>
                      <a:pPr algn="ctr" fontAlgn="ctr"/>
                      <a:endParaRPr lang="en-US" sz="700" b="0" i="1" u="none" strike="noStrike" dirty="0">
                        <a:solidFill>
                          <a:srgbClr val="000000"/>
                        </a:solidFill>
                        <a:effectLst/>
                        <a:latin typeface="Century Gothic" panose="020B0502020202020204" pitchFamily="34" charset="0"/>
                      </a:endParaRPr>
                    </a:p>
                  </a:txBody>
                  <a:tcPr marL="4481" marR="4481" marT="4481" marB="0" anchor="ctr">
                    <a:lnL>
                      <a:noFill/>
                    </a:lnL>
                    <a:lnR>
                      <a:noFill/>
                    </a:lnR>
                    <a:lnT>
                      <a:noFill/>
                    </a:lnT>
                    <a:lnB>
                      <a:noFill/>
                    </a:lnB>
                    <a:noFill/>
                  </a:tcPr>
                </a:tc>
                <a:tc>
                  <a:txBody>
                    <a:bodyPr/>
                    <a:lstStyle/>
                    <a:p>
                      <a:pPr algn="ctr" fontAlgn="ctr"/>
                      <a:r>
                        <a:rPr lang="en-US" sz="700" b="0" i="1" u="none" strike="noStrike" dirty="0">
                          <a:solidFill>
                            <a:srgbClr val="000000"/>
                          </a:solidFill>
                          <a:effectLst/>
                          <a:highlight>
                            <a:srgbClr val="E5DDEF"/>
                          </a:highlight>
                          <a:latin typeface="Century Gothic" panose="020B0502020202020204" pitchFamily="34" charset="0"/>
                        </a:rPr>
                        <a:t> </a:t>
                      </a:r>
                    </a:p>
                  </a:txBody>
                  <a:tcPr marL="4481" marR="4481" marT="4481" marB="0" anchor="ctr">
                    <a:lnL>
                      <a:noFill/>
                    </a:lnL>
                    <a:lnR>
                      <a:noFill/>
                    </a:lnR>
                    <a:lnT>
                      <a:noFill/>
                    </a:lnT>
                    <a:lnB>
                      <a:noFill/>
                    </a:lnB>
                    <a:solidFill>
                      <a:srgbClr val="E5DDEF"/>
                    </a:solidFill>
                  </a:tcPr>
                </a:tc>
                <a:tc>
                  <a:txBody>
                    <a:bodyPr/>
                    <a:lstStyle/>
                    <a:p>
                      <a:pPr algn="ctr" fontAlgn="ctr"/>
                      <a:r>
                        <a:rPr lang="en-US" sz="700" b="0" i="1" u="none" strike="noStrike" dirty="0">
                          <a:solidFill>
                            <a:srgbClr val="000000"/>
                          </a:solidFill>
                          <a:effectLst/>
                          <a:highlight>
                            <a:srgbClr val="E5DDEF"/>
                          </a:highlight>
                          <a:latin typeface="Century Gothic" panose="020B0502020202020204" pitchFamily="34" charset="0"/>
                        </a:rPr>
                        <a:t>Summarize the main risks to the organization, including financial, operational, and strategic risks, in order to shape your risk management and mitigation strategies.</a:t>
                      </a:r>
                    </a:p>
                  </a:txBody>
                  <a:tcPr marL="4481" marR="4481" marT="4481" marB="0" anchor="ctr">
                    <a:lnL>
                      <a:noFill/>
                    </a:lnL>
                    <a:lnR>
                      <a:noFill/>
                    </a:lnR>
                    <a:lnT>
                      <a:noFill/>
                    </a:lnT>
                    <a:lnB>
                      <a:noFill/>
                    </a:lnB>
                    <a:solidFill>
                      <a:srgbClr val="E5DDEF"/>
                    </a:solidFill>
                  </a:tcPr>
                </a:tc>
                <a:tc>
                  <a:txBody>
                    <a:bodyPr/>
                    <a:lstStyle/>
                    <a:p>
                      <a:pPr algn="ctr" fontAlgn="ctr"/>
                      <a:r>
                        <a:rPr lang="en-US" sz="400" b="0" i="1" u="none" strike="noStrike">
                          <a:solidFill>
                            <a:srgbClr val="000000"/>
                          </a:solidFill>
                          <a:effectLst/>
                          <a:highlight>
                            <a:srgbClr val="E5DDEF"/>
                          </a:highlight>
                          <a:latin typeface="Century Gothic" panose="020B0502020202020204" pitchFamily="34" charset="0"/>
                        </a:rPr>
                        <a:t> </a:t>
                      </a:r>
                    </a:p>
                  </a:txBody>
                  <a:tcPr marL="4481" marR="4481" marT="4481" marB="0" anchor="ctr">
                    <a:lnL>
                      <a:noFill/>
                    </a:lnL>
                    <a:lnR>
                      <a:noFill/>
                    </a:lnR>
                    <a:lnT>
                      <a:noFill/>
                    </a:lnT>
                    <a:lnB>
                      <a:noFill/>
                    </a:lnB>
                    <a:solidFill>
                      <a:srgbClr val="E5DDEF"/>
                    </a:solidFill>
                  </a:tcPr>
                </a:tc>
                <a:extLst>
                  <a:ext uri="{0D108BD9-81ED-4DB2-BD59-A6C34878D82A}">
                    <a16:rowId xmlns:a16="http://schemas.microsoft.com/office/drawing/2014/main" val="3010189040"/>
                  </a:ext>
                </a:extLst>
              </a:tr>
              <a:tr h="1244530">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481" marR="4481" marT="4481" marB="0" anchor="b">
                    <a:lnL>
                      <a:noFill/>
                    </a:lnL>
                    <a:lnR>
                      <a:noFill/>
                    </a:lnR>
                    <a:lnT>
                      <a:noFill/>
                    </a:lnT>
                    <a:lnB>
                      <a:noFill/>
                    </a:lnB>
                    <a:solidFill>
                      <a:srgbClr val="E2EFDA"/>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Review the company's founding vision and mission statements.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481" marR="4481" marT="4481" marB="0" anchor="b">
                    <a:lnL>
                      <a:noFill/>
                    </a:lnL>
                    <a:lnR>
                      <a:noFill/>
                    </a:lnR>
                    <a:lnT>
                      <a:noFill/>
                    </a:lnT>
                    <a:lnB>
                      <a:noFill/>
                    </a:lnB>
                    <a:solidFill>
                      <a:srgbClr val="DDEBF7"/>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List the immediate objectives, such as expanding the charging infrastructure.</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481" marR="4481" marT="4481" marB="0" anchor="b">
                    <a:lnL>
                      <a:noFill/>
                    </a:lnL>
                    <a:lnR>
                      <a:noFill/>
                    </a:lnR>
                    <a:lnT>
                      <a:noFill/>
                    </a:lnT>
                    <a:lnB>
                      <a:noFill/>
                    </a:lnB>
                    <a:solidFill>
                      <a:srgbClr val="F2F2F2"/>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Analyze the efficiency of current charging station operations.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481" marR="4481" marT="4481" marB="0" anchor="b">
                    <a:lnL>
                      <a:noFill/>
                    </a:lnL>
                    <a:lnR>
                      <a:noFill/>
                    </a:lnR>
                    <a:lnT>
                      <a:noFill/>
                    </a:lnT>
                    <a:lnB>
                      <a:noFill/>
                    </a:lnB>
                    <a:solidFill>
                      <a:srgbClr val="EFF1D9"/>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Identify key customer segments and their usage patterns.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481" marR="4481" marT="4481" marB="0" anchor="b">
                    <a:lnL>
                      <a:noFill/>
                    </a:lnL>
                    <a:lnR>
                      <a:noFill/>
                    </a:lnR>
                    <a:lnT>
                      <a:noFill/>
                    </a:lnT>
                    <a:lnB>
                      <a:noFill/>
                    </a:lnB>
                    <a:solidFill>
                      <a:srgbClr val="DCF7F8"/>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Map out current investments in charging technology and infrastructure.</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481" marR="4481" marT="4481" marB="0" anchor="b">
                    <a:lnL>
                      <a:noFill/>
                    </a:lnL>
                    <a:lnR>
                      <a:noFill/>
                    </a:lnR>
                    <a:lnT>
                      <a:noFill/>
                    </a:lnT>
                    <a:lnB>
                      <a:noFill/>
                    </a:lnB>
                    <a:solidFill>
                      <a:srgbClr val="D6DCE4"/>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Measure customer satisfaction through surveys and usage data.</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481" marR="4481" marT="4481" marB="0" anchor="b">
                    <a:lnL>
                      <a:noFill/>
                    </a:lnL>
                    <a:lnR>
                      <a:noFill/>
                    </a:lnR>
                    <a:lnT>
                      <a:noFill/>
                    </a:lnT>
                    <a:lnB>
                      <a:noFill/>
                    </a:lnB>
                    <a:solidFill>
                      <a:srgbClr val="FAF9D3"/>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Identify bottlenecks in the current charging infrastructure network.</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481" marR="4481" marT="4481" marB="0" anchor="b">
                    <a:lnL>
                      <a:noFill/>
                    </a:lnL>
                    <a:lnR>
                      <a:noFill/>
                    </a:lnR>
                    <a:lnT>
                      <a:noFill/>
                    </a:lnT>
                    <a:lnB>
                      <a:noFill/>
                    </a:lnB>
                    <a:solidFill>
                      <a:srgbClr val="FFF2CC"/>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Monitor advancements in EV technology and their potential impacts on charging demand.</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481" marR="4481" marT="4481" marB="0" anchor="b">
                    <a:lnL>
                      <a:noFill/>
                    </a:lnL>
                    <a:lnR>
                      <a:noFill/>
                    </a:lnR>
                    <a:lnT>
                      <a:noFill/>
                    </a:lnT>
                    <a:lnB>
                      <a:noFill/>
                    </a:lnB>
                    <a:solidFill>
                      <a:srgbClr val="FCE4D6"/>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Conduct a competitive analysis to benchmark the organization against other EV charging and logistics companies.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Century Gothic" panose="020B0502020202020204" pitchFamily="34" charset="0"/>
                        </a:rPr>
                        <a:t> </a:t>
                      </a:r>
                    </a:p>
                  </a:txBody>
                  <a:tcPr marL="4481" marR="4481" marT="4481" marB="0" anchor="b">
                    <a:lnL>
                      <a:noFill/>
                    </a:lnL>
                    <a:lnR>
                      <a:noFill/>
                    </a:lnR>
                    <a:lnT>
                      <a:noFill/>
                    </a:lnT>
                    <a:lnB>
                      <a:noFill/>
                    </a:lnB>
                    <a:solidFill>
                      <a:srgbClr val="E5DDEF"/>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Assess the company's financial risks, including dependence on external funding.</a:t>
                      </a:r>
                    </a:p>
                  </a:txBody>
                  <a:tcPr marL="4481" marR="4481" marT="4481"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481" marR="4481" marT="4481" marB="0" anchor="b">
                    <a:lnL>
                      <a:noFill/>
                    </a:lnL>
                    <a:lnR>
                      <a:noFill/>
                    </a:lnR>
                    <a:lnT>
                      <a:noFill/>
                    </a:lnT>
                    <a:lnB>
                      <a:noFill/>
                    </a:lnB>
                    <a:solidFill>
                      <a:srgbClr val="E5DDEF"/>
                    </a:solidFill>
                  </a:tcPr>
                </a:tc>
                <a:extLst>
                  <a:ext uri="{0D108BD9-81ED-4DB2-BD59-A6C34878D82A}">
                    <a16:rowId xmlns:a16="http://schemas.microsoft.com/office/drawing/2014/main" val="1004028763"/>
                  </a:ext>
                </a:extLst>
              </a:tr>
              <a:tr h="173699">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extLst>
                  <a:ext uri="{0D108BD9-81ED-4DB2-BD59-A6C34878D82A}">
                    <a16:rowId xmlns:a16="http://schemas.microsoft.com/office/drawing/2014/main" val="3733019698"/>
                  </a:ext>
                </a:extLst>
              </a:tr>
              <a:tr h="1244530">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481" marR="4481" marT="4481" marB="0" anchor="b">
                    <a:lnL>
                      <a:noFill/>
                    </a:lnL>
                    <a:lnR>
                      <a:noFill/>
                    </a:lnR>
                    <a:lnT>
                      <a:noFill/>
                    </a:lnT>
                    <a:lnB>
                      <a:noFill/>
                    </a:lnB>
                    <a:solidFill>
                      <a:srgbClr val="E2EFDA"/>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Assess how the current strategy aligns with overall industry trends.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481" marR="4481" marT="4481" marB="0" anchor="b">
                    <a:lnL>
                      <a:noFill/>
                    </a:lnL>
                    <a:lnR>
                      <a:noFill/>
                    </a:lnR>
                    <a:lnT>
                      <a:noFill/>
                    </a:lnT>
                    <a:lnB>
                      <a:noFill/>
                    </a:lnB>
                    <a:solidFill>
                      <a:srgbClr val="DDEBF7"/>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Define medium-term goals, like increasing market share.</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481" marR="4481" marT="4481" marB="0" anchor="b">
                    <a:lnL>
                      <a:noFill/>
                    </a:lnL>
                    <a:lnR>
                      <a:noFill/>
                    </a:lnR>
                    <a:lnT>
                      <a:noFill/>
                    </a:lnT>
                    <a:lnB>
                      <a:noFill/>
                    </a:lnB>
                    <a:solidFill>
                      <a:srgbClr val="F2F2F2"/>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Assess the impact of regulatory changes on operations.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481" marR="4481" marT="4481" marB="0" anchor="b">
                    <a:lnL>
                      <a:noFill/>
                    </a:lnL>
                    <a:lnR>
                      <a:noFill/>
                    </a:lnR>
                    <a:lnT>
                      <a:noFill/>
                    </a:lnT>
                    <a:lnB>
                      <a:noFill/>
                    </a:lnB>
                    <a:solidFill>
                      <a:srgbClr val="EFF1D9"/>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Engage with partners, suppliers, and regulatory bodies to understand their expectations.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481" marR="4481" marT="4481" marB="0" anchor="b">
                    <a:lnL>
                      <a:noFill/>
                    </a:lnL>
                    <a:lnR>
                      <a:noFill/>
                    </a:lnR>
                    <a:lnT>
                      <a:noFill/>
                    </a:lnT>
                    <a:lnB>
                      <a:noFill/>
                    </a:lnB>
                    <a:solidFill>
                      <a:srgbClr val="DCF7F8"/>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Review budget allocations toward marketing and customer service.</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481" marR="4481" marT="4481" marB="0" anchor="b">
                    <a:lnL>
                      <a:noFill/>
                    </a:lnL>
                    <a:lnR>
                      <a:noFill/>
                    </a:lnR>
                    <a:lnT>
                      <a:noFill/>
                    </a:lnT>
                    <a:lnB>
                      <a:noFill/>
                    </a:lnB>
                    <a:solidFill>
                      <a:srgbClr val="D6DCE4"/>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Track operational efficiency, such as turnaround times at charging stations.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481" marR="4481" marT="4481" marB="0" anchor="b">
                    <a:lnL>
                      <a:noFill/>
                    </a:lnL>
                    <a:lnR>
                      <a:noFill/>
                    </a:lnR>
                    <a:lnT>
                      <a:noFill/>
                    </a:lnT>
                    <a:lnB>
                      <a:noFill/>
                    </a:lnB>
                    <a:solidFill>
                      <a:srgbClr val="FAF9D3"/>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Analyze the challenges related to scaling operations in new markets.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481" marR="4481" marT="4481" marB="0" anchor="b">
                    <a:lnL>
                      <a:noFill/>
                    </a:lnL>
                    <a:lnR>
                      <a:noFill/>
                    </a:lnR>
                    <a:lnT>
                      <a:noFill/>
                    </a:lnT>
                    <a:lnB>
                      <a:noFill/>
                    </a:lnB>
                    <a:solidFill>
                      <a:srgbClr val="FFF2CC"/>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Evaluate industry shifts toward renewable energy sources.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481" marR="4481" marT="4481" marB="0" anchor="b">
                    <a:lnL>
                      <a:noFill/>
                    </a:lnL>
                    <a:lnR>
                      <a:noFill/>
                    </a:lnR>
                    <a:lnT>
                      <a:noFill/>
                    </a:lnT>
                    <a:lnB>
                      <a:noFill/>
                    </a:lnB>
                    <a:solidFill>
                      <a:srgbClr val="FCE4D6"/>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Identify the competitive advantages and areas for improvement.</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Century Gothic" panose="020B0502020202020204" pitchFamily="34" charset="0"/>
                        </a:rPr>
                        <a:t> </a:t>
                      </a:r>
                    </a:p>
                  </a:txBody>
                  <a:tcPr marL="4481" marR="4481" marT="4481" marB="0" anchor="b">
                    <a:lnL>
                      <a:noFill/>
                    </a:lnL>
                    <a:lnR>
                      <a:noFill/>
                    </a:lnR>
                    <a:lnT>
                      <a:noFill/>
                    </a:lnT>
                    <a:lnB>
                      <a:noFill/>
                    </a:lnB>
                    <a:solidFill>
                      <a:srgbClr val="E5DDEF"/>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Identify operational risks, such as disruptions in the supply chain.</a:t>
                      </a:r>
                    </a:p>
                  </a:txBody>
                  <a:tcPr marL="4481" marR="4481" marT="4481"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481" marR="4481" marT="4481" marB="0" anchor="b">
                    <a:lnL>
                      <a:noFill/>
                    </a:lnL>
                    <a:lnR>
                      <a:noFill/>
                    </a:lnR>
                    <a:lnT>
                      <a:noFill/>
                    </a:lnT>
                    <a:lnB>
                      <a:noFill/>
                    </a:lnB>
                    <a:solidFill>
                      <a:srgbClr val="E5DDEF"/>
                    </a:solidFill>
                  </a:tcPr>
                </a:tc>
                <a:extLst>
                  <a:ext uri="{0D108BD9-81ED-4DB2-BD59-A6C34878D82A}">
                    <a16:rowId xmlns:a16="http://schemas.microsoft.com/office/drawing/2014/main" val="3903681788"/>
                  </a:ext>
                </a:extLst>
              </a:tr>
              <a:tr h="173699">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r>
                        <a:rPr lang="en-US" sz="8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r>
                        <a:rPr lang="en-US" sz="8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r>
                        <a:rPr lang="en-US" sz="8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r>
                        <a:rPr lang="en-US" sz="8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r>
                        <a:rPr lang="en-US" sz="8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r>
                        <a:rPr lang="en-US" sz="8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r>
                        <a:rPr lang="en-US" sz="8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r>
                        <a:rPr lang="en-US" sz="800" b="0" i="0" u="none" strike="noStrike" dirty="0">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r>
                        <a:rPr lang="en-US" sz="8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tc>
                  <a:txBody>
                    <a:bodyPr/>
                    <a:lstStyle/>
                    <a:p>
                      <a:pPr algn="l" fontAlgn="b"/>
                      <a:r>
                        <a:rPr lang="en-US" sz="8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extLst>
                  <a:ext uri="{0D108BD9-81ED-4DB2-BD59-A6C34878D82A}">
                    <a16:rowId xmlns:a16="http://schemas.microsoft.com/office/drawing/2014/main" val="2350865349"/>
                  </a:ext>
                </a:extLst>
              </a:tr>
              <a:tr h="1244530">
                <a:tc>
                  <a:txBody>
                    <a:bodyPr/>
                    <a:lstStyle/>
                    <a:p>
                      <a:pPr algn="l" fontAlgn="b"/>
                      <a:r>
                        <a:rPr lang="en-US" sz="500" b="0" i="0" u="none" strike="noStrike">
                          <a:solidFill>
                            <a:srgbClr val="000000"/>
                          </a:solidFill>
                          <a:effectLst/>
                          <a:highlight>
                            <a:srgbClr val="E2EFDA"/>
                          </a:highlight>
                          <a:latin typeface="Century Gothic" panose="020B0502020202020204" pitchFamily="34" charset="0"/>
                        </a:rPr>
                        <a:t> </a:t>
                      </a:r>
                    </a:p>
                  </a:txBody>
                  <a:tcPr marL="4481" marR="4481" marT="4481" marB="0" anchor="b">
                    <a:lnL>
                      <a:noFill/>
                    </a:lnL>
                    <a:lnR>
                      <a:noFill/>
                    </a:lnR>
                    <a:lnT>
                      <a:noFill/>
                    </a:lnT>
                    <a:lnB>
                      <a:noFill/>
                    </a:lnB>
                    <a:solidFill>
                      <a:srgbClr val="E2EFDA"/>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Identify the strategic goals that you've achieved in the past year.</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2EFDA"/>
                          </a:highlight>
                          <a:latin typeface="Century Gothic" panose="020B0502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481" marR="4481" marT="4481" marB="0" anchor="b">
                    <a:lnL>
                      <a:noFill/>
                    </a:lnL>
                    <a:lnR>
                      <a:noFill/>
                    </a:lnR>
                    <a:lnT>
                      <a:noFill/>
                    </a:lnT>
                    <a:lnB>
                      <a:noFill/>
                    </a:lnB>
                    <a:solidFill>
                      <a:srgbClr val="DDEBF7"/>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Evaluate the company's progress toward its sustainability and innovation targets.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DEBF7"/>
                          </a:highlight>
                          <a:latin typeface="Century Gothic" panose="020B0502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481" marR="4481" marT="4481" marB="0" anchor="b">
                    <a:lnL>
                      <a:noFill/>
                    </a:lnL>
                    <a:lnR>
                      <a:noFill/>
                    </a:lnR>
                    <a:lnT>
                      <a:noFill/>
                    </a:lnT>
                    <a:lnB>
                      <a:noFill/>
                    </a:lnB>
                    <a:solidFill>
                      <a:srgbClr val="F2F2F2"/>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Review customer feedback to identify operational strengths and weaknesses.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2F2F2"/>
                          </a:highlight>
                          <a:latin typeface="Century Gothic" panose="020B0502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481" marR="4481" marT="4481" marB="0" anchor="b">
                    <a:lnL>
                      <a:noFill/>
                    </a:lnL>
                    <a:lnR>
                      <a:noFill/>
                    </a:lnR>
                    <a:lnT>
                      <a:noFill/>
                    </a:lnT>
                    <a:lnB>
                      <a:noFill/>
                    </a:lnB>
                    <a:solidFill>
                      <a:srgbClr val="EFF1D9"/>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Conduct employee feedback sessions to gauge internal stakeholder sentiment.</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EFF1D9"/>
                          </a:highlight>
                          <a:latin typeface="Century Gothic" panose="020B0502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481" marR="4481" marT="4481" marB="0" anchor="b">
                    <a:lnL>
                      <a:noFill/>
                    </a:lnL>
                    <a:lnR>
                      <a:noFill/>
                    </a:lnR>
                    <a:lnT>
                      <a:noFill/>
                    </a:lnT>
                    <a:lnB>
                      <a:noFill/>
                    </a:lnB>
                    <a:solidFill>
                      <a:srgbClr val="DCF7F8"/>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Analyze resource distribution across different geographic regions.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CF7F8"/>
                          </a:highlight>
                          <a:latin typeface="Century Gothic" panose="020B0502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481" marR="4481" marT="4481" marB="0" anchor="b">
                    <a:lnL>
                      <a:noFill/>
                    </a:lnL>
                    <a:lnR>
                      <a:noFill/>
                    </a:lnR>
                    <a:lnT>
                      <a:noFill/>
                    </a:lnT>
                    <a:lnB>
                      <a:noFill/>
                    </a:lnB>
                    <a:solidFill>
                      <a:srgbClr val="D6DCE4"/>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Assess the company's financial performance through revenue growth and profitability metrics.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D6DCE4"/>
                          </a:highlight>
                          <a:latin typeface="Century Gothic" panose="020B0502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481" marR="4481" marT="4481" marB="0" anchor="b">
                    <a:lnL>
                      <a:noFill/>
                    </a:lnL>
                    <a:lnR>
                      <a:noFill/>
                    </a:lnR>
                    <a:lnT>
                      <a:noFill/>
                    </a:lnT>
                    <a:lnB>
                      <a:noFill/>
                    </a:lnB>
                    <a:solidFill>
                      <a:srgbClr val="FAF9D3"/>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Address any skill gaps or technological limitations within the company.</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AF9D3"/>
                          </a:highlight>
                          <a:latin typeface="Century Gothic" panose="020B0502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481" marR="4481" marT="4481" marB="0" anchor="b">
                    <a:lnL>
                      <a:noFill/>
                    </a:lnL>
                    <a:lnR>
                      <a:noFill/>
                    </a:lnR>
                    <a:lnT>
                      <a:noFill/>
                    </a:lnT>
                    <a:lnB>
                      <a:noFill/>
                    </a:lnB>
                    <a:solidFill>
                      <a:srgbClr val="FFF2CC"/>
                    </a:solidFill>
                  </a:tcPr>
                </a:tc>
                <a:tc>
                  <a:txBody>
                    <a:bodyPr/>
                    <a:lstStyle/>
                    <a:p>
                      <a:pPr algn="ctr" fontAlgn="ctr"/>
                      <a:r>
                        <a:rPr lang="en-US" sz="800" b="0" i="0" u="none" strike="noStrike">
                          <a:solidFill>
                            <a:srgbClr val="000000"/>
                          </a:solidFill>
                          <a:effectLst/>
                          <a:highlight>
                            <a:srgbClr val="FFFFFF"/>
                          </a:highlight>
                          <a:latin typeface="Century Gothic" panose="020B0502020202020204" pitchFamily="34" charset="0"/>
                        </a:rPr>
                        <a:t>Stay informed about changes in consumer behavior toward electric vehicles.</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2CC"/>
                          </a:highlight>
                          <a:latin typeface="Century Gothic" panose="020B0502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481" marR="4481" marT="4481" marB="0" anchor="b">
                    <a:lnL>
                      <a:noFill/>
                    </a:lnL>
                    <a:lnR>
                      <a:noFill/>
                    </a:lnR>
                    <a:lnT>
                      <a:noFill/>
                    </a:lnT>
                    <a:lnB>
                      <a:noFill/>
                    </a:lnB>
                    <a:solidFill>
                      <a:srgbClr val="FCE4D6"/>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Monitor new entrants into the EV charging market.</a:t>
                      </a:r>
                    </a:p>
                  </a:txBody>
                  <a:tcPr marL="4481" marR="4481" marT="4481"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CE4D6"/>
                          </a:highlight>
                          <a:latin typeface="Century Gothic" panose="020B0502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endParaRPr lang="en-US" sz="800" b="0" i="0" u="none" strike="noStrike" dirty="0">
                        <a:solidFill>
                          <a:srgbClr val="000000"/>
                        </a:solidFill>
                        <a:effectLst/>
                        <a:latin typeface="Century Gothic" panose="020B0502020202020204" pitchFamily="34" charset="0"/>
                      </a:endParaRPr>
                    </a:p>
                  </a:txBody>
                  <a:tcPr marL="4481" marR="4481" marT="4481" marB="0" anchor="b">
                    <a:lnL>
                      <a:noFill/>
                    </a:lnL>
                    <a:lnR>
                      <a:noFill/>
                    </a:lnR>
                    <a:lnT>
                      <a:noFill/>
                    </a:lnT>
                    <a:lnB>
                      <a:noFill/>
                    </a:lnB>
                    <a:noFill/>
                  </a:tcPr>
                </a:tc>
                <a:tc>
                  <a:txBody>
                    <a:bodyPr/>
                    <a:lstStyle/>
                    <a:p>
                      <a:pPr algn="l" fontAlgn="b"/>
                      <a:r>
                        <a:rPr lang="en-US" sz="800" b="0" i="0" u="none" strike="noStrike" dirty="0">
                          <a:solidFill>
                            <a:srgbClr val="000000"/>
                          </a:solidFill>
                          <a:effectLst/>
                          <a:highlight>
                            <a:srgbClr val="E5DDEF"/>
                          </a:highlight>
                          <a:latin typeface="Century Gothic" panose="020B0502020202020204" pitchFamily="34" charset="0"/>
                        </a:rPr>
                        <a:t> </a:t>
                      </a:r>
                    </a:p>
                  </a:txBody>
                  <a:tcPr marL="4481" marR="4481" marT="4481" marB="0" anchor="b">
                    <a:lnL>
                      <a:noFill/>
                    </a:lnL>
                    <a:lnR>
                      <a:noFill/>
                    </a:lnR>
                    <a:lnT>
                      <a:noFill/>
                    </a:lnT>
                    <a:lnB>
                      <a:noFill/>
                    </a:lnB>
                    <a:solidFill>
                      <a:srgbClr val="E5DDEF"/>
                    </a:solidFill>
                  </a:tcPr>
                </a:tc>
                <a:tc>
                  <a:txBody>
                    <a:bodyPr/>
                    <a:lstStyle/>
                    <a:p>
                      <a:pPr algn="ctr" fontAlgn="ctr"/>
                      <a:r>
                        <a:rPr lang="en-US" sz="800" b="0" i="0" u="none" strike="noStrike" dirty="0">
                          <a:solidFill>
                            <a:srgbClr val="000000"/>
                          </a:solidFill>
                          <a:effectLst/>
                          <a:highlight>
                            <a:srgbClr val="FFFFFF"/>
                          </a:highlight>
                          <a:latin typeface="Century Gothic" panose="020B0502020202020204" pitchFamily="34" charset="0"/>
                        </a:rPr>
                        <a:t>Evaluate the strategic risks, including potential regulatory changes that affect the industry.</a:t>
                      </a:r>
                    </a:p>
                  </a:txBody>
                  <a:tcPr marL="4481" marR="4481" marT="4481" marB="0" anchor="ctr">
                    <a:lnL>
                      <a:noFill/>
                    </a:lnL>
                    <a:lnR>
                      <a:noFill/>
                    </a:lnR>
                    <a:lnT>
                      <a:noFill/>
                    </a:lnT>
                    <a:lnB>
                      <a:noFill/>
                    </a:lnB>
                    <a:solidFill>
                      <a:srgbClr val="FFFFFF"/>
                    </a:solidFill>
                  </a:tcPr>
                </a:tc>
                <a:tc>
                  <a:txBody>
                    <a:bodyPr/>
                    <a:lstStyle/>
                    <a:p>
                      <a:pPr algn="l" fontAlgn="b"/>
                      <a:r>
                        <a:rPr lang="en-US" sz="500" b="0" i="0" u="none" strike="noStrike">
                          <a:solidFill>
                            <a:srgbClr val="000000"/>
                          </a:solidFill>
                          <a:effectLst/>
                          <a:highlight>
                            <a:srgbClr val="E5DDEF"/>
                          </a:highlight>
                          <a:latin typeface="Century Gothic" panose="020B0502020202020204" pitchFamily="34" charset="0"/>
                        </a:rPr>
                        <a:t> </a:t>
                      </a:r>
                    </a:p>
                  </a:txBody>
                  <a:tcPr marL="4481" marR="4481" marT="4481" marB="0" anchor="b">
                    <a:lnL>
                      <a:noFill/>
                    </a:lnL>
                    <a:lnR>
                      <a:noFill/>
                    </a:lnR>
                    <a:lnT>
                      <a:noFill/>
                    </a:lnT>
                    <a:lnB>
                      <a:noFill/>
                    </a:lnB>
                    <a:solidFill>
                      <a:srgbClr val="E5DDEF"/>
                    </a:solidFill>
                  </a:tcPr>
                </a:tc>
                <a:extLst>
                  <a:ext uri="{0D108BD9-81ED-4DB2-BD59-A6C34878D82A}">
                    <a16:rowId xmlns:a16="http://schemas.microsoft.com/office/drawing/2014/main" val="679381154"/>
                  </a:ext>
                </a:extLst>
              </a:tr>
              <a:tr h="173699">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r>
                        <a:rPr lang="en-US" sz="500" b="0" i="0" u="none" strike="noStrike">
                          <a:solidFill>
                            <a:srgbClr val="000000"/>
                          </a:solidFill>
                          <a:effectLst/>
                          <a:highlight>
                            <a:srgbClr val="E2EFDA"/>
                          </a:highlight>
                          <a:latin typeface="Aptos Narrow" panose="020B0004020202020204" pitchFamily="34" charset="0"/>
                        </a:rPr>
                        <a:t> </a:t>
                      </a:r>
                    </a:p>
                  </a:txBody>
                  <a:tcPr marL="4481" marR="4481" marT="4481" marB="0" anchor="b">
                    <a:lnL>
                      <a:noFill/>
                    </a:lnL>
                    <a:lnR>
                      <a:noFill/>
                    </a:lnR>
                    <a:lnT>
                      <a:noFill/>
                    </a:lnT>
                    <a:lnB>
                      <a:noFill/>
                    </a:lnB>
                    <a:solidFill>
                      <a:srgbClr val="E2EFDA"/>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r>
                        <a:rPr lang="en-US" sz="5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r>
                        <a:rPr lang="en-US" sz="500" b="0" i="0" u="none" strike="noStrike">
                          <a:solidFill>
                            <a:srgbClr val="000000"/>
                          </a:solidFill>
                          <a:effectLst/>
                          <a:highlight>
                            <a:srgbClr val="DDEBF7"/>
                          </a:highlight>
                          <a:latin typeface="Aptos Narrow" panose="020B0004020202020204" pitchFamily="34" charset="0"/>
                        </a:rPr>
                        <a:t> </a:t>
                      </a:r>
                    </a:p>
                  </a:txBody>
                  <a:tcPr marL="4481" marR="4481" marT="4481" marB="0" anchor="b">
                    <a:lnL>
                      <a:noFill/>
                    </a:lnL>
                    <a:lnR>
                      <a:noFill/>
                    </a:lnR>
                    <a:lnT>
                      <a:noFill/>
                    </a:lnT>
                    <a:lnB>
                      <a:noFill/>
                    </a:lnB>
                    <a:solidFill>
                      <a:srgbClr val="DDEBF7"/>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r>
                        <a:rPr lang="en-US" sz="5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r>
                        <a:rPr lang="en-US" sz="500" b="0" i="0" u="none" strike="noStrike">
                          <a:solidFill>
                            <a:srgbClr val="000000"/>
                          </a:solidFill>
                          <a:effectLst/>
                          <a:highlight>
                            <a:srgbClr val="F2F2F2"/>
                          </a:highlight>
                          <a:latin typeface="Aptos Narrow" panose="020B0004020202020204" pitchFamily="34" charset="0"/>
                        </a:rPr>
                        <a:t> </a:t>
                      </a:r>
                    </a:p>
                  </a:txBody>
                  <a:tcPr marL="4481" marR="4481" marT="4481" marB="0" anchor="b">
                    <a:lnL>
                      <a:noFill/>
                    </a:lnL>
                    <a:lnR>
                      <a:noFill/>
                    </a:lnR>
                    <a:lnT>
                      <a:noFill/>
                    </a:lnT>
                    <a:lnB>
                      <a:noFill/>
                    </a:lnB>
                    <a:solidFill>
                      <a:srgbClr val="F2F2F2"/>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r>
                        <a:rPr lang="en-US" sz="500" b="0" i="0" u="none" strike="noStrike" dirty="0">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r>
                        <a:rPr lang="en-US" sz="500" b="0" i="0" u="none" strike="noStrike">
                          <a:solidFill>
                            <a:srgbClr val="000000"/>
                          </a:solidFill>
                          <a:effectLst/>
                          <a:highlight>
                            <a:srgbClr val="EFF1D9"/>
                          </a:highlight>
                          <a:latin typeface="Aptos Narrow" panose="020B0004020202020204" pitchFamily="34" charset="0"/>
                        </a:rPr>
                        <a:t> </a:t>
                      </a:r>
                    </a:p>
                  </a:txBody>
                  <a:tcPr marL="4481" marR="4481" marT="4481" marB="0" anchor="b">
                    <a:lnL>
                      <a:noFill/>
                    </a:lnL>
                    <a:lnR>
                      <a:noFill/>
                    </a:lnR>
                    <a:lnT>
                      <a:noFill/>
                    </a:lnT>
                    <a:lnB>
                      <a:noFill/>
                    </a:lnB>
                    <a:solidFill>
                      <a:srgbClr val="EFF1D9"/>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r>
                        <a:rPr lang="en-US" sz="5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r>
                        <a:rPr lang="en-US" sz="500" b="0" i="0" u="none" strike="noStrike">
                          <a:solidFill>
                            <a:srgbClr val="000000"/>
                          </a:solidFill>
                          <a:effectLst/>
                          <a:highlight>
                            <a:srgbClr val="DCF7F8"/>
                          </a:highlight>
                          <a:latin typeface="Aptos Narrow" panose="020B0004020202020204" pitchFamily="34" charset="0"/>
                        </a:rPr>
                        <a:t> </a:t>
                      </a:r>
                    </a:p>
                  </a:txBody>
                  <a:tcPr marL="4481" marR="4481" marT="4481" marB="0" anchor="b">
                    <a:lnL>
                      <a:noFill/>
                    </a:lnL>
                    <a:lnR>
                      <a:noFill/>
                    </a:lnR>
                    <a:lnT>
                      <a:noFill/>
                    </a:lnT>
                    <a:lnB>
                      <a:noFill/>
                    </a:lnB>
                    <a:solidFill>
                      <a:srgbClr val="DCF7F8"/>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r>
                        <a:rPr lang="en-US" sz="5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r>
                        <a:rPr lang="en-US" sz="500" b="0" i="0" u="none" strike="noStrike">
                          <a:solidFill>
                            <a:srgbClr val="000000"/>
                          </a:solidFill>
                          <a:effectLst/>
                          <a:highlight>
                            <a:srgbClr val="D6DCE4"/>
                          </a:highlight>
                          <a:latin typeface="Aptos Narrow" panose="020B0004020202020204" pitchFamily="34" charset="0"/>
                        </a:rPr>
                        <a:t> </a:t>
                      </a:r>
                    </a:p>
                  </a:txBody>
                  <a:tcPr marL="4481" marR="4481" marT="4481" marB="0" anchor="b">
                    <a:lnL>
                      <a:noFill/>
                    </a:lnL>
                    <a:lnR>
                      <a:noFill/>
                    </a:lnR>
                    <a:lnT>
                      <a:noFill/>
                    </a:lnT>
                    <a:lnB>
                      <a:noFill/>
                    </a:lnB>
                    <a:solidFill>
                      <a:srgbClr val="D6DCE4"/>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r>
                        <a:rPr lang="en-US" sz="5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r>
                        <a:rPr lang="en-US" sz="500" b="0" i="0" u="none" strike="noStrike">
                          <a:solidFill>
                            <a:srgbClr val="000000"/>
                          </a:solidFill>
                          <a:effectLst/>
                          <a:highlight>
                            <a:srgbClr val="FAF9D3"/>
                          </a:highlight>
                          <a:latin typeface="Aptos Narrow" panose="020B0004020202020204" pitchFamily="34" charset="0"/>
                        </a:rPr>
                        <a:t> </a:t>
                      </a:r>
                    </a:p>
                  </a:txBody>
                  <a:tcPr marL="4481" marR="4481" marT="4481" marB="0" anchor="b">
                    <a:lnL>
                      <a:noFill/>
                    </a:lnL>
                    <a:lnR>
                      <a:noFill/>
                    </a:lnR>
                    <a:lnT>
                      <a:noFill/>
                    </a:lnT>
                    <a:lnB>
                      <a:noFill/>
                    </a:lnB>
                    <a:solidFill>
                      <a:srgbClr val="FAF9D3"/>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r>
                        <a:rPr lang="en-US" sz="5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r>
                        <a:rPr lang="en-US" sz="500" b="0" i="0" u="none" strike="noStrike">
                          <a:solidFill>
                            <a:srgbClr val="000000"/>
                          </a:solidFill>
                          <a:effectLst/>
                          <a:highlight>
                            <a:srgbClr val="FFF2CC"/>
                          </a:highlight>
                          <a:latin typeface="Aptos Narrow" panose="020B0004020202020204" pitchFamily="34" charset="0"/>
                        </a:rPr>
                        <a:t> </a:t>
                      </a:r>
                    </a:p>
                  </a:txBody>
                  <a:tcPr marL="4481" marR="4481" marT="4481" marB="0" anchor="b">
                    <a:lnL>
                      <a:noFill/>
                    </a:lnL>
                    <a:lnR>
                      <a:noFill/>
                    </a:lnR>
                    <a:lnT>
                      <a:noFill/>
                    </a:lnT>
                    <a:lnB>
                      <a:noFill/>
                    </a:lnB>
                    <a:solidFill>
                      <a:srgbClr val="FFF2CC"/>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r>
                        <a:rPr lang="en-US" sz="5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r>
                        <a:rPr lang="en-US" sz="500" b="0" i="0" u="none" strike="noStrike">
                          <a:solidFill>
                            <a:srgbClr val="000000"/>
                          </a:solidFill>
                          <a:effectLst/>
                          <a:highlight>
                            <a:srgbClr val="FCE4D6"/>
                          </a:highlight>
                          <a:latin typeface="Aptos Narrow" panose="020B0004020202020204" pitchFamily="34" charset="0"/>
                        </a:rPr>
                        <a:t> </a:t>
                      </a:r>
                    </a:p>
                  </a:txBody>
                  <a:tcPr marL="4481" marR="4481" marT="4481" marB="0" anchor="b">
                    <a:lnL>
                      <a:noFill/>
                    </a:lnL>
                    <a:lnR>
                      <a:noFill/>
                    </a:lnR>
                    <a:lnT>
                      <a:noFill/>
                    </a:lnT>
                    <a:lnB>
                      <a:noFill/>
                    </a:lnB>
                    <a:solidFill>
                      <a:srgbClr val="FCE4D6"/>
                    </a:solidFill>
                  </a:tcPr>
                </a:tc>
                <a:tc>
                  <a:txBody>
                    <a:bodyPr/>
                    <a:lstStyle/>
                    <a:p>
                      <a:pPr algn="l" fontAlgn="b"/>
                      <a:endParaRPr lang="en-US" sz="500" b="0" i="0" u="none" strike="noStrike">
                        <a:solidFill>
                          <a:srgbClr val="000000"/>
                        </a:solidFill>
                        <a:effectLst/>
                        <a:latin typeface="Aptos Narrow" panose="020B0004020202020204" pitchFamily="34" charset="0"/>
                      </a:endParaRPr>
                    </a:p>
                  </a:txBody>
                  <a:tcPr marL="4481" marR="4481" marT="4481" marB="0" anchor="b">
                    <a:lnL>
                      <a:noFill/>
                    </a:lnL>
                    <a:lnR>
                      <a:noFill/>
                    </a:lnR>
                    <a:lnT>
                      <a:noFill/>
                    </a:lnT>
                    <a:lnB>
                      <a:noFill/>
                    </a:lnB>
                    <a:no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tc>
                  <a:txBody>
                    <a:bodyPr/>
                    <a:lstStyle/>
                    <a:p>
                      <a:pPr algn="l" fontAlgn="b"/>
                      <a:r>
                        <a:rPr lang="en-US" sz="500" b="0" i="0" u="none" strike="noStrike">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tc>
                  <a:txBody>
                    <a:bodyPr/>
                    <a:lstStyle/>
                    <a:p>
                      <a:pPr algn="l" fontAlgn="b"/>
                      <a:r>
                        <a:rPr lang="en-US" sz="500" b="0" i="0" u="none" strike="noStrike" dirty="0">
                          <a:solidFill>
                            <a:srgbClr val="000000"/>
                          </a:solidFill>
                          <a:effectLst/>
                          <a:highlight>
                            <a:srgbClr val="E5DDEF"/>
                          </a:highlight>
                          <a:latin typeface="Aptos Narrow" panose="020B0004020202020204" pitchFamily="34" charset="0"/>
                        </a:rPr>
                        <a:t> </a:t>
                      </a:r>
                    </a:p>
                  </a:txBody>
                  <a:tcPr marL="4481" marR="4481" marT="4481" marB="0" anchor="b">
                    <a:lnL>
                      <a:noFill/>
                    </a:lnL>
                    <a:lnR>
                      <a:noFill/>
                    </a:lnR>
                    <a:lnT>
                      <a:noFill/>
                    </a:lnT>
                    <a:lnB>
                      <a:noFill/>
                    </a:lnB>
                    <a:solidFill>
                      <a:srgbClr val="E5DDEF"/>
                    </a:solidFill>
                  </a:tcPr>
                </a:tc>
                <a:extLst>
                  <a:ext uri="{0D108BD9-81ED-4DB2-BD59-A6C34878D82A}">
                    <a16:rowId xmlns:a16="http://schemas.microsoft.com/office/drawing/2014/main" val="3288064981"/>
                  </a:ext>
                </a:extLst>
              </a:tr>
            </a:tbl>
          </a:graphicData>
        </a:graphic>
      </p:graphicFrame>
    </p:spTree>
    <p:extLst>
      <p:ext uri="{BB962C8B-B14F-4D97-AF65-F5344CB8AC3E}">
        <p14:creationId xmlns:p14="http://schemas.microsoft.com/office/powerpoint/2010/main" val="143668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216</TotalTime>
  <Words>919</Words>
  <Application>Microsoft Macintosh PowerPoint</Application>
  <PresentationFormat>Widescreen</PresentationFormat>
  <Paragraphs>276</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23</cp:revision>
  <dcterms:created xsi:type="dcterms:W3CDTF">2022-05-22T18:55:25Z</dcterms:created>
  <dcterms:modified xsi:type="dcterms:W3CDTF">2024-06-09T21:53:07Z</dcterms:modified>
</cp:coreProperties>
</file>