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1" r:id="rId2"/>
    <p:sldId id="359" r:id="rId3"/>
    <p:sldId id="358" r:id="rId4"/>
    <p:sldId id="3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F9FA"/>
    <a:srgbClr val="C1EAFA"/>
    <a:srgbClr val="EBF0B9"/>
    <a:srgbClr val="B8CAD8"/>
    <a:srgbClr val="B1D4DF"/>
    <a:srgbClr val="BEE9DF"/>
    <a:srgbClr val="D7ECBE"/>
    <a:srgbClr val="2E75B6"/>
    <a:srgbClr val="030D8A"/>
    <a:srgbClr val="0033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81" autoAdjust="0"/>
    <p:restoredTop sz="96058"/>
  </p:normalViewPr>
  <p:slideViewPr>
    <p:cSldViewPr snapToGrid="0" snapToObjects="1">
      <p:cViewPr varScale="1">
        <p:scale>
          <a:sx n="124" d="100"/>
          <a:sy n="124" d="100"/>
        </p:scale>
        <p:origin x="776" y="168"/>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6/7/24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07587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6/7/24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6/7/24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6/7/24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6/7/24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6/7/24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6/7/24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6/7/24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bit.ly/2JohkOf" TargetMode="External"/><Relationship Id="rId1" Type="http://schemas.openxmlformats.org/officeDocument/2006/relationships/slideLayout" Target="../slideLayouts/slideLayout7.xml"/><Relationship Id="rId5" Type="http://schemas.openxmlformats.org/officeDocument/2006/relationships/hyperlink" Target="https://www.smartsheet.com/try-it?trp=12075&amp;utm_source=template-powerpoint&amp;utm_medium=content&amp;utm_campaign=Simple+Scenario+Planning-powerpoint-12075&amp;lpa=Simple+Scenario+Planning+powerpoint+12075"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4F9FA"/>
        </a:solidFill>
        <a:effectLst/>
      </p:bgPr>
    </p:bg>
    <p:spTree>
      <p:nvGrpSpPr>
        <p:cNvPr id="1" name=""/>
        <p:cNvGrpSpPr/>
        <p:nvPr/>
      </p:nvGrpSpPr>
      <p:grpSpPr>
        <a:xfrm>
          <a:off x="0" y="0"/>
          <a:ext cx="0" cy="0"/>
          <a:chOff x="0" y="0"/>
          <a:chExt cx="0" cy="0"/>
        </a:xfrm>
      </p:grpSpPr>
      <p:sp>
        <p:nvSpPr>
          <p:cNvPr id="105" name="TextBox 104">
            <a:extLst>
              <a:ext uri="{FF2B5EF4-FFF2-40B4-BE49-F238E27FC236}">
                <a16:creationId xmlns:a16="http://schemas.microsoft.com/office/drawing/2014/main" id="{E657F283-8CE8-B1D0-1462-4663337E2661}"/>
              </a:ext>
            </a:extLst>
          </p:cNvPr>
          <p:cNvSpPr txBox="1"/>
          <p:nvPr/>
        </p:nvSpPr>
        <p:spPr>
          <a:xfrm>
            <a:off x="249647" y="216762"/>
            <a:ext cx="7184823" cy="1107996"/>
          </a:xfrm>
          <a:prstGeom prst="rect">
            <a:avLst/>
          </a:prstGeom>
          <a:noFill/>
          <a:effectLst/>
        </p:spPr>
        <p:txBody>
          <a:bodyPr wrap="square" rtlCol="0">
            <a:spAutoFit/>
          </a:bodyPr>
          <a:lstStyle/>
          <a:p>
            <a:r>
              <a:rPr lang="en-US" sz="3300" b="1" i="0" u="none" strike="noStrike" dirty="0">
                <a:solidFill>
                  <a:schemeClr val="tx1">
                    <a:lumMod val="65000"/>
                    <a:lumOff val="35000"/>
                  </a:schemeClr>
                </a:solidFill>
                <a:effectLst/>
                <a:latin typeface="Century Gothic" panose="020B0502020202020204" pitchFamily="34" charset="0"/>
              </a:rPr>
              <a:t>SIMPLE SCENARIO PLANNING TEMPLATE </a:t>
            </a:r>
            <a:endParaRPr lang="en-US" sz="3300" b="1" dirty="0">
              <a:solidFill>
                <a:schemeClr val="tx1">
                  <a:lumMod val="65000"/>
                  <a:lumOff val="35000"/>
                </a:schemeClr>
              </a:solidFill>
              <a:latin typeface="Century Gothic" panose="020B0502020202020204" pitchFamily="34" charset="0"/>
            </a:endParaRPr>
          </a:p>
        </p:txBody>
      </p:sp>
      <p:pic>
        <p:nvPicPr>
          <p:cNvPr id="106" name="Picture 105">
            <a:hlinkClick r:id="rId2"/>
            <a:extLst>
              <a:ext uri="{FF2B5EF4-FFF2-40B4-BE49-F238E27FC236}">
                <a16:creationId xmlns:a16="http://schemas.microsoft.com/office/drawing/2014/main" id="{31730B52-50D4-9F04-87E2-238D140C1A9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854615" y="216932"/>
            <a:ext cx="4020774" cy="557985"/>
          </a:xfrm>
          <a:prstGeom prst="rect">
            <a:avLst/>
          </a:prstGeom>
        </p:spPr>
      </p:pic>
      <p:sp>
        <p:nvSpPr>
          <p:cNvPr id="2" name="TextBox 1">
            <a:extLst>
              <a:ext uri="{FF2B5EF4-FFF2-40B4-BE49-F238E27FC236}">
                <a16:creationId xmlns:a16="http://schemas.microsoft.com/office/drawing/2014/main" id="{AE968F33-F07E-5CE2-F688-753ECB5FC6B3}"/>
              </a:ext>
            </a:extLst>
          </p:cNvPr>
          <p:cNvSpPr txBox="1"/>
          <p:nvPr/>
        </p:nvSpPr>
        <p:spPr>
          <a:xfrm>
            <a:off x="303179" y="1777626"/>
            <a:ext cx="4079977" cy="4462760"/>
          </a:xfrm>
          <a:prstGeom prst="rect">
            <a:avLst/>
          </a:prstGeom>
          <a:noFill/>
        </p:spPr>
        <p:txBody>
          <a:bodyPr wrap="square" rtlCol="0">
            <a:spAutoFit/>
          </a:bodyPr>
          <a:lstStyle/>
          <a:p>
            <a:pPr algn="l" rtl="0">
              <a:spcBef>
                <a:spcPts val="0"/>
              </a:spcBef>
              <a:spcAft>
                <a:spcPts val="0"/>
              </a:spcAft>
            </a:pPr>
            <a:r>
              <a:rPr lang="en-US" sz="1200" b="1" i="0" u="none" strike="noStrike" dirty="0">
                <a:solidFill>
                  <a:srgbClr val="000000"/>
                </a:solidFill>
                <a:effectLst/>
                <a:latin typeface="Century Gothic" panose="020B0502020202020204" pitchFamily="34" charset="0"/>
              </a:rPr>
              <a:t>When to Use This Template:</a:t>
            </a:r>
            <a:endParaRPr lang="en-US" sz="1100" b="0" i="0" u="none" strike="noStrike" dirty="0">
              <a:solidFill>
                <a:srgbClr val="000000"/>
              </a:solidFill>
              <a:effectLst/>
              <a:latin typeface="Century Gothic" panose="020B0502020202020204" pitchFamily="34" charset="0"/>
            </a:endParaRPr>
          </a:p>
          <a:p>
            <a:pPr algn="l" rtl="0">
              <a:spcBef>
                <a:spcPts val="0"/>
              </a:spcBef>
              <a:spcAft>
                <a:spcPts val="0"/>
              </a:spcAft>
            </a:pPr>
            <a:r>
              <a:rPr lang="en-US" sz="1200" b="0" i="0" u="none" strike="noStrike" dirty="0">
                <a:solidFill>
                  <a:srgbClr val="000000"/>
                </a:solidFill>
                <a:effectLst/>
                <a:latin typeface="Century Gothic" panose="020B0502020202020204" pitchFamily="34" charset="0"/>
              </a:rPr>
              <a:t>This template is ideal for business strategists, project managers, and team leaders who are navigating through uncertain markets or planning for future business expansions. It's especially useful when you're looking to explore multiple future outcomes to make informed strategic decisions, ensuring your team or organization can adapt to whatever the future holds. </a:t>
            </a:r>
            <a:endParaRPr lang="en-US" sz="1100" b="0" i="0" u="none" strike="noStrike" dirty="0">
              <a:solidFill>
                <a:srgbClr val="000000"/>
              </a:solidFill>
              <a:effectLst/>
              <a:latin typeface="Century Gothic" panose="020B0502020202020204" pitchFamily="34" charset="0"/>
            </a:endParaRPr>
          </a:p>
          <a:p>
            <a:pPr algn="l" rtl="0">
              <a:spcBef>
                <a:spcPts val="0"/>
              </a:spcBef>
              <a:spcAft>
                <a:spcPts val="0"/>
              </a:spcAft>
            </a:pPr>
            <a:br>
              <a:rPr lang="en-US" sz="1100" b="0" i="0" u="none" strike="noStrike" dirty="0">
                <a:solidFill>
                  <a:srgbClr val="000000"/>
                </a:solidFill>
                <a:effectLst/>
                <a:latin typeface="Century Gothic" panose="020B0502020202020204" pitchFamily="34" charset="0"/>
              </a:rPr>
            </a:br>
            <a:endParaRPr lang="en-US" sz="1100" b="0" i="0" u="none" strike="noStrike" dirty="0">
              <a:solidFill>
                <a:srgbClr val="000000"/>
              </a:solidFill>
              <a:effectLst/>
              <a:latin typeface="Century Gothic" panose="020B0502020202020204" pitchFamily="34" charset="0"/>
            </a:endParaRPr>
          </a:p>
          <a:p>
            <a:pPr algn="l" rtl="0">
              <a:spcBef>
                <a:spcPts val="0"/>
              </a:spcBef>
              <a:spcAft>
                <a:spcPts val="0"/>
              </a:spcAft>
            </a:pPr>
            <a:r>
              <a:rPr lang="en-US" sz="1200" b="1" i="0" u="none" strike="noStrike" dirty="0">
                <a:solidFill>
                  <a:srgbClr val="000000"/>
                </a:solidFill>
                <a:effectLst/>
                <a:latin typeface="Century Gothic" panose="020B0502020202020204" pitchFamily="34" charset="0"/>
              </a:rPr>
              <a:t>Notable Template Features:</a:t>
            </a:r>
            <a:endParaRPr lang="en-US" sz="1100" b="0" i="0" u="none" strike="noStrike" dirty="0">
              <a:solidFill>
                <a:srgbClr val="000000"/>
              </a:solidFill>
              <a:effectLst/>
              <a:latin typeface="Century Gothic" panose="020B0502020202020204" pitchFamily="34" charset="0"/>
            </a:endParaRPr>
          </a:p>
          <a:p>
            <a:pPr algn="l" rtl="0">
              <a:spcBef>
                <a:spcPts val="0"/>
              </a:spcBef>
              <a:spcAft>
                <a:spcPts val="0"/>
              </a:spcAft>
            </a:pPr>
            <a:r>
              <a:rPr lang="en-US" sz="1200" b="0" i="0" u="none" strike="noStrike" dirty="0">
                <a:solidFill>
                  <a:srgbClr val="000000"/>
                </a:solidFill>
                <a:effectLst/>
                <a:latin typeface="Century Gothic" panose="020B0502020202020204" pitchFamily="34" charset="0"/>
              </a:rPr>
              <a:t>This simple scenario planning template features a straightforward, user-friendly structure that guides you through identifying, analyzing, and preparing for potential future scenarios. It includes sections for defining objectives, exploring driving forces and trends, creating plausible scenarios, and developing action plans. This setup helps users systematically think through and prepare for various future states, enhancing strategic agility and decision-making capabilities. </a:t>
            </a:r>
            <a:br>
              <a:rPr lang="en-US" sz="1100" dirty="0">
                <a:latin typeface="Century Gothic" panose="020B0502020202020204" pitchFamily="34" charset="0"/>
              </a:rPr>
            </a:br>
            <a:br>
              <a:rPr lang="en-US" sz="1100" dirty="0">
                <a:latin typeface="Century Gothic" panose="020B0502020202020204" pitchFamily="34" charset="0"/>
              </a:rPr>
            </a:br>
            <a:endParaRPr lang="en-US" sz="1100" dirty="0">
              <a:latin typeface="Century Gothic" panose="020B0502020202020204" pitchFamily="34" charset="0"/>
            </a:endParaRPr>
          </a:p>
        </p:txBody>
      </p:sp>
      <p:pic>
        <p:nvPicPr>
          <p:cNvPr id="5" name="Picture 4" descr="A diagram with text on it&#10;&#10;Description automatically generated with medium confidence">
            <a:extLst>
              <a:ext uri="{FF2B5EF4-FFF2-40B4-BE49-F238E27FC236}">
                <a16:creationId xmlns:a16="http://schemas.microsoft.com/office/drawing/2014/main" id="{C2233464-F00C-1244-1291-C1A4976944B9}"/>
              </a:ext>
            </a:extLst>
          </p:cNvPr>
          <p:cNvPicPr>
            <a:picLocks noChangeAspect="1"/>
          </p:cNvPicPr>
          <p:nvPr/>
        </p:nvPicPr>
        <p:blipFill>
          <a:blip r:embed="rId4"/>
          <a:stretch>
            <a:fillRect/>
          </a:stretch>
        </p:blipFill>
        <p:spPr>
          <a:xfrm>
            <a:off x="4690565" y="1791953"/>
            <a:ext cx="7184823" cy="4046220"/>
          </a:xfrm>
          <a:prstGeom prst="rect">
            <a:avLst/>
          </a:prstGeom>
          <a:effectLst>
            <a:outerShdw blurRad="139700" dist="73646" dir="2700000" algn="tl" rotWithShape="0">
              <a:prstClr val="black">
                <a:alpha val="40000"/>
              </a:prstClr>
            </a:outerShdw>
          </a:effectLst>
        </p:spPr>
      </p:pic>
      <p:pic>
        <p:nvPicPr>
          <p:cNvPr id="3" name="Picture 2">
            <a:hlinkClick r:id="rId5"/>
            <a:extLst>
              <a:ext uri="{FF2B5EF4-FFF2-40B4-BE49-F238E27FC236}">
                <a16:creationId xmlns:a16="http://schemas.microsoft.com/office/drawing/2014/main" id="{D872F853-2486-0B22-8E0A-E81E4D9086A5}"/>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854614" y="216762"/>
            <a:ext cx="4020774" cy="557985"/>
          </a:xfrm>
          <a:prstGeom prst="rect">
            <a:avLst/>
          </a:prstGeom>
        </p:spPr>
      </p:pic>
    </p:spTree>
    <p:extLst>
      <p:ext uri="{BB962C8B-B14F-4D97-AF65-F5344CB8AC3E}">
        <p14:creationId xmlns:p14="http://schemas.microsoft.com/office/powerpoint/2010/main" val="1096222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59580B0-E1A7-25FF-C0DD-1A020103349C}"/>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5E79C30B-0AE3-2397-186C-298537A790C0}"/>
              </a:ext>
            </a:extLst>
          </p:cNvPr>
          <p:cNvSpPr txBox="1"/>
          <p:nvPr/>
        </p:nvSpPr>
        <p:spPr>
          <a:xfrm>
            <a:off x="209891" y="137250"/>
            <a:ext cx="9696163" cy="523220"/>
          </a:xfrm>
          <a:prstGeom prst="rect">
            <a:avLst/>
          </a:prstGeom>
          <a:noFill/>
          <a:effectLst/>
        </p:spPr>
        <p:txBody>
          <a:bodyPr wrap="square" rtlCol="0">
            <a:spAutoFit/>
          </a:bodyPr>
          <a:lstStyle/>
          <a:p>
            <a:r>
              <a:rPr lang="en-US" sz="2800" i="0" u="none" strike="noStrike" dirty="0">
                <a:solidFill>
                  <a:schemeClr val="tx1">
                    <a:lumMod val="65000"/>
                    <a:lumOff val="35000"/>
                  </a:schemeClr>
                </a:solidFill>
                <a:effectLst/>
                <a:latin typeface="Century Gothic" panose="020B0502020202020204" pitchFamily="34" charset="0"/>
              </a:rPr>
              <a:t>SIMPLE SCENARIO PLANNING TEMPLATE</a:t>
            </a:r>
            <a:endParaRPr lang="en-US" sz="2800" dirty="0">
              <a:solidFill>
                <a:schemeClr val="tx1">
                  <a:lumMod val="65000"/>
                  <a:lumOff val="35000"/>
                </a:schemeClr>
              </a:solidFill>
              <a:latin typeface="Century Gothic" panose="020B0502020202020204" pitchFamily="34" charset="0"/>
            </a:endParaRPr>
          </a:p>
        </p:txBody>
      </p:sp>
      <p:pic>
        <p:nvPicPr>
          <p:cNvPr id="2" name="Picture 1">
            <a:extLst>
              <a:ext uri="{FF2B5EF4-FFF2-40B4-BE49-F238E27FC236}">
                <a16:creationId xmlns:a16="http://schemas.microsoft.com/office/drawing/2014/main" id="{21380F44-B664-32FA-7B2C-0341440D1840}"/>
              </a:ext>
            </a:extLst>
          </p:cNvPr>
          <p:cNvPicPr>
            <a:picLocks noChangeAspect="1"/>
          </p:cNvPicPr>
          <p:nvPr/>
        </p:nvPicPr>
        <p:blipFill rotWithShape="1">
          <a:blip r:embed="rId2">
            <a:extLst>
              <a:ext uri="{28A0092B-C50C-407E-A947-70E740481C1C}">
                <a14:useLocalDpi xmlns:a14="http://schemas.microsoft.com/office/drawing/2010/main" val="0"/>
              </a:ext>
            </a:extLst>
          </a:blip>
          <a:srcRect b="6452"/>
          <a:stretch/>
        </p:blipFill>
        <p:spPr bwMode="auto">
          <a:xfrm>
            <a:off x="290512" y="690287"/>
            <a:ext cx="11647698" cy="850278"/>
          </a:xfrm>
          <a:prstGeom prst="rect">
            <a:avLst/>
          </a:prstGeom>
          <a:ln>
            <a:noFill/>
          </a:ln>
          <a:extLst>
            <a:ext uri="{53640926-AAD7-44D8-BBD7-CCE9431645EC}">
              <a14:shadowObscured xmlns:a14="http://schemas.microsoft.com/office/drawing/2010/main"/>
            </a:ext>
          </a:extLst>
        </p:spPr>
      </p:pic>
      <p:graphicFrame>
        <p:nvGraphicFramePr>
          <p:cNvPr id="4" name="Table 3">
            <a:extLst>
              <a:ext uri="{FF2B5EF4-FFF2-40B4-BE49-F238E27FC236}">
                <a16:creationId xmlns:a16="http://schemas.microsoft.com/office/drawing/2014/main" id="{617D1663-1CF5-160C-AAFB-9A30DD8D7A18}"/>
              </a:ext>
            </a:extLst>
          </p:cNvPr>
          <p:cNvGraphicFramePr>
            <a:graphicFrameLocks noGrp="1"/>
          </p:cNvGraphicFramePr>
          <p:nvPr>
            <p:extLst>
              <p:ext uri="{D42A27DB-BD31-4B8C-83A1-F6EECF244321}">
                <p14:modId xmlns:p14="http://schemas.microsoft.com/office/powerpoint/2010/main" val="104573964"/>
              </p:ext>
            </p:extLst>
          </p:nvPr>
        </p:nvGraphicFramePr>
        <p:xfrm>
          <a:off x="290512" y="1510748"/>
          <a:ext cx="11647698" cy="4909932"/>
        </p:xfrm>
        <a:graphic>
          <a:graphicData uri="http://schemas.openxmlformats.org/drawingml/2006/table">
            <a:tbl>
              <a:tblPr firstRow="1" firstCol="1" bandRow="1">
                <a:tableStyleId>{5C22544A-7EE6-4342-B048-85BDC9FD1C3A}</a:tableStyleId>
              </a:tblPr>
              <a:tblGrid>
                <a:gridCol w="1941283">
                  <a:extLst>
                    <a:ext uri="{9D8B030D-6E8A-4147-A177-3AD203B41FA5}">
                      <a16:colId xmlns:a16="http://schemas.microsoft.com/office/drawing/2014/main" val="3571133271"/>
                    </a:ext>
                  </a:extLst>
                </a:gridCol>
                <a:gridCol w="1941283">
                  <a:extLst>
                    <a:ext uri="{9D8B030D-6E8A-4147-A177-3AD203B41FA5}">
                      <a16:colId xmlns:a16="http://schemas.microsoft.com/office/drawing/2014/main" val="2315131087"/>
                    </a:ext>
                  </a:extLst>
                </a:gridCol>
                <a:gridCol w="1941283">
                  <a:extLst>
                    <a:ext uri="{9D8B030D-6E8A-4147-A177-3AD203B41FA5}">
                      <a16:colId xmlns:a16="http://schemas.microsoft.com/office/drawing/2014/main" val="4187211236"/>
                    </a:ext>
                  </a:extLst>
                </a:gridCol>
                <a:gridCol w="1941283">
                  <a:extLst>
                    <a:ext uri="{9D8B030D-6E8A-4147-A177-3AD203B41FA5}">
                      <a16:colId xmlns:a16="http://schemas.microsoft.com/office/drawing/2014/main" val="3700359603"/>
                    </a:ext>
                  </a:extLst>
                </a:gridCol>
                <a:gridCol w="1941283">
                  <a:extLst>
                    <a:ext uri="{9D8B030D-6E8A-4147-A177-3AD203B41FA5}">
                      <a16:colId xmlns:a16="http://schemas.microsoft.com/office/drawing/2014/main" val="703631729"/>
                    </a:ext>
                  </a:extLst>
                </a:gridCol>
                <a:gridCol w="1941283">
                  <a:extLst>
                    <a:ext uri="{9D8B030D-6E8A-4147-A177-3AD203B41FA5}">
                      <a16:colId xmlns:a16="http://schemas.microsoft.com/office/drawing/2014/main" val="83816341"/>
                    </a:ext>
                  </a:extLst>
                </a:gridCol>
              </a:tblGrid>
              <a:tr h="296497">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Prioritize</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BF0B9"/>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Identify Drivers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7ECBE"/>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Develop Scenarios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9DF"/>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Share Findings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C1EAFA"/>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Strategize</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1D4DF"/>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Monitor</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8CAD8"/>
                    </a:solidFill>
                  </a:tcPr>
                </a:tc>
                <a:extLst>
                  <a:ext uri="{0D108BD9-81ED-4DB2-BD59-A6C34878D82A}">
                    <a16:rowId xmlns:a16="http://schemas.microsoft.com/office/drawing/2014/main" val="3082008240"/>
                  </a:ext>
                </a:extLst>
              </a:tr>
              <a:tr h="952637">
                <a:tc>
                  <a:txBody>
                    <a:bodyPr/>
                    <a:lstStyle/>
                    <a:p>
                      <a:pPr marL="0" marR="0">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91511565"/>
                  </a:ext>
                </a:extLst>
              </a:tr>
              <a:tr h="296497">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Decide</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BF0B9"/>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Gather Information</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7ECBE"/>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Analyze Implications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9DF"/>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Engage Stakeholders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C1EAFA"/>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Plan</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1D4DF"/>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Adapt</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8CAD8"/>
                    </a:solidFill>
                  </a:tcPr>
                </a:tc>
                <a:extLst>
                  <a:ext uri="{0D108BD9-81ED-4DB2-BD59-A6C34878D82A}">
                    <a16:rowId xmlns:a16="http://schemas.microsoft.com/office/drawing/2014/main" val="3126520152"/>
                  </a:ext>
                </a:extLst>
              </a:tr>
              <a:tr h="952637">
                <a:tc>
                  <a:txBody>
                    <a:bodyPr/>
                    <a:lstStyle/>
                    <a:p>
                      <a:pPr marL="0" marR="0">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96982849"/>
                  </a:ext>
                </a:extLst>
              </a:tr>
              <a:tr h="296497">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Scope</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BF0B9"/>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Research Trends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7ECBE"/>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Strategic Options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9DF"/>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Internal Alignment</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C1EAFA"/>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Initiate Projects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1D4DF"/>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Learn</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8CAD8"/>
                    </a:solidFill>
                  </a:tcPr>
                </a:tc>
                <a:extLst>
                  <a:ext uri="{0D108BD9-81ED-4DB2-BD59-A6C34878D82A}">
                    <a16:rowId xmlns:a16="http://schemas.microsoft.com/office/drawing/2014/main" val="4253164220"/>
                  </a:ext>
                </a:extLst>
              </a:tr>
              <a:tr h="952637">
                <a:tc>
                  <a:txBody>
                    <a:bodyPr/>
                    <a:lstStyle/>
                    <a:p>
                      <a:pPr marL="0" marR="0">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17538798"/>
                  </a:ext>
                </a:extLst>
              </a:tr>
              <a:tr h="296497">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Objectives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BF0B9"/>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Stakeholder Insights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7ECBE"/>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Risk Assessment</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9DF"/>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Expectations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C1EAFA"/>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Performance Metrics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1D4DF"/>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 </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8CAD8"/>
                    </a:solidFill>
                  </a:tcPr>
                </a:tc>
                <a:extLst>
                  <a:ext uri="{0D108BD9-81ED-4DB2-BD59-A6C34878D82A}">
                    <a16:rowId xmlns:a16="http://schemas.microsoft.com/office/drawing/2014/main" val="4162259781"/>
                  </a:ext>
                </a:extLst>
              </a:tr>
              <a:tr h="866033">
                <a:tc>
                  <a:txBody>
                    <a:bodyPr/>
                    <a:lstStyle/>
                    <a:p>
                      <a:pPr marL="0" marR="0">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251922963"/>
                  </a:ext>
                </a:extLst>
              </a:tr>
            </a:tbl>
          </a:graphicData>
        </a:graphic>
      </p:graphicFrame>
    </p:spTree>
    <p:extLst>
      <p:ext uri="{BB962C8B-B14F-4D97-AF65-F5344CB8AC3E}">
        <p14:creationId xmlns:p14="http://schemas.microsoft.com/office/powerpoint/2010/main" val="3774802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750D103-6AEF-4ECB-CF8B-BADEFC1B3314}"/>
              </a:ext>
            </a:extLst>
          </p:cNvPr>
          <p:cNvSpPr txBox="1"/>
          <p:nvPr/>
        </p:nvSpPr>
        <p:spPr>
          <a:xfrm>
            <a:off x="209891" y="137250"/>
            <a:ext cx="9696163" cy="523220"/>
          </a:xfrm>
          <a:prstGeom prst="rect">
            <a:avLst/>
          </a:prstGeom>
          <a:noFill/>
          <a:effectLst/>
        </p:spPr>
        <p:txBody>
          <a:bodyPr wrap="square" rtlCol="0">
            <a:spAutoFit/>
          </a:bodyPr>
          <a:lstStyle/>
          <a:p>
            <a:r>
              <a:rPr lang="en-US" sz="2800" i="0" u="none" strike="noStrike" dirty="0">
                <a:solidFill>
                  <a:schemeClr val="tx1">
                    <a:lumMod val="65000"/>
                    <a:lumOff val="35000"/>
                  </a:schemeClr>
                </a:solidFill>
                <a:effectLst/>
                <a:latin typeface="Century Gothic" panose="020B0502020202020204" pitchFamily="34" charset="0"/>
              </a:rPr>
              <a:t>SIMPLE SCENARIO PLANNING TEMPLATE – EXAMPLE</a:t>
            </a:r>
            <a:endParaRPr lang="en-US" sz="2800" dirty="0">
              <a:solidFill>
                <a:schemeClr val="tx1">
                  <a:lumMod val="65000"/>
                  <a:lumOff val="35000"/>
                </a:schemeClr>
              </a:solidFill>
              <a:latin typeface="Century Gothic" panose="020B0502020202020204" pitchFamily="34" charset="0"/>
            </a:endParaRPr>
          </a:p>
        </p:txBody>
      </p:sp>
      <p:pic>
        <p:nvPicPr>
          <p:cNvPr id="2" name="Picture 1">
            <a:extLst>
              <a:ext uri="{FF2B5EF4-FFF2-40B4-BE49-F238E27FC236}">
                <a16:creationId xmlns:a16="http://schemas.microsoft.com/office/drawing/2014/main" id="{3E2BA0E7-3A66-A6B6-DD3A-12B36344D43C}"/>
              </a:ext>
            </a:extLst>
          </p:cNvPr>
          <p:cNvPicPr>
            <a:picLocks noChangeAspect="1"/>
          </p:cNvPicPr>
          <p:nvPr/>
        </p:nvPicPr>
        <p:blipFill rotWithShape="1">
          <a:blip r:embed="rId2">
            <a:extLst>
              <a:ext uri="{28A0092B-C50C-407E-A947-70E740481C1C}">
                <a14:useLocalDpi xmlns:a14="http://schemas.microsoft.com/office/drawing/2010/main" val="0"/>
              </a:ext>
            </a:extLst>
          </a:blip>
          <a:srcRect b="6452"/>
          <a:stretch/>
        </p:blipFill>
        <p:spPr bwMode="auto">
          <a:xfrm>
            <a:off x="290512" y="690287"/>
            <a:ext cx="11647698" cy="850278"/>
          </a:xfrm>
          <a:prstGeom prst="rect">
            <a:avLst/>
          </a:prstGeom>
          <a:ln>
            <a:noFill/>
          </a:ln>
          <a:extLst>
            <a:ext uri="{53640926-AAD7-44D8-BBD7-CCE9431645EC}">
              <a14:shadowObscured xmlns:a14="http://schemas.microsoft.com/office/drawing/2010/main"/>
            </a:ext>
          </a:extLst>
        </p:spPr>
      </p:pic>
      <p:graphicFrame>
        <p:nvGraphicFramePr>
          <p:cNvPr id="4" name="Table 3">
            <a:extLst>
              <a:ext uri="{FF2B5EF4-FFF2-40B4-BE49-F238E27FC236}">
                <a16:creationId xmlns:a16="http://schemas.microsoft.com/office/drawing/2014/main" id="{DC9A8CD4-0527-7DD7-A382-91B955854FC4}"/>
              </a:ext>
            </a:extLst>
          </p:cNvPr>
          <p:cNvGraphicFramePr>
            <a:graphicFrameLocks noGrp="1"/>
          </p:cNvGraphicFramePr>
          <p:nvPr>
            <p:extLst>
              <p:ext uri="{D42A27DB-BD31-4B8C-83A1-F6EECF244321}">
                <p14:modId xmlns:p14="http://schemas.microsoft.com/office/powerpoint/2010/main" val="2333828828"/>
              </p:ext>
            </p:extLst>
          </p:nvPr>
        </p:nvGraphicFramePr>
        <p:xfrm>
          <a:off x="290512" y="1510748"/>
          <a:ext cx="11647698" cy="4909932"/>
        </p:xfrm>
        <a:graphic>
          <a:graphicData uri="http://schemas.openxmlformats.org/drawingml/2006/table">
            <a:tbl>
              <a:tblPr firstRow="1" firstCol="1" bandRow="1">
                <a:tableStyleId>{5C22544A-7EE6-4342-B048-85BDC9FD1C3A}</a:tableStyleId>
              </a:tblPr>
              <a:tblGrid>
                <a:gridCol w="1941283">
                  <a:extLst>
                    <a:ext uri="{9D8B030D-6E8A-4147-A177-3AD203B41FA5}">
                      <a16:colId xmlns:a16="http://schemas.microsoft.com/office/drawing/2014/main" val="3571133271"/>
                    </a:ext>
                  </a:extLst>
                </a:gridCol>
                <a:gridCol w="1941283">
                  <a:extLst>
                    <a:ext uri="{9D8B030D-6E8A-4147-A177-3AD203B41FA5}">
                      <a16:colId xmlns:a16="http://schemas.microsoft.com/office/drawing/2014/main" val="2315131087"/>
                    </a:ext>
                  </a:extLst>
                </a:gridCol>
                <a:gridCol w="1941283">
                  <a:extLst>
                    <a:ext uri="{9D8B030D-6E8A-4147-A177-3AD203B41FA5}">
                      <a16:colId xmlns:a16="http://schemas.microsoft.com/office/drawing/2014/main" val="4187211236"/>
                    </a:ext>
                  </a:extLst>
                </a:gridCol>
                <a:gridCol w="1941283">
                  <a:extLst>
                    <a:ext uri="{9D8B030D-6E8A-4147-A177-3AD203B41FA5}">
                      <a16:colId xmlns:a16="http://schemas.microsoft.com/office/drawing/2014/main" val="3700359603"/>
                    </a:ext>
                  </a:extLst>
                </a:gridCol>
                <a:gridCol w="1941283">
                  <a:extLst>
                    <a:ext uri="{9D8B030D-6E8A-4147-A177-3AD203B41FA5}">
                      <a16:colId xmlns:a16="http://schemas.microsoft.com/office/drawing/2014/main" val="703631729"/>
                    </a:ext>
                  </a:extLst>
                </a:gridCol>
                <a:gridCol w="1941283">
                  <a:extLst>
                    <a:ext uri="{9D8B030D-6E8A-4147-A177-3AD203B41FA5}">
                      <a16:colId xmlns:a16="http://schemas.microsoft.com/office/drawing/2014/main" val="83816341"/>
                    </a:ext>
                  </a:extLst>
                </a:gridCol>
              </a:tblGrid>
              <a:tr h="296497">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Prioritize</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BF0B9"/>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Identify Drivers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7ECBE"/>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Develop Scenarios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9DF"/>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Share Findings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C1EAFA"/>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Strategize</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1D4DF"/>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Monitor</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8CAD8"/>
                    </a:solidFill>
                  </a:tcPr>
                </a:tc>
                <a:extLst>
                  <a:ext uri="{0D108BD9-81ED-4DB2-BD59-A6C34878D82A}">
                    <a16:rowId xmlns:a16="http://schemas.microsoft.com/office/drawing/2014/main" val="3082008240"/>
                  </a:ext>
                </a:extLst>
              </a:tr>
              <a:tr h="952637">
                <a:tc>
                  <a:txBody>
                    <a:bodyPr/>
                    <a:lstStyle/>
                    <a:p>
                      <a:pPr marL="0" marR="0">
                        <a:spcBef>
                          <a:spcPts val="0"/>
                        </a:spcBef>
                        <a:spcAft>
                          <a:spcPts val="0"/>
                        </a:spcAft>
                      </a:pPr>
                      <a:r>
                        <a:rPr lang="en-US" sz="900" b="0">
                          <a:solidFill>
                            <a:schemeClr val="tx1"/>
                          </a:solidFill>
                          <a:effectLst/>
                          <a:latin typeface="Century Gothic" panose="020B0502020202020204" pitchFamily="34" charset="0"/>
                        </a:rPr>
                        <a:t>Identify critical strategic issues or opportunities that need addressing.</a:t>
                      </a: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b="0" dirty="0">
                          <a:solidFill>
                            <a:schemeClr val="tx1"/>
                          </a:solidFill>
                          <a:effectLst/>
                          <a:latin typeface="Century Gothic" panose="020B0502020202020204" pitchFamily="34" charset="0"/>
                        </a:rPr>
                        <a:t>Recognize key external forces that could impact future scenarios.</a:t>
                      </a: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b="0">
                          <a:solidFill>
                            <a:schemeClr val="tx1"/>
                          </a:solidFill>
                          <a:effectLst/>
                          <a:latin typeface="Century Gothic" panose="020B0502020202020204" pitchFamily="34" charset="0"/>
                        </a:rPr>
                        <a:t>Construct several plausible and diverse future scenarios.</a:t>
                      </a: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b="0">
                          <a:solidFill>
                            <a:schemeClr val="tx1"/>
                          </a:solidFill>
                          <a:effectLst/>
                          <a:latin typeface="Century Gothic" panose="020B0502020202020204" pitchFamily="34" charset="0"/>
                        </a:rPr>
                        <a:t>Present the developed scenarios and their implications to stakeholders.</a:t>
                      </a: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b="0">
                          <a:solidFill>
                            <a:schemeClr val="tx1"/>
                          </a:solidFill>
                          <a:effectLst/>
                          <a:latin typeface="Century Gothic" panose="020B0502020202020204" pitchFamily="34" charset="0"/>
                        </a:rPr>
                        <a:t>Finalize the strategic plans that address the most relevant scenarios.</a:t>
                      </a: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b="0">
                          <a:solidFill>
                            <a:schemeClr val="tx1"/>
                          </a:solidFill>
                          <a:effectLst/>
                          <a:latin typeface="Century Gothic" panose="020B0502020202020204" pitchFamily="34" charset="0"/>
                        </a:rPr>
                        <a:t>Set up systems to continuously monitor the environment for changes.</a:t>
                      </a: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91511565"/>
                  </a:ext>
                </a:extLst>
              </a:tr>
              <a:tr h="296497">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Decide</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BF0B9"/>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Gather Information</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7ECBE"/>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Analyze Implications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9DF"/>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Engage Stakeholders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C1EAFA"/>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Plan</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1D4DF"/>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Adapt</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8CAD8"/>
                    </a:solidFill>
                  </a:tcPr>
                </a:tc>
                <a:extLst>
                  <a:ext uri="{0D108BD9-81ED-4DB2-BD59-A6C34878D82A}">
                    <a16:rowId xmlns:a16="http://schemas.microsoft.com/office/drawing/2014/main" val="3126520152"/>
                  </a:ext>
                </a:extLst>
              </a:tr>
              <a:tr h="952637">
                <a:tc>
                  <a:txBody>
                    <a:bodyPr/>
                    <a:lstStyle/>
                    <a:p>
                      <a:pPr marL="0" marR="0">
                        <a:spcBef>
                          <a:spcPts val="0"/>
                        </a:spcBef>
                        <a:spcAft>
                          <a:spcPts val="0"/>
                        </a:spcAft>
                      </a:pPr>
                      <a:r>
                        <a:rPr lang="en-US" sz="900" b="0">
                          <a:solidFill>
                            <a:schemeClr val="tx1"/>
                          </a:solidFill>
                          <a:effectLst/>
                          <a:latin typeface="Century Gothic" panose="020B0502020202020204" pitchFamily="34" charset="0"/>
                        </a:rPr>
                        <a:t>Set clear objectives for the scenario planning exercise. </a:t>
                      </a: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b="0" dirty="0">
                          <a:solidFill>
                            <a:schemeClr val="tx1"/>
                          </a:solidFill>
                          <a:effectLst/>
                          <a:latin typeface="Century Gothic" panose="020B0502020202020204" pitchFamily="34" charset="0"/>
                        </a:rPr>
                        <a:t>Collect relevant data and insights on the identified drivers.</a:t>
                      </a: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b="0">
                          <a:solidFill>
                            <a:schemeClr val="tx1"/>
                          </a:solidFill>
                          <a:effectLst/>
                          <a:latin typeface="Century Gothic" panose="020B0502020202020204" pitchFamily="34" charset="0"/>
                        </a:rPr>
                        <a:t>Evaluate the impact of each scenario on the organization.</a:t>
                      </a: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b="0">
                          <a:solidFill>
                            <a:schemeClr val="tx1"/>
                          </a:solidFill>
                          <a:effectLst/>
                          <a:latin typeface="Century Gothic" panose="020B0502020202020204" pitchFamily="34" charset="0"/>
                        </a:rPr>
                        <a:t>Facilitate discussions to refine scenarios and strategies.</a:t>
                      </a: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b="0">
                          <a:solidFill>
                            <a:schemeClr val="tx1"/>
                          </a:solidFill>
                          <a:effectLst/>
                          <a:latin typeface="Century Gothic" panose="020B0502020202020204" pitchFamily="34" charset="0"/>
                        </a:rPr>
                        <a:t>Detail the implementation plans, including the timelines, budgets, and resource allocations for priority scenarios.  </a:t>
                      </a: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b="0">
                          <a:solidFill>
                            <a:schemeClr val="tx1"/>
                          </a:solidFill>
                          <a:effectLst/>
                          <a:latin typeface="Century Gothic" panose="020B0502020202020204" pitchFamily="34" charset="0"/>
                        </a:rPr>
                        <a:t>Create processes for adapting strategies based on new information.</a:t>
                      </a: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96982849"/>
                  </a:ext>
                </a:extLst>
              </a:tr>
              <a:tr h="296497">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Scope</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BF0B9"/>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Research Trends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7ECBE"/>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Strategic Options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9DF"/>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Internal Alignment</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C1EAFA"/>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Initiate Projects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1D4DF"/>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Learn</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8CAD8"/>
                    </a:solidFill>
                  </a:tcPr>
                </a:tc>
                <a:extLst>
                  <a:ext uri="{0D108BD9-81ED-4DB2-BD59-A6C34878D82A}">
                    <a16:rowId xmlns:a16="http://schemas.microsoft.com/office/drawing/2014/main" val="4253164220"/>
                  </a:ext>
                </a:extLst>
              </a:tr>
              <a:tr h="952637">
                <a:tc>
                  <a:txBody>
                    <a:bodyPr/>
                    <a:lstStyle/>
                    <a:p>
                      <a:pPr marL="0" marR="0">
                        <a:spcBef>
                          <a:spcPts val="0"/>
                        </a:spcBef>
                        <a:spcAft>
                          <a:spcPts val="0"/>
                        </a:spcAft>
                      </a:pPr>
                      <a:r>
                        <a:rPr lang="en-US" sz="900" b="0">
                          <a:solidFill>
                            <a:schemeClr val="tx1"/>
                          </a:solidFill>
                          <a:effectLst/>
                          <a:latin typeface="Century Gothic" panose="020B0502020202020204" pitchFamily="34" charset="0"/>
                        </a:rPr>
                        <a:t>Determine the boundaries of the scenario planning, including the time frame and areas of focus.</a:t>
                      </a: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b="0" dirty="0">
                          <a:solidFill>
                            <a:schemeClr val="tx1"/>
                          </a:solidFill>
                          <a:effectLst/>
                          <a:latin typeface="Century Gothic" panose="020B0502020202020204" pitchFamily="34" charset="0"/>
                        </a:rPr>
                        <a:t>Analyze broader trends that could influence the scenarios.</a:t>
                      </a: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b="0">
                          <a:solidFill>
                            <a:schemeClr val="tx1"/>
                          </a:solidFill>
                          <a:effectLst/>
                          <a:latin typeface="Century Gothic" panose="020B0502020202020204" pitchFamily="34" charset="0"/>
                        </a:rPr>
                        <a:t>Outline potential strategies for each scenario.</a:t>
                      </a: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b="0">
                          <a:solidFill>
                            <a:schemeClr val="tx1"/>
                          </a:solidFill>
                          <a:effectLst/>
                          <a:latin typeface="Century Gothic" panose="020B0502020202020204" pitchFamily="34" charset="0"/>
                        </a:rPr>
                        <a:t>Ensure that the scenarios and strategic responses align with the organization.</a:t>
                      </a: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b="0">
                          <a:solidFill>
                            <a:schemeClr val="tx1"/>
                          </a:solidFill>
                          <a:effectLst/>
                          <a:latin typeface="Century Gothic" panose="020B0502020202020204" pitchFamily="34" charset="0"/>
                        </a:rPr>
                        <a:t>Start projects or pilots to test strategies or assumptions. Launch initiatives based on strategic planning.</a:t>
                      </a: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b="0">
                          <a:solidFill>
                            <a:schemeClr val="tx1"/>
                          </a:solidFill>
                          <a:effectLst/>
                          <a:latin typeface="Century Gothic" panose="020B0502020202020204" pitchFamily="34" charset="0"/>
                        </a:rPr>
                        <a:t>Institutionalize what you’ve learned from the scenario planning process.</a:t>
                      </a: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17538798"/>
                  </a:ext>
                </a:extLst>
              </a:tr>
              <a:tr h="296497">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Objectives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BF0B9"/>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Stakeholder Insights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7ECBE"/>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Risk Assessment</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9DF"/>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Expectations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C1EAFA"/>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Performance Metrics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1D4DF"/>
                    </a:solidFill>
                  </a:tcPr>
                </a:tc>
                <a:tc>
                  <a:txBody>
                    <a:bodyPr/>
                    <a:lstStyle/>
                    <a:p>
                      <a:pPr marL="0" marR="0">
                        <a:spcBef>
                          <a:spcPts val="0"/>
                        </a:spcBef>
                        <a:spcAft>
                          <a:spcPts val="0"/>
                        </a:spcAft>
                      </a:pPr>
                      <a:r>
                        <a:rPr lang="en-US" sz="1100" b="0" dirty="0">
                          <a:solidFill>
                            <a:schemeClr val="tx1"/>
                          </a:solidFill>
                          <a:effectLst/>
                          <a:latin typeface="Century Gothic" panose="020B0502020202020204" pitchFamily="34" charset="0"/>
                        </a:rPr>
                        <a:t> </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57563" marR="57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8CAD8"/>
                    </a:solidFill>
                  </a:tcPr>
                </a:tc>
                <a:extLst>
                  <a:ext uri="{0D108BD9-81ED-4DB2-BD59-A6C34878D82A}">
                    <a16:rowId xmlns:a16="http://schemas.microsoft.com/office/drawing/2014/main" val="4162259781"/>
                  </a:ext>
                </a:extLst>
              </a:tr>
              <a:tr h="866033">
                <a:tc>
                  <a:txBody>
                    <a:bodyPr/>
                    <a:lstStyle/>
                    <a:p>
                      <a:pPr marL="0" marR="0">
                        <a:spcBef>
                          <a:spcPts val="0"/>
                        </a:spcBef>
                        <a:spcAft>
                          <a:spcPts val="0"/>
                        </a:spcAft>
                      </a:pPr>
                      <a:r>
                        <a:rPr lang="en-US" sz="900" b="0">
                          <a:solidFill>
                            <a:schemeClr val="tx1"/>
                          </a:solidFill>
                          <a:effectLst/>
                          <a:latin typeface="Century Gothic" panose="020B0502020202020204" pitchFamily="34" charset="0"/>
                        </a:rPr>
                        <a:t>Specify what the organization aims to achieve through scenario planning.</a:t>
                      </a: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b="0" dirty="0">
                          <a:solidFill>
                            <a:schemeClr val="tx1"/>
                          </a:solidFill>
                          <a:effectLst/>
                          <a:latin typeface="Century Gothic" panose="020B0502020202020204" pitchFamily="34" charset="0"/>
                        </a:rPr>
                        <a:t>Gather input and perspectives from various stakeholders.</a:t>
                      </a: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b="0">
                          <a:solidFill>
                            <a:schemeClr val="tx1"/>
                          </a:solidFill>
                          <a:effectLst/>
                          <a:latin typeface="Century Gothic" panose="020B0502020202020204" pitchFamily="34" charset="0"/>
                        </a:rPr>
                        <a:t>Assess the risks associated with each scenario.</a:t>
                      </a: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b="0">
                          <a:solidFill>
                            <a:schemeClr val="tx1"/>
                          </a:solidFill>
                          <a:effectLst/>
                          <a:latin typeface="Century Gothic" panose="020B0502020202020204" pitchFamily="34" charset="0"/>
                        </a:rPr>
                        <a:t>Communicate the strategic framework and responsibilities across teams.  </a:t>
                      </a: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b="0">
                          <a:solidFill>
                            <a:schemeClr val="tx1"/>
                          </a:solidFill>
                          <a:effectLst/>
                          <a:latin typeface="Century Gothic" panose="020B0502020202020204" pitchFamily="34" charset="0"/>
                        </a:rPr>
                        <a:t>Define clear KPIs to measure the success of strategies and projects against scenario expectations.  </a:t>
                      </a:r>
                      <a:endParaRPr lang="en-US" sz="1050" b="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900" b="0" dirty="0">
                          <a:solidFill>
                            <a:schemeClr val="tx1"/>
                          </a:solidFill>
                          <a:effectLst/>
                          <a:latin typeface="Century Gothic" panose="020B0502020202020204" pitchFamily="34" charset="0"/>
                        </a:rPr>
                        <a:t> </a:t>
                      </a: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1294" marR="61294" marT="76751"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251922963"/>
                  </a:ext>
                </a:extLst>
              </a:tr>
            </a:tbl>
          </a:graphicData>
        </a:graphic>
      </p:graphicFrame>
    </p:spTree>
    <p:extLst>
      <p:ext uri="{BB962C8B-B14F-4D97-AF65-F5344CB8AC3E}">
        <p14:creationId xmlns:p14="http://schemas.microsoft.com/office/powerpoint/2010/main" val="1492890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9466267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7391</TotalTime>
  <Words>572</Words>
  <Application>Microsoft Macintosh PowerPoint</Application>
  <PresentationFormat>Widescreen</PresentationFormat>
  <Paragraphs>84</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Office81</cp:lastModifiedBy>
  <cp:revision>107</cp:revision>
  <cp:lastPrinted>2020-08-31T22:23:58Z</cp:lastPrinted>
  <dcterms:created xsi:type="dcterms:W3CDTF">2021-07-07T23:54:57Z</dcterms:created>
  <dcterms:modified xsi:type="dcterms:W3CDTF">2024-06-07T20:32:31Z</dcterms:modified>
</cp:coreProperties>
</file>