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D84"/>
    <a:srgbClr val="DCF4F2"/>
    <a:srgbClr val="A1E3DD"/>
    <a:srgbClr val="39BDB0"/>
    <a:srgbClr val="9CA58C"/>
    <a:srgbClr val="CBD6B5"/>
    <a:srgbClr val="EBD9B6"/>
    <a:srgbClr val="654105"/>
    <a:srgbClr val="7C5008"/>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4" d="100"/>
          <a:sy n="124" d="100"/>
        </p:scale>
        <p:origin x="624"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5&amp;utm_source=template-powerpoint&amp;utm_medium=content&amp;utm_campaign=Strategic+Management+Scenario+Planning-powerpoint-12075&amp;lpa=Strategic+Management+Scenario+Planning+powerpoint+1207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343065" y="400145"/>
            <a:ext cx="3548487" cy="49244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6290236"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STRATEGIC MANAGEMENT SCENARIO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PLANNING TEMPLATE</a:t>
            </a:r>
          </a:p>
        </p:txBody>
      </p:sp>
      <p:sp>
        <p:nvSpPr>
          <p:cNvPr id="3" name="TextBox 2">
            <a:extLst>
              <a:ext uri="{FF2B5EF4-FFF2-40B4-BE49-F238E27FC236}">
                <a16:creationId xmlns:a16="http://schemas.microsoft.com/office/drawing/2014/main" id="{BEC51644-3BD9-DB0E-637A-F62D7C41B282}"/>
              </a:ext>
            </a:extLst>
          </p:cNvPr>
          <p:cNvSpPr txBox="1"/>
          <p:nvPr/>
        </p:nvSpPr>
        <p:spPr>
          <a:xfrm>
            <a:off x="3268241" y="3775602"/>
            <a:ext cx="8682304" cy="2123658"/>
          </a:xfrm>
          <a:prstGeom prst="rect">
            <a:avLst/>
          </a:prstGeom>
          <a:noFill/>
        </p:spPr>
        <p:txBody>
          <a:bodyPr wrap="square">
            <a:spAutoFit/>
          </a:bodyPr>
          <a:lstStyle/>
          <a:p>
            <a:r>
              <a:rPr lang="en-US" sz="2200" dirty="0">
                <a:solidFill>
                  <a:schemeClr val="tx1">
                    <a:lumMod val="65000"/>
                    <a:lumOff val="35000"/>
                  </a:schemeClr>
                </a:solidFill>
                <a:latin typeface="Century Gothic" panose="020B0502020202020204" pitchFamily="34" charset="0"/>
              </a:rPr>
              <a:t>By helping strategic managers adjust the nomenclature and focus of each quadrant, this template encourages these leaders to think differently about potential scenarios and their implications for the organization. This approach supports a nuanced understanding of the strategic environment, empowering you to craft responsive and resilient strategies.</a:t>
            </a:r>
          </a:p>
        </p:txBody>
      </p:sp>
      <p:pic>
        <p:nvPicPr>
          <p:cNvPr id="2" name="Picture 1">
            <a:extLst>
              <a:ext uri="{FF2B5EF4-FFF2-40B4-BE49-F238E27FC236}">
                <a16:creationId xmlns:a16="http://schemas.microsoft.com/office/drawing/2014/main" id="{05D7619B-EF53-43ED-6F94-87FA2399F9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3" t="1953" r="1823" b="1693"/>
          <a:stretch/>
        </p:blipFill>
        <p:spPr>
          <a:xfrm>
            <a:off x="401040" y="3545527"/>
            <a:ext cx="2740961" cy="2779441"/>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A7E2CA-E027-4277-158B-B12305487B23}"/>
              </a:ext>
            </a:extLst>
          </p:cNvPr>
          <p:cNvGraphicFramePr>
            <a:graphicFrameLocks noGrp="1"/>
          </p:cNvGraphicFramePr>
          <p:nvPr>
            <p:extLst>
              <p:ext uri="{D42A27DB-BD31-4B8C-83A1-F6EECF244321}">
                <p14:modId xmlns:p14="http://schemas.microsoft.com/office/powerpoint/2010/main" val="2899190646"/>
              </p:ext>
            </p:extLst>
          </p:nvPr>
        </p:nvGraphicFramePr>
        <p:xfrm>
          <a:off x="231456" y="447676"/>
          <a:ext cx="5778819" cy="5962649"/>
        </p:xfrm>
        <a:graphic>
          <a:graphicData uri="http://schemas.openxmlformats.org/drawingml/2006/table">
            <a:tbl>
              <a:tblPr/>
              <a:tblGrid>
                <a:gridCol w="1444705">
                  <a:extLst>
                    <a:ext uri="{9D8B030D-6E8A-4147-A177-3AD203B41FA5}">
                      <a16:colId xmlns:a16="http://schemas.microsoft.com/office/drawing/2014/main" val="2504094717"/>
                    </a:ext>
                  </a:extLst>
                </a:gridCol>
                <a:gridCol w="4334114">
                  <a:extLst>
                    <a:ext uri="{9D8B030D-6E8A-4147-A177-3AD203B41FA5}">
                      <a16:colId xmlns:a16="http://schemas.microsoft.com/office/drawing/2014/main" val="1610857099"/>
                    </a:ext>
                  </a:extLst>
                </a:gridCol>
              </a:tblGrid>
              <a:tr h="541015">
                <a:tc gridSpan="2">
                  <a:txBody>
                    <a:bodyPr/>
                    <a:lstStyle/>
                    <a:p>
                      <a:pPr algn="ctr" fontAlgn="ctr"/>
                      <a:r>
                        <a:rPr lang="en-US" sz="1700" b="0" i="0" u="none" strike="noStrike" dirty="0">
                          <a:solidFill>
                            <a:srgbClr val="595959"/>
                          </a:solidFill>
                          <a:effectLst/>
                          <a:latin typeface="Century Gothic" panose="020B0502020202020204" pitchFamily="34" charset="0"/>
                        </a:rPr>
                        <a:t>LEGEND</a:t>
                      </a:r>
                    </a:p>
                  </a:txBody>
                  <a:tcPr marL="8973" marR="8973" marT="8973"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tc hMerge="1">
                  <a:txBody>
                    <a:bodyPr/>
                    <a:lstStyle/>
                    <a:p>
                      <a:pPr algn="l" fontAlgn="ctr"/>
                      <a:endParaRPr lang="en-US" sz="1700" b="0" i="0" u="none" strike="noStrike" dirty="0">
                        <a:solidFill>
                          <a:srgbClr val="595959"/>
                        </a:solidFill>
                        <a:effectLst/>
                        <a:latin typeface="Century Gothic" panose="020B0502020202020204" pitchFamily="34" charset="0"/>
                      </a:endParaRPr>
                    </a:p>
                  </a:txBody>
                  <a:tcPr marL="8973" marR="8973" marT="8973" marB="0" anchor="ctr">
                    <a:lnL>
                      <a:noFill/>
                    </a:lnL>
                    <a:lnR>
                      <a:noFill/>
                    </a:lnR>
                    <a:lnT>
                      <a:noFill/>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60085038"/>
                  </a:ext>
                </a:extLst>
              </a:tr>
              <a:tr h="409041">
                <a:tc gridSpan="2">
                  <a:txBody>
                    <a:bodyPr/>
                    <a:lstStyle/>
                    <a:p>
                      <a:pPr algn="ctr" fontAlgn="ctr"/>
                      <a:r>
                        <a:rPr lang="en-US" sz="1100" b="1" i="0" u="none" strike="noStrike" dirty="0">
                          <a:solidFill>
                            <a:srgbClr val="595959"/>
                          </a:solidFill>
                          <a:effectLst/>
                          <a:highlight>
                            <a:srgbClr val="FDFBCF"/>
                          </a:highlight>
                          <a:latin typeface="Century Gothic" panose="020B0502020202020204" pitchFamily="34" charset="0"/>
                        </a:rPr>
                        <a:t>QUADRANTS</a:t>
                      </a:r>
                    </a:p>
                  </a:txBody>
                  <a:tcPr marL="8973"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FBCF"/>
                    </a:solidFill>
                  </a:tcPr>
                </a:tc>
                <a:tc hMerge="1">
                  <a:txBody>
                    <a:bodyPr/>
                    <a:lstStyle/>
                    <a:p>
                      <a:endParaRPr lang="en-US"/>
                    </a:p>
                  </a:txBody>
                  <a:tcPr>
                    <a:lnL w="6350" cap="flat" cmpd="sng" algn="ctr">
                      <a:solidFill>
                        <a:srgbClr val="BFBFBF"/>
                      </a:solidFill>
                      <a:prstDash val="solid"/>
                      <a:round/>
                      <a:headEnd type="none" w="med" len="med"/>
                      <a:tailEnd type="none" w="med" len="med"/>
                    </a:lnL>
                    <a:lnT w="6350" cap="flat" cmpd="sng" algn="ctr">
                      <a:solidFill>
                        <a:srgbClr val="BFBFBF"/>
                      </a:solidFill>
                      <a:prstDash val="solid"/>
                      <a:round/>
                      <a:headEnd type="none" w="med" len="med"/>
                      <a:tailEnd type="none" w="med" len="med"/>
                    </a:lnT>
                  </a:tcPr>
                </a:tc>
                <a:extLst>
                  <a:ext uri="{0D108BD9-81ED-4DB2-BD59-A6C34878D82A}">
                    <a16:rowId xmlns:a16="http://schemas.microsoft.com/office/drawing/2014/main" val="2884775859"/>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Pivotal Transformation</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quadrant focuses on significant changes that require fundamental adjustments to strategy or operations.</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254745218"/>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Strategic Evolution</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quadrant emphasizes the implementation of deliberate and thoughtful changes in strategy, so managers can adapt to or anticipate market dynamics.</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24092549"/>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Fleeting Anomaly</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quadrant highlights events or trends that appear impactful but do not have lasting effects on the strategic landscape.</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844952064"/>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Gradual Progression</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quadrant focuses on making continuous, small-scale improvements or adjustments in response to ongoing market feedback.</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648946732"/>
                  </a:ext>
                </a:extLst>
              </a:tr>
              <a:tr h="409041">
                <a:tc gridSpan="2">
                  <a:txBody>
                    <a:bodyPr/>
                    <a:lstStyle/>
                    <a:p>
                      <a:pPr algn="ctr" fontAlgn="ctr"/>
                      <a:r>
                        <a:rPr lang="en-US" sz="1100" b="1" i="0" u="none" strike="noStrike" dirty="0">
                          <a:solidFill>
                            <a:srgbClr val="595959"/>
                          </a:solidFill>
                          <a:effectLst/>
                          <a:highlight>
                            <a:srgbClr val="FDFBCF"/>
                          </a:highlight>
                          <a:latin typeface="Century Gothic" panose="020B0502020202020204" pitchFamily="34" charset="0"/>
                        </a:rPr>
                        <a:t>DIRECTIONAL POINTS</a:t>
                      </a:r>
                    </a:p>
                  </a:txBody>
                  <a:tcPr marL="8973"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FBCF"/>
                    </a:solidFill>
                  </a:tcPr>
                </a:tc>
                <a:tc hMerge="1">
                  <a:txBody>
                    <a:bodyPr/>
                    <a:lstStyle/>
                    <a:p>
                      <a:endParaRPr lang="en-US"/>
                    </a:p>
                  </a:txBody>
                  <a:tcPr>
                    <a:lnL w="6350" cap="flat" cmpd="sng" algn="ctr">
                      <a:solidFill>
                        <a:srgbClr val="BFBFBF"/>
                      </a:solidFill>
                      <a:prstDash val="solid"/>
                      <a:round/>
                      <a:headEnd type="none" w="med" len="med"/>
                      <a:tailEnd type="none" w="med" len="med"/>
                    </a:lnL>
                    <a:lnT w="6350" cap="flat" cmpd="sng" algn="ctr">
                      <a:solidFill>
                        <a:srgbClr val="BFBFBF"/>
                      </a:solidFill>
                      <a:prstDash val="solid"/>
                      <a:round/>
                      <a:headEnd type="none" w="med" len="med"/>
                      <a:tailEnd type="none" w="med" len="med"/>
                    </a:lnT>
                  </a:tcPr>
                </a:tc>
                <a:extLst>
                  <a:ext uri="{0D108BD9-81ED-4DB2-BD59-A6C34878D82A}">
                    <a16:rowId xmlns:a16="http://schemas.microsoft.com/office/drawing/2014/main" val="1499529388"/>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High Impact</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directional point denotes scenarios that have significant effects on the organization’s performance or strategy.</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004454235"/>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High Probability</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directional point represents scenarios that are very likely to appear on the planning horizon.</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689062104"/>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Low Probability</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directional point refers to scenarios that probably won't occur but still require consideration.</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815740608"/>
                  </a:ext>
                </a:extLst>
              </a:tr>
              <a:tr h="575444">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Low Impact</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l" fontAlgn="ctr"/>
                      <a:r>
                        <a:rPr lang="en-US" sz="900" b="0" i="0" u="none" strike="noStrike" dirty="0">
                          <a:solidFill>
                            <a:srgbClr val="000000"/>
                          </a:solidFill>
                          <a:effectLst/>
                          <a:highlight>
                            <a:srgbClr val="F2F2F2"/>
                          </a:highlight>
                          <a:latin typeface="Century Gothic" panose="020B0502020202020204" pitchFamily="34" charset="0"/>
                        </a:rPr>
                        <a:t>This directional point describes scenarios that you expect to have minimal influence on the organization’s trajectory.</a:t>
                      </a:r>
                    </a:p>
                  </a:txBody>
                  <a:tcPr marL="80758" marR="8973" marT="89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185963072"/>
                  </a:ext>
                </a:extLst>
              </a:tr>
            </a:tbl>
          </a:graphicData>
        </a:graphic>
      </p:graphicFrame>
      <p:pic>
        <p:nvPicPr>
          <p:cNvPr id="3" name="Picture 2">
            <a:extLst>
              <a:ext uri="{FF2B5EF4-FFF2-40B4-BE49-F238E27FC236}">
                <a16:creationId xmlns:a16="http://schemas.microsoft.com/office/drawing/2014/main" id="{EF59FA6D-6063-EA29-4195-0BAEC93AB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3" t="1953" r="1823" b="1693"/>
          <a:stretch/>
        </p:blipFill>
        <p:spPr>
          <a:xfrm>
            <a:off x="6181727" y="533400"/>
            <a:ext cx="5880099" cy="5962649"/>
          </a:xfrm>
          <a:prstGeom prst="rect">
            <a:avLst/>
          </a:prstGeom>
        </p:spPr>
      </p:pic>
      <p:sp>
        <p:nvSpPr>
          <p:cNvPr id="4" name="TextBox 6">
            <a:extLst>
              <a:ext uri="{FF2B5EF4-FFF2-40B4-BE49-F238E27FC236}">
                <a16:creationId xmlns:a16="http://schemas.microsoft.com/office/drawing/2014/main" id="{2083B8EC-A733-B4FF-4CA6-18B143E908FD}"/>
              </a:ext>
            </a:extLst>
          </p:cNvPr>
          <p:cNvSpPr txBox="1"/>
          <p:nvPr/>
        </p:nvSpPr>
        <p:spPr>
          <a:xfrm>
            <a:off x="6454776" y="1644651"/>
            <a:ext cx="2724150" cy="694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a:solidFill>
                  <a:srgbClr val="EF63C0"/>
                </a:solidFill>
                <a:latin typeface="Century Gothic" panose="020B0502020202020204" pitchFamily="34" charset="0"/>
              </a:rPr>
              <a:t>PIVOTAL</a:t>
            </a:r>
            <a:r>
              <a:rPr lang="en-US" sz="1800" baseline="0">
                <a:solidFill>
                  <a:srgbClr val="EF63C0"/>
                </a:solidFill>
                <a:latin typeface="Century Gothic" panose="020B0502020202020204" pitchFamily="34" charset="0"/>
              </a:rPr>
              <a:t> TRANSFORMATION</a:t>
            </a:r>
            <a:endParaRPr lang="en-US" sz="1800">
              <a:solidFill>
                <a:srgbClr val="EF63C0"/>
              </a:solidFill>
              <a:latin typeface="Century Gothic" panose="020B0502020202020204" pitchFamily="34" charset="0"/>
            </a:endParaRPr>
          </a:p>
        </p:txBody>
      </p:sp>
      <p:sp>
        <p:nvSpPr>
          <p:cNvPr id="5" name="TextBox 8">
            <a:extLst>
              <a:ext uri="{FF2B5EF4-FFF2-40B4-BE49-F238E27FC236}">
                <a16:creationId xmlns:a16="http://schemas.microsoft.com/office/drawing/2014/main" id="{73E68A0A-4C20-40F0-9131-215A031EDFA1}"/>
              </a:ext>
            </a:extLst>
          </p:cNvPr>
          <p:cNvSpPr txBox="1"/>
          <p:nvPr/>
        </p:nvSpPr>
        <p:spPr>
          <a:xfrm>
            <a:off x="9340851" y="1644651"/>
            <a:ext cx="2771775" cy="673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a:solidFill>
                  <a:srgbClr val="0094CA"/>
                </a:solidFill>
                <a:latin typeface="Century Gothic" panose="020B0502020202020204" pitchFamily="34" charset="0"/>
              </a:rPr>
              <a:t>STRATEGIC </a:t>
            </a:r>
            <a:br>
              <a:rPr lang="en-US" sz="1800">
                <a:solidFill>
                  <a:srgbClr val="0094CA"/>
                </a:solidFill>
                <a:latin typeface="Century Gothic" panose="020B0502020202020204" pitchFamily="34" charset="0"/>
              </a:rPr>
            </a:br>
            <a:r>
              <a:rPr lang="en-US" sz="1800">
                <a:solidFill>
                  <a:srgbClr val="0094CA"/>
                </a:solidFill>
                <a:latin typeface="Century Gothic" panose="020B0502020202020204" pitchFamily="34" charset="0"/>
              </a:rPr>
              <a:t>EVOLUTION</a:t>
            </a:r>
          </a:p>
        </p:txBody>
      </p:sp>
      <p:sp>
        <p:nvSpPr>
          <p:cNvPr id="6" name="TextBox 9">
            <a:extLst>
              <a:ext uri="{FF2B5EF4-FFF2-40B4-BE49-F238E27FC236}">
                <a16:creationId xmlns:a16="http://schemas.microsoft.com/office/drawing/2014/main" id="{43C88B11-CD46-4945-82B3-964593AD22F1}"/>
              </a:ext>
            </a:extLst>
          </p:cNvPr>
          <p:cNvSpPr txBox="1"/>
          <p:nvPr/>
        </p:nvSpPr>
        <p:spPr>
          <a:xfrm>
            <a:off x="6487434" y="4418694"/>
            <a:ext cx="2133600" cy="781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a:solidFill>
                  <a:schemeClr val="accent2">
                    <a:lumMod val="75000"/>
                  </a:schemeClr>
                </a:solidFill>
                <a:latin typeface="Century Gothic" panose="020B0502020202020204" pitchFamily="34" charset="0"/>
              </a:rPr>
              <a:t>FLEETING</a:t>
            </a:r>
            <a:br>
              <a:rPr lang="en-US" sz="1800">
                <a:solidFill>
                  <a:schemeClr val="accent2">
                    <a:lumMod val="75000"/>
                  </a:schemeClr>
                </a:solidFill>
                <a:latin typeface="Century Gothic" panose="020B0502020202020204" pitchFamily="34" charset="0"/>
              </a:rPr>
            </a:br>
            <a:r>
              <a:rPr lang="en-US" sz="1800">
                <a:solidFill>
                  <a:schemeClr val="accent2">
                    <a:lumMod val="75000"/>
                  </a:schemeClr>
                </a:solidFill>
                <a:latin typeface="Century Gothic" panose="020B0502020202020204" pitchFamily="34" charset="0"/>
              </a:rPr>
              <a:t>ANOMALY</a:t>
            </a:r>
          </a:p>
        </p:txBody>
      </p:sp>
      <p:sp>
        <p:nvSpPr>
          <p:cNvPr id="7" name="TextBox 10">
            <a:extLst>
              <a:ext uri="{FF2B5EF4-FFF2-40B4-BE49-F238E27FC236}">
                <a16:creationId xmlns:a16="http://schemas.microsoft.com/office/drawing/2014/main" id="{129C8D2E-A8CB-4817-87D3-00C3D049F0C6}"/>
              </a:ext>
            </a:extLst>
          </p:cNvPr>
          <p:cNvSpPr txBox="1"/>
          <p:nvPr/>
        </p:nvSpPr>
        <p:spPr>
          <a:xfrm>
            <a:off x="9755869" y="4407355"/>
            <a:ext cx="2247900" cy="781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a:solidFill>
                  <a:schemeClr val="accent6">
                    <a:lumMod val="75000"/>
                  </a:schemeClr>
                </a:solidFill>
                <a:latin typeface="Century Gothic" panose="020B0502020202020204" pitchFamily="34" charset="0"/>
              </a:rPr>
              <a:t>GRADUAL</a:t>
            </a:r>
            <a:br>
              <a:rPr lang="en-US" sz="1800">
                <a:solidFill>
                  <a:schemeClr val="accent6">
                    <a:lumMod val="75000"/>
                  </a:schemeClr>
                </a:solidFill>
                <a:latin typeface="Century Gothic" panose="020B0502020202020204" pitchFamily="34" charset="0"/>
              </a:rPr>
            </a:br>
            <a:r>
              <a:rPr lang="en-US" sz="1800">
                <a:solidFill>
                  <a:schemeClr val="accent6">
                    <a:lumMod val="75000"/>
                  </a:schemeClr>
                </a:solidFill>
                <a:latin typeface="Century Gothic" panose="020B0502020202020204" pitchFamily="34" charset="0"/>
              </a:rPr>
              <a:t>PROGRESSION</a:t>
            </a:r>
          </a:p>
        </p:txBody>
      </p:sp>
    </p:spTree>
    <p:extLst>
      <p:ext uri="{BB962C8B-B14F-4D97-AF65-F5344CB8AC3E}">
        <p14:creationId xmlns:p14="http://schemas.microsoft.com/office/powerpoint/2010/main" val="14366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213</TotalTime>
  <Words>324</Words>
  <Application>Microsoft Macintosh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22</cp:revision>
  <dcterms:created xsi:type="dcterms:W3CDTF">2022-05-22T18:55:25Z</dcterms:created>
  <dcterms:modified xsi:type="dcterms:W3CDTF">2024-06-07T21:29:03Z</dcterms:modified>
</cp:coreProperties>
</file>