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9"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9FA"/>
    <a:srgbClr val="EBF0B9"/>
    <a:srgbClr val="C1EAFA"/>
    <a:srgbClr val="B8CAD8"/>
    <a:srgbClr val="B1D4DF"/>
    <a:srgbClr val="BEE9DF"/>
    <a:srgbClr val="D7ECBE"/>
    <a:srgbClr val="2E75B6"/>
    <a:srgbClr val="030D8A"/>
    <a:srgbClr val="003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228711-25EC-49DB-B8B7-BEA3A8075C11}" v="13" dt="2024-04-21T19:58:04.7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2" autoAdjust="0"/>
    <p:restoredTop sz="96058"/>
  </p:normalViewPr>
  <p:slideViewPr>
    <p:cSldViewPr snapToGrid="0" snapToObjects="1">
      <p:cViewPr varScale="1">
        <p:scale>
          <a:sx n="124" d="100"/>
          <a:sy n="124" d="100"/>
        </p:scale>
        <p:origin x="60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6228711-25EC-49DB-B8B7-BEA3A8075C11}"/>
    <pc:docChg chg="undo custSel addSld delSld modSld">
      <pc:chgData name="Bess Dunlevy" userId="dd4b9a8537dbe9d0" providerId="LiveId" clId="{86228711-25EC-49DB-B8B7-BEA3A8075C11}" dt="2024-04-21T19:59:58.856" v="208" actId="14100"/>
      <pc:docMkLst>
        <pc:docMk/>
      </pc:docMkLst>
      <pc:sldChg chg="addSp delSp modSp mod">
        <pc:chgData name="Bess Dunlevy" userId="dd4b9a8537dbe9d0" providerId="LiveId" clId="{86228711-25EC-49DB-B8B7-BEA3A8075C11}" dt="2024-04-21T19:59:08.531" v="195" actId="1076"/>
        <pc:sldMkLst>
          <pc:docMk/>
          <pc:sldMk cId="1096222095" sldId="351"/>
        </pc:sldMkLst>
        <pc:spChg chg="mod">
          <ac:chgData name="Bess Dunlevy" userId="dd4b9a8537dbe9d0" providerId="LiveId" clId="{86228711-25EC-49DB-B8B7-BEA3A8075C11}" dt="2024-04-21T19:59:08.531" v="195" actId="1076"/>
          <ac:spMkLst>
            <pc:docMk/>
            <pc:sldMk cId="1096222095" sldId="351"/>
            <ac:spMk id="2" creationId="{AE968F33-F07E-5CE2-F688-753ECB5FC6B3}"/>
          </ac:spMkLst>
        </pc:spChg>
        <pc:spChg chg="mod">
          <ac:chgData name="Bess Dunlevy" userId="dd4b9a8537dbe9d0" providerId="LiveId" clId="{86228711-25EC-49DB-B8B7-BEA3A8075C11}" dt="2024-04-21T19:53:51.907" v="36" actId="20577"/>
          <ac:spMkLst>
            <pc:docMk/>
            <pc:sldMk cId="1096222095" sldId="351"/>
            <ac:spMk id="105" creationId="{E657F283-8CE8-B1D0-1462-4663337E2661}"/>
          </ac:spMkLst>
        </pc:spChg>
        <pc:picChg chg="add mod">
          <ac:chgData name="Bess Dunlevy" userId="dd4b9a8537dbe9d0" providerId="LiveId" clId="{86228711-25EC-49DB-B8B7-BEA3A8075C11}" dt="2024-04-21T19:58:53.451" v="192" actId="1076"/>
          <ac:picMkLst>
            <pc:docMk/>
            <pc:sldMk cId="1096222095" sldId="351"/>
            <ac:picMk id="3" creationId="{B2D8F4BE-A805-B133-A964-CF3DFFA334BF}"/>
          </ac:picMkLst>
        </pc:picChg>
        <pc:picChg chg="add mod ord modCrop">
          <ac:chgData name="Bess Dunlevy" userId="dd4b9a8537dbe9d0" providerId="LiveId" clId="{86228711-25EC-49DB-B8B7-BEA3A8075C11}" dt="2024-04-21T19:58:41.486" v="190" actId="732"/>
          <ac:picMkLst>
            <pc:docMk/>
            <pc:sldMk cId="1096222095" sldId="351"/>
            <ac:picMk id="4" creationId="{04FA9615-BC1E-CCDE-92D9-9F2161D3E172}"/>
          </ac:picMkLst>
        </pc:picChg>
        <pc:picChg chg="del">
          <ac:chgData name="Bess Dunlevy" userId="dd4b9a8537dbe9d0" providerId="LiveId" clId="{86228711-25EC-49DB-B8B7-BEA3A8075C11}" dt="2024-04-21T19:53:59.654" v="37" actId="478"/>
          <ac:picMkLst>
            <pc:docMk/>
            <pc:sldMk cId="1096222095" sldId="351"/>
            <ac:picMk id="5" creationId="{C2233464-F00C-1244-1291-C1A4976944B9}"/>
          </ac:picMkLst>
        </pc:picChg>
      </pc:sldChg>
      <pc:sldChg chg="del">
        <pc:chgData name="Bess Dunlevy" userId="dd4b9a8537dbe9d0" providerId="LiveId" clId="{86228711-25EC-49DB-B8B7-BEA3A8075C11}" dt="2024-04-21T19:54:13.985" v="39" actId="47"/>
        <pc:sldMkLst>
          <pc:docMk/>
          <pc:sldMk cId="1492890976" sldId="358"/>
        </pc:sldMkLst>
      </pc:sldChg>
      <pc:sldChg chg="addSp delSp modSp add del mod setBg">
        <pc:chgData name="Bess Dunlevy" userId="dd4b9a8537dbe9d0" providerId="LiveId" clId="{86228711-25EC-49DB-B8B7-BEA3A8075C11}" dt="2024-04-21T19:59:58.856" v="208" actId="14100"/>
        <pc:sldMkLst>
          <pc:docMk/>
          <pc:sldMk cId="3774802628" sldId="359"/>
        </pc:sldMkLst>
        <pc:spChg chg="mod">
          <ac:chgData name="Bess Dunlevy" userId="dd4b9a8537dbe9d0" providerId="LiveId" clId="{86228711-25EC-49DB-B8B7-BEA3A8075C11}" dt="2024-04-21T19:56:46.109" v="128" actId="122"/>
          <ac:spMkLst>
            <pc:docMk/>
            <pc:sldMk cId="3774802628" sldId="359"/>
            <ac:spMk id="3" creationId="{5E79C30B-0AE3-2397-186C-298537A790C0}"/>
          </ac:spMkLst>
        </pc:spChg>
        <pc:spChg chg="add mod">
          <ac:chgData name="Bess Dunlevy" userId="dd4b9a8537dbe9d0" providerId="LiveId" clId="{86228711-25EC-49DB-B8B7-BEA3A8075C11}" dt="2024-04-21T19:55:46.002" v="97" actId="14100"/>
          <ac:spMkLst>
            <pc:docMk/>
            <pc:sldMk cId="3774802628" sldId="359"/>
            <ac:spMk id="6" creationId="{43C88B11-CD46-4945-82B3-964593AD22F1}"/>
          </ac:spMkLst>
        </pc:spChg>
        <pc:spChg chg="add mod">
          <ac:chgData name="Bess Dunlevy" userId="dd4b9a8537dbe9d0" providerId="LiveId" clId="{86228711-25EC-49DB-B8B7-BEA3A8075C11}" dt="2024-04-21T19:59:45.179" v="202" actId="113"/>
          <ac:spMkLst>
            <pc:docMk/>
            <pc:sldMk cId="3774802628" sldId="359"/>
            <ac:spMk id="7" creationId="{A99EE2E5-BB2A-DBBC-B354-D545EA49E2AB}"/>
          </ac:spMkLst>
        </pc:spChg>
        <pc:spChg chg="add mod">
          <ac:chgData name="Bess Dunlevy" userId="dd4b9a8537dbe9d0" providerId="LiveId" clId="{86228711-25EC-49DB-B8B7-BEA3A8075C11}" dt="2024-04-21T19:59:56.681" v="207" actId="113"/>
          <ac:spMkLst>
            <pc:docMk/>
            <pc:sldMk cId="3774802628" sldId="359"/>
            <ac:spMk id="8" creationId="{731EE157-C9AF-2049-5216-91939C155169}"/>
          </ac:spMkLst>
        </pc:spChg>
        <pc:spChg chg="add mod">
          <ac:chgData name="Bess Dunlevy" userId="dd4b9a8537dbe9d0" providerId="LiveId" clId="{86228711-25EC-49DB-B8B7-BEA3A8075C11}" dt="2024-04-21T19:59:58.856" v="208" actId="14100"/>
          <ac:spMkLst>
            <pc:docMk/>
            <pc:sldMk cId="3774802628" sldId="359"/>
            <ac:spMk id="9" creationId="{C45C8BC8-F0CF-7AB2-910F-356E36B172F8}"/>
          </ac:spMkLst>
        </pc:spChg>
        <pc:spChg chg="add mod">
          <ac:chgData name="Bess Dunlevy" userId="dd4b9a8537dbe9d0" providerId="LiveId" clId="{86228711-25EC-49DB-B8B7-BEA3A8075C11}" dt="2024-04-21T19:59:46.963" v="203" actId="113"/>
          <ac:spMkLst>
            <pc:docMk/>
            <pc:sldMk cId="3774802628" sldId="359"/>
            <ac:spMk id="10" creationId="{243EDA04-283F-2D8C-CCFD-1A8F543D1333}"/>
          </ac:spMkLst>
        </pc:spChg>
        <pc:spChg chg="add mod">
          <ac:chgData name="Bess Dunlevy" userId="dd4b9a8537dbe9d0" providerId="LiveId" clId="{86228711-25EC-49DB-B8B7-BEA3A8075C11}" dt="2024-04-21T19:59:49.796" v="204" actId="113"/>
          <ac:spMkLst>
            <pc:docMk/>
            <pc:sldMk cId="3774802628" sldId="359"/>
            <ac:spMk id="11" creationId="{0DCEA60E-B6D1-4FB2-153C-F2B94F4534E0}"/>
          </ac:spMkLst>
        </pc:spChg>
        <pc:spChg chg="add mod">
          <ac:chgData name="Bess Dunlevy" userId="dd4b9a8537dbe9d0" providerId="LiveId" clId="{86228711-25EC-49DB-B8B7-BEA3A8075C11}" dt="2024-04-21T19:59:52.091" v="205" actId="113"/>
          <ac:spMkLst>
            <pc:docMk/>
            <pc:sldMk cId="3774802628" sldId="359"/>
            <ac:spMk id="12" creationId="{034F6CF0-BD82-D6DA-D734-2DC75E378D7B}"/>
          </ac:spMkLst>
        </pc:spChg>
        <pc:spChg chg="add mod">
          <ac:chgData name="Bess Dunlevy" userId="dd4b9a8537dbe9d0" providerId="LiveId" clId="{86228711-25EC-49DB-B8B7-BEA3A8075C11}" dt="2024-04-21T19:57:20.163" v="147" actId="1076"/>
          <ac:spMkLst>
            <pc:docMk/>
            <pc:sldMk cId="3774802628" sldId="359"/>
            <ac:spMk id="13" creationId="{F7F5B584-84AD-C33F-7388-2AEE804C279C}"/>
          </ac:spMkLst>
        </pc:spChg>
        <pc:graphicFrameChg chg="del">
          <ac:chgData name="Bess Dunlevy" userId="dd4b9a8537dbe9d0" providerId="LiveId" clId="{86228711-25EC-49DB-B8B7-BEA3A8075C11}" dt="2024-04-21T19:54:20.064" v="42" actId="478"/>
          <ac:graphicFrameMkLst>
            <pc:docMk/>
            <pc:sldMk cId="3774802628" sldId="359"/>
            <ac:graphicFrameMk id="4" creationId="{617D1663-1CF5-160C-AAFB-9A30DD8D7A18}"/>
          </ac:graphicFrameMkLst>
        </pc:graphicFrameChg>
        <pc:picChg chg="del">
          <ac:chgData name="Bess Dunlevy" userId="dd4b9a8537dbe9d0" providerId="LiveId" clId="{86228711-25EC-49DB-B8B7-BEA3A8075C11}" dt="2024-04-21T19:54:20.827" v="43" actId="478"/>
          <ac:picMkLst>
            <pc:docMk/>
            <pc:sldMk cId="3774802628" sldId="359"/>
            <ac:picMk id="2" creationId="{21380F44-B664-32FA-7B2C-0341440D1840}"/>
          </ac:picMkLst>
        </pc:picChg>
        <pc:picChg chg="add mod">
          <ac:chgData name="Bess Dunlevy" userId="dd4b9a8537dbe9d0" providerId="LiveId" clId="{86228711-25EC-49DB-B8B7-BEA3A8075C11}" dt="2024-04-21T19:55:12.328" v="90" actId="1076"/>
          <ac:picMkLst>
            <pc:docMk/>
            <pc:sldMk cId="3774802628" sldId="359"/>
            <ac:picMk id="5" creationId="{57DBD7CD-4FB7-5944-EA03-3D3890BC66C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75&amp;utm_source=template-powerpoint&amp;utm_medium=content&amp;utm_campaign=Way+Gaming+Scenario+Planning-powerpoint-12075&amp;lpa=Way+Gaming+Scenario+Planning+powerpoint+1207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4F9FA"/>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FA9615-BC1E-CCDE-92D9-9F2161D3E172}"/>
              </a:ext>
            </a:extLst>
          </p:cNvPr>
          <p:cNvPicPr>
            <a:picLocks noChangeAspect="1"/>
          </p:cNvPicPr>
          <p:nvPr/>
        </p:nvPicPr>
        <p:blipFill rotWithShape="1">
          <a:blip r:embed="rId2">
            <a:alphaModFix amt="14000"/>
            <a:extLst>
              <a:ext uri="{28A0092B-C50C-407E-A947-70E740481C1C}">
                <a14:useLocalDpi xmlns:a14="http://schemas.microsoft.com/office/drawing/2010/main" val="0"/>
              </a:ext>
            </a:extLst>
          </a:blip>
          <a:srcRect t="3196" r="13934" b="6694"/>
          <a:stretch/>
        </p:blipFill>
        <p:spPr>
          <a:xfrm>
            <a:off x="5641849" y="-1"/>
            <a:ext cx="6550152" cy="6858001"/>
          </a:xfrm>
          <a:prstGeom prst="rect">
            <a:avLst/>
          </a:prstGeom>
          <a:effectLst>
            <a:outerShdw blurRad="50800" dist="38100" dir="10800000" algn="r" rotWithShape="0">
              <a:prstClr val="black">
                <a:alpha val="40000"/>
              </a:prstClr>
            </a:outerShdw>
          </a:effectLst>
        </p:spPr>
      </p:pic>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84823" cy="1107996"/>
          </a:xfrm>
          <a:prstGeom prst="rect">
            <a:avLst/>
          </a:prstGeom>
          <a:noFill/>
          <a:effectLst/>
        </p:spPr>
        <p:txBody>
          <a:bodyPr wrap="square" rtlCol="0">
            <a:spAutoFit/>
          </a:bodyPr>
          <a:lstStyle/>
          <a:p>
            <a:r>
              <a:rPr lang="en-US" sz="3300" b="1" i="0" u="none" strike="noStrike" dirty="0">
                <a:solidFill>
                  <a:schemeClr val="tx1">
                    <a:lumMod val="65000"/>
                    <a:lumOff val="35000"/>
                  </a:schemeClr>
                </a:solidFill>
                <a:effectLst/>
                <a:latin typeface="Century Gothic" panose="020B0502020202020204" pitchFamily="34" charset="0"/>
              </a:rPr>
              <a:t>WAY GAMING SCENARIO PLANNING TEMPLATE</a:t>
            </a:r>
            <a:endParaRPr lang="en-US" sz="33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2127485"/>
            <a:ext cx="3075452" cy="3508653"/>
          </a:xfrm>
          <a:prstGeom prst="rect">
            <a:avLst/>
          </a:prstGeom>
          <a:noFill/>
        </p:spPr>
        <p:txBody>
          <a:bodyPr wrap="square" rtlCol="0">
            <a:spAutoFit/>
          </a:bodyPr>
          <a:lstStyle/>
          <a:p>
            <a:pPr algn="l" rtl="0">
              <a:spcBef>
                <a:spcPts val="0"/>
              </a:spcBef>
              <a:spcAft>
                <a:spcPts val="0"/>
              </a:spcAft>
            </a:pPr>
            <a:r>
              <a:rPr lang="en-US" sz="2000" b="1" i="0" u="none" strike="noStrike" dirty="0">
                <a:solidFill>
                  <a:srgbClr val="000000"/>
                </a:solidFill>
                <a:effectLst/>
                <a:latin typeface="Century Gothic" panose="020B0502020202020204" pitchFamily="34" charset="0"/>
              </a:rPr>
              <a:t>When to Use This Template:</a:t>
            </a:r>
            <a:endParaRPr lang="en-US" sz="20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2000" b="0" i="0" u="none" strike="noStrike" dirty="0">
                <a:solidFill>
                  <a:srgbClr val="000000"/>
                </a:solidFill>
                <a:effectLst/>
                <a:latin typeface="Century Gothic" panose="020B0502020202020204" pitchFamily="34" charset="0"/>
              </a:rPr>
              <a:t>Use this strategic simulation outline with seven stages, each accompanied by brief instructions to help your team explore and test responses to various future scenarios.</a:t>
            </a:r>
            <a:br>
              <a:rPr lang="en-US" sz="1100" dirty="0">
                <a:latin typeface="Century Gothic" panose="020B0502020202020204" pitchFamily="34" charset="0"/>
              </a:rPr>
            </a:br>
            <a:br>
              <a:rPr lang="en-US" sz="1100" dirty="0">
                <a:latin typeface="Century Gothic" panose="020B0502020202020204" pitchFamily="34" charset="0"/>
              </a:rPr>
            </a:br>
            <a:endParaRPr lang="en-US" sz="1100" dirty="0">
              <a:latin typeface="Century Gothic" panose="020B0502020202020204" pitchFamily="34" charset="0"/>
            </a:endParaRPr>
          </a:p>
        </p:txBody>
      </p:sp>
      <p:pic>
        <p:nvPicPr>
          <p:cNvPr id="3" name="Picture 2">
            <a:extLst>
              <a:ext uri="{FF2B5EF4-FFF2-40B4-BE49-F238E27FC236}">
                <a16:creationId xmlns:a16="http://schemas.microsoft.com/office/drawing/2014/main" id="{B2D8F4BE-A805-B133-A964-CF3DFFA33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1615" y="1483158"/>
            <a:ext cx="4797309" cy="4797309"/>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4F9FA"/>
        </a:solidFill>
        <a:effectLst/>
      </p:bgPr>
    </p:bg>
    <p:spTree>
      <p:nvGrpSpPr>
        <p:cNvPr id="1" name="">
          <a:extLst>
            <a:ext uri="{FF2B5EF4-FFF2-40B4-BE49-F238E27FC236}">
              <a16:creationId xmlns:a16="http://schemas.microsoft.com/office/drawing/2014/main" id="{259580B0-E1A7-25FF-C0DD-1A02010334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E79C30B-0AE3-2397-186C-298537A790C0}"/>
              </a:ext>
            </a:extLst>
          </p:cNvPr>
          <p:cNvSpPr txBox="1"/>
          <p:nvPr/>
        </p:nvSpPr>
        <p:spPr>
          <a:xfrm>
            <a:off x="493776" y="2504078"/>
            <a:ext cx="3668347" cy="2308324"/>
          </a:xfrm>
          <a:prstGeom prst="rect">
            <a:avLst/>
          </a:prstGeom>
          <a:noFill/>
          <a:effectLst/>
        </p:spPr>
        <p:txBody>
          <a:bodyPr wrap="square" rtlCol="0">
            <a:spAutoFit/>
          </a:bodyPr>
          <a:lstStyle/>
          <a:p>
            <a:pPr algn="ctr"/>
            <a:r>
              <a:rPr lang="en-US" sz="3600" i="0" u="none" strike="noStrike" dirty="0">
                <a:solidFill>
                  <a:schemeClr val="tx1">
                    <a:lumMod val="65000"/>
                    <a:lumOff val="35000"/>
                  </a:schemeClr>
                </a:solidFill>
                <a:effectLst/>
                <a:latin typeface="Century Gothic" panose="020B0502020202020204" pitchFamily="34" charset="0"/>
              </a:rPr>
              <a:t>WAY GAMING SCENARIO PLANNING TEMPLATE</a:t>
            </a:r>
            <a:endParaRPr lang="en-US" sz="3600" dirty="0">
              <a:solidFill>
                <a:schemeClr val="tx1">
                  <a:lumMod val="65000"/>
                  <a:lumOff val="35000"/>
                </a:schemeClr>
              </a:solidFill>
              <a:latin typeface="Century Gothic" panose="020B0502020202020204" pitchFamily="34" charset="0"/>
            </a:endParaRPr>
          </a:p>
        </p:txBody>
      </p:sp>
      <p:pic>
        <p:nvPicPr>
          <p:cNvPr id="5" name="Picture 4">
            <a:extLst>
              <a:ext uri="{FF2B5EF4-FFF2-40B4-BE49-F238E27FC236}">
                <a16:creationId xmlns:a16="http://schemas.microsoft.com/office/drawing/2014/main" id="{57DBD7CD-4FB7-5944-EA03-3D3890BC66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8048" y="191493"/>
            <a:ext cx="6583502" cy="6583502"/>
          </a:xfrm>
          <a:prstGeom prst="rect">
            <a:avLst/>
          </a:prstGeom>
        </p:spPr>
      </p:pic>
      <p:sp>
        <p:nvSpPr>
          <p:cNvPr id="6" name="TextBox 9">
            <a:extLst>
              <a:ext uri="{FF2B5EF4-FFF2-40B4-BE49-F238E27FC236}">
                <a16:creationId xmlns:a16="http://schemas.microsoft.com/office/drawing/2014/main" id="{43C88B11-CD46-4945-82B3-964593AD22F1}"/>
              </a:ext>
            </a:extLst>
          </p:cNvPr>
          <p:cNvSpPr txBox="1"/>
          <p:nvPr/>
        </p:nvSpPr>
        <p:spPr>
          <a:xfrm>
            <a:off x="6578569" y="1460557"/>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Scenario</a:t>
            </a:r>
            <a:r>
              <a:rPr lang="en-US" sz="600" b="1" baseline="0" dirty="0">
                <a:solidFill>
                  <a:schemeClr val="tx1"/>
                </a:solidFill>
                <a:latin typeface="Century Gothic" panose="020B0502020202020204" pitchFamily="34" charset="0"/>
              </a:rPr>
              <a:t> Identification: </a:t>
            </a:r>
            <a:r>
              <a:rPr lang="en-US" sz="600" baseline="0" dirty="0">
                <a:solidFill>
                  <a:schemeClr val="tx1"/>
                </a:solidFill>
                <a:latin typeface="Century Gothic" panose="020B0502020202020204" pitchFamily="34" charset="0"/>
              </a:rPr>
              <a:t>Identify and articulate specific scenarios you want to explore. These should cover a range of probable to potential future states affecting your organization.</a:t>
            </a:r>
            <a:endParaRPr lang="en-US" sz="600" dirty="0">
              <a:solidFill>
                <a:schemeClr val="tx1"/>
              </a:solidFill>
              <a:latin typeface="Century Gothic" panose="020B0502020202020204" pitchFamily="34" charset="0"/>
            </a:endParaRPr>
          </a:p>
        </p:txBody>
      </p:sp>
      <p:sp>
        <p:nvSpPr>
          <p:cNvPr id="7" name="TextBox 9">
            <a:extLst>
              <a:ext uri="{FF2B5EF4-FFF2-40B4-BE49-F238E27FC236}">
                <a16:creationId xmlns:a16="http://schemas.microsoft.com/office/drawing/2014/main" id="{A99EE2E5-BB2A-DBBC-B354-D545EA49E2AB}"/>
              </a:ext>
            </a:extLst>
          </p:cNvPr>
          <p:cNvSpPr txBox="1"/>
          <p:nvPr/>
        </p:nvSpPr>
        <p:spPr>
          <a:xfrm>
            <a:off x="8567518" y="1460556"/>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Team Assembly: </a:t>
            </a:r>
            <a:r>
              <a:rPr lang="en-US" sz="600" dirty="0">
                <a:solidFill>
                  <a:schemeClr val="tx1"/>
                </a:solidFill>
                <a:latin typeface="Century Gothic" panose="020B0502020202020204" pitchFamily="34" charset="0"/>
              </a:rPr>
              <a:t>Assemble a diverse team with representatives from various functions within your organization to ensure a comprehensive perspective on each scenario.</a:t>
            </a:r>
          </a:p>
        </p:txBody>
      </p:sp>
      <p:sp>
        <p:nvSpPr>
          <p:cNvPr id="8" name="TextBox 9">
            <a:extLst>
              <a:ext uri="{FF2B5EF4-FFF2-40B4-BE49-F238E27FC236}">
                <a16:creationId xmlns:a16="http://schemas.microsoft.com/office/drawing/2014/main" id="{731EE157-C9AF-2049-5216-91939C155169}"/>
              </a:ext>
            </a:extLst>
          </p:cNvPr>
          <p:cNvSpPr txBox="1"/>
          <p:nvPr/>
        </p:nvSpPr>
        <p:spPr>
          <a:xfrm>
            <a:off x="5700331" y="3078271"/>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Debrief and Analysis: </a:t>
            </a:r>
            <a:r>
              <a:rPr lang="en-US" sz="600" dirty="0">
                <a:solidFill>
                  <a:schemeClr val="tx1"/>
                </a:solidFill>
                <a:latin typeface="Century Gothic" panose="020B0502020202020204" pitchFamily="34" charset="0"/>
              </a:rPr>
              <a:t>After the simulation, conduct a thorough debriefing session. Analyze decisions made, strategies implemented, and the outcomes. Discuss what worked, what didn’t, and why.</a:t>
            </a:r>
          </a:p>
        </p:txBody>
      </p:sp>
      <p:sp>
        <p:nvSpPr>
          <p:cNvPr id="9" name="TextBox 9">
            <a:extLst>
              <a:ext uri="{FF2B5EF4-FFF2-40B4-BE49-F238E27FC236}">
                <a16:creationId xmlns:a16="http://schemas.microsoft.com/office/drawing/2014/main" id="{C45C8BC8-F0CF-7AB2-910F-356E36B172F8}"/>
              </a:ext>
            </a:extLst>
          </p:cNvPr>
          <p:cNvSpPr txBox="1"/>
          <p:nvPr/>
        </p:nvSpPr>
        <p:spPr>
          <a:xfrm>
            <a:off x="6165281" y="4213522"/>
            <a:ext cx="1359146"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Simulation Execution: </a:t>
            </a:r>
            <a:r>
              <a:rPr lang="en-US" sz="600" dirty="0">
                <a:solidFill>
                  <a:schemeClr val="tx1"/>
                </a:solidFill>
                <a:latin typeface="Century Gothic" panose="020B0502020202020204" pitchFamily="34" charset="0"/>
              </a:rPr>
              <a:t>Run the simulation, allowing teams to implement their strategies within the structured, game-like environment. Encourage interaction and decision-making based on the evolving scenario dynamics.</a:t>
            </a:r>
          </a:p>
        </p:txBody>
      </p:sp>
      <p:sp>
        <p:nvSpPr>
          <p:cNvPr id="10" name="TextBox 9">
            <a:extLst>
              <a:ext uri="{FF2B5EF4-FFF2-40B4-BE49-F238E27FC236}">
                <a16:creationId xmlns:a16="http://schemas.microsoft.com/office/drawing/2014/main" id="{243EDA04-283F-2D8C-CCFD-1A8F543D1333}"/>
              </a:ext>
            </a:extLst>
          </p:cNvPr>
          <p:cNvSpPr txBox="1"/>
          <p:nvPr/>
        </p:nvSpPr>
        <p:spPr>
          <a:xfrm>
            <a:off x="9450921" y="3052441"/>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Scenario Briefing: </a:t>
            </a:r>
            <a:r>
              <a:rPr lang="en-US" sz="600" dirty="0">
                <a:solidFill>
                  <a:schemeClr val="tx1"/>
                </a:solidFill>
                <a:latin typeface="Century Gothic" panose="020B0502020202020204" pitchFamily="34" charset="0"/>
              </a:rPr>
              <a:t>Provide detailed briefings to the team on each scenario, including background information, potential impacts, and key challenges to address.</a:t>
            </a:r>
          </a:p>
        </p:txBody>
      </p:sp>
      <p:sp>
        <p:nvSpPr>
          <p:cNvPr id="11" name="TextBox 9">
            <a:extLst>
              <a:ext uri="{FF2B5EF4-FFF2-40B4-BE49-F238E27FC236}">
                <a16:creationId xmlns:a16="http://schemas.microsoft.com/office/drawing/2014/main" id="{0DCEA60E-B6D1-4FB2-153C-F2B94F4534E0}"/>
              </a:ext>
            </a:extLst>
          </p:cNvPr>
          <p:cNvSpPr txBox="1"/>
          <p:nvPr/>
        </p:nvSpPr>
        <p:spPr>
          <a:xfrm>
            <a:off x="9032468" y="4213521"/>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Role Assignment: </a:t>
            </a:r>
            <a:r>
              <a:rPr lang="en-US" sz="600" dirty="0">
                <a:solidFill>
                  <a:schemeClr val="tx1"/>
                </a:solidFill>
                <a:latin typeface="Century Gothic" panose="020B0502020202020204" pitchFamily="34" charset="0"/>
              </a:rPr>
              <a:t>For the simulation, assign roles to team members (e.g., scenario stakeholders, decision-makers, and external entities) in order to mimic real-world dynamics.</a:t>
            </a:r>
          </a:p>
        </p:txBody>
      </p:sp>
      <p:sp>
        <p:nvSpPr>
          <p:cNvPr id="12" name="TextBox 9">
            <a:extLst>
              <a:ext uri="{FF2B5EF4-FFF2-40B4-BE49-F238E27FC236}">
                <a16:creationId xmlns:a16="http://schemas.microsoft.com/office/drawing/2014/main" id="{034F6CF0-BD82-D6DA-D734-2DC75E378D7B}"/>
              </a:ext>
            </a:extLst>
          </p:cNvPr>
          <p:cNvSpPr txBox="1"/>
          <p:nvPr/>
        </p:nvSpPr>
        <p:spPr>
          <a:xfrm>
            <a:off x="7629871" y="5200814"/>
            <a:ext cx="1255824" cy="8099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sz="600" b="1" dirty="0">
                <a:solidFill>
                  <a:schemeClr val="tx1"/>
                </a:solidFill>
                <a:latin typeface="Century Gothic" panose="020B0502020202020204" pitchFamily="34" charset="0"/>
              </a:rPr>
              <a:t>Strategy Formulation: </a:t>
            </a:r>
            <a:r>
              <a:rPr lang="en-US" sz="600" dirty="0">
                <a:solidFill>
                  <a:schemeClr val="tx1"/>
                </a:solidFill>
                <a:latin typeface="Century Gothic" panose="020B0502020202020204" pitchFamily="34" charset="0"/>
              </a:rPr>
              <a:t>Develop strategies and responses for each scenario. Encourage creativity and strategic thinking to address the challenges presented.</a:t>
            </a:r>
          </a:p>
        </p:txBody>
      </p:sp>
      <p:sp>
        <p:nvSpPr>
          <p:cNvPr id="13" name="TextBox 12">
            <a:extLst>
              <a:ext uri="{FF2B5EF4-FFF2-40B4-BE49-F238E27FC236}">
                <a16:creationId xmlns:a16="http://schemas.microsoft.com/office/drawing/2014/main" id="{F7F5B584-84AD-C33F-7388-2AEE804C279C}"/>
              </a:ext>
            </a:extLst>
          </p:cNvPr>
          <p:cNvSpPr txBox="1"/>
          <p:nvPr/>
        </p:nvSpPr>
        <p:spPr>
          <a:xfrm>
            <a:off x="7296935" y="3078271"/>
            <a:ext cx="1545727" cy="830997"/>
          </a:xfrm>
          <a:prstGeom prst="rect">
            <a:avLst/>
          </a:prstGeom>
          <a:noFill/>
          <a:effectLst/>
        </p:spPr>
        <p:txBody>
          <a:bodyPr wrap="square" rtlCol="0">
            <a:spAutoFit/>
          </a:bodyPr>
          <a:lstStyle/>
          <a:p>
            <a:pPr algn="ctr"/>
            <a:r>
              <a:rPr lang="en-US" sz="1200" b="1" i="0" u="none" strike="noStrike" dirty="0">
                <a:solidFill>
                  <a:schemeClr val="bg1"/>
                </a:solidFill>
                <a:effectLst/>
                <a:latin typeface="Century Gothic" panose="020B0502020202020204" pitchFamily="34" charset="0"/>
              </a:rPr>
              <a:t>WAY GAMING SCENARIO PLANNING PROCESS</a:t>
            </a:r>
            <a:endParaRPr lang="en-US" sz="12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7480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7397</TotalTime>
  <Words>345</Words>
  <Application>Microsoft Macintosh PowerPoint</Application>
  <PresentationFormat>Widescreen</PresentationFormat>
  <Paragraphs>16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106</cp:revision>
  <cp:lastPrinted>2020-08-31T22:23:58Z</cp:lastPrinted>
  <dcterms:created xsi:type="dcterms:W3CDTF">2021-07-07T23:54:57Z</dcterms:created>
  <dcterms:modified xsi:type="dcterms:W3CDTF">2024-06-07T21:42:31Z</dcterms:modified>
</cp:coreProperties>
</file>