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16" r:id="rId3"/>
    <p:sldId id="417"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FFF"/>
    <a:srgbClr val="3B4571"/>
    <a:srgbClr val="485E43"/>
    <a:srgbClr val="B0E6A5"/>
    <a:srgbClr val="EEFFD1"/>
    <a:srgbClr val="CEF7F6"/>
    <a:srgbClr val="5DEBE5"/>
    <a:srgbClr val="26605D"/>
    <a:srgbClr val="49B8B3"/>
    <a:srgbClr val="FFC1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55" autoAdjust="0"/>
    <p:restoredTop sz="96058"/>
  </p:normalViewPr>
  <p:slideViewPr>
    <p:cSldViewPr snapToGrid="0" snapToObjects="1">
      <p:cViewPr varScale="1">
        <p:scale>
          <a:sx n="81" d="100"/>
          <a:sy n="81" d="100"/>
        </p:scale>
        <p:origin x="1326"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13&amp;utm_source=template-powerpoint&amp;utm_medium=content&amp;utm_campaign=Action+Priority+Template-powerpoint-12113&amp;lpa=Action+Priority+Template+powerpoint+1211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5000">
                <a:srgbClr val="C3CFFF">
                  <a:alpha val="63000"/>
                </a:srgbClr>
              </a:gs>
              <a:gs pos="50000">
                <a:schemeClr val="bg1">
                  <a:alpha val="8815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282533"/>
            <a:ext cx="6367721"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PowerPoint Action Priority Matrix Template</a:t>
            </a:r>
            <a:endParaRPr lang="en-US" sz="3200" spc="300" dirty="0">
              <a:solidFill>
                <a:srgbClr val="001033"/>
              </a:solidFill>
              <a:latin typeface="Century Gothic" panose="020B0502020202020204" pitchFamily="34" charset="0"/>
            </a:endParaRP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825445"/>
            <a:ext cx="4367633" cy="4406399"/>
          </a:xfrm>
          <a:prstGeom prst="rect">
            <a:avLst/>
          </a:prstGeom>
          <a:noFill/>
        </p:spPr>
        <p:txBody>
          <a:bodyPr wrap="square" rtlCol="0">
            <a:spAutoFit/>
          </a:bodyPr>
          <a:lstStyle/>
          <a:p>
            <a:pPr algn="l" rtl="0">
              <a:lnSpc>
                <a:spcPct val="150000"/>
              </a:lnSpc>
              <a:spcBef>
                <a:spcPts val="0"/>
              </a:spcBef>
              <a:spcAft>
                <a:spcPts val="1200"/>
              </a:spcAft>
            </a:pPr>
            <a:r>
              <a:rPr lang="en-US" sz="1400" b="1" i="0" u="none" strike="noStrike" dirty="0">
                <a:solidFill>
                  <a:srgbClr val="000000"/>
                </a:solidFill>
                <a:effectLst/>
                <a:latin typeface="Century Gothic" panose="020B0502020202020204" pitchFamily="34" charset="0"/>
              </a:rPr>
              <a:t>When to Use This Template</a:t>
            </a:r>
            <a:r>
              <a:rPr lang="en-US" sz="1400" i="0" u="none" strike="noStrike" dirty="0">
                <a:solidFill>
                  <a:srgbClr val="000000"/>
                </a:solidFill>
                <a:effectLst/>
                <a:latin typeface="Century Gothic" panose="020B0502020202020204" pitchFamily="34" charset="0"/>
              </a:rPr>
              <a:t>: Use this template to prioritize and organize actions or tasks in any project management or goal setting situation. This is a simple tool that allows you to assess the project ROI of different actions by weighing the effort and impact of each.</a:t>
            </a:r>
          </a:p>
          <a:p>
            <a:pPr algn="l" rtl="0">
              <a:lnSpc>
                <a:spcPct val="150000"/>
              </a:lnSpc>
              <a:spcBef>
                <a:spcPts val="0"/>
              </a:spcBef>
              <a:spcAft>
                <a:spcPts val="1200"/>
              </a:spcAft>
            </a:pPr>
            <a:r>
              <a:rPr lang="en-US" sz="1400" b="1" i="0" u="none" strike="noStrike" dirty="0">
                <a:solidFill>
                  <a:srgbClr val="000000"/>
                </a:solidFill>
                <a:effectLst/>
                <a:latin typeface="Century Gothic" panose="020B0502020202020204" pitchFamily="34" charset="0"/>
              </a:rPr>
              <a:t>Notable Template Elements</a:t>
            </a:r>
            <a:r>
              <a:rPr lang="en-US" sz="1400" i="0" u="none" strike="noStrike" dirty="0">
                <a:solidFill>
                  <a:srgbClr val="000000"/>
                </a:solidFill>
                <a:effectLst/>
                <a:latin typeface="Century Gothic" panose="020B0502020202020204" pitchFamily="34" charset="0"/>
              </a:rPr>
              <a:t>: This PowerPoint template is structured as a simple matrix with two axes: Effort and Impact. Place each potential action on the graph, along with the task description, priority level, and deadline. Looking at your tasks in this way will enable clear and effective planning and prioritization. </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l="290" r="290"/>
          <a:stretch/>
        </p:blipFill>
        <p:spPr>
          <a:xfrm>
            <a:off x="5046705" y="1871829"/>
            <a:ext cx="6812805" cy="3869213"/>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3D abstract waves with color gradient">
            <a:extLst>
              <a:ext uri="{FF2B5EF4-FFF2-40B4-BE49-F238E27FC236}">
                <a16:creationId xmlns:a16="http://schemas.microsoft.com/office/drawing/2014/main" id="{A48A77B5-4D5C-1BE8-3D37-382D1F188401}"/>
              </a:ext>
            </a:extLst>
          </p:cNvPr>
          <p:cNvPicPr>
            <a:picLocks noChangeAspect="1"/>
          </p:cNvPicPr>
          <p:nvPr/>
        </p:nvPicPr>
        <p:blipFill rotWithShape="1">
          <a:blip r:embed="rId2" cstate="email">
            <a:grayscl/>
            <a:alphaModFix amt="41000"/>
            <a:extLst>
              <a:ext uri="{BEBA8EAE-BF5A-486C-A8C5-ECC9F3942E4B}">
                <a14:imgProps xmlns:a14="http://schemas.microsoft.com/office/drawing/2010/main">
                  <a14:imgLayer r:embed="rId3">
                    <a14:imgEffect>
                      <a14:colorTemperature colorTemp="7312"/>
                    </a14:imgEffect>
                    <a14:imgEffect>
                      <a14:saturation sat="25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0"/>
            <a:ext cx="12192000" cy="6858002"/>
          </a:xfrm>
          <a:prstGeom prst="rect">
            <a:avLst/>
          </a:prstGeom>
        </p:spPr>
      </p:pic>
      <p:sp>
        <p:nvSpPr>
          <p:cNvPr id="2" name="Rectangle 1">
            <a:extLst>
              <a:ext uri="{FF2B5EF4-FFF2-40B4-BE49-F238E27FC236}">
                <a16:creationId xmlns:a16="http://schemas.microsoft.com/office/drawing/2014/main" id="{2A8F3822-214A-691A-A02A-D492A2ED2920}"/>
              </a:ext>
            </a:extLst>
          </p:cNvPr>
          <p:cNvSpPr/>
          <p:nvPr/>
        </p:nvSpPr>
        <p:spPr>
          <a:xfrm>
            <a:off x="1495542" y="3711440"/>
            <a:ext cx="4700638" cy="2147307"/>
          </a:xfrm>
          <a:prstGeom prst="rect">
            <a:avLst/>
          </a:prstGeom>
          <a:solidFill>
            <a:srgbClr val="DFE8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44F7A20-D8FE-4101-518B-B16C12E8F219}"/>
              </a:ext>
            </a:extLst>
          </p:cNvPr>
          <p:cNvSpPr txBox="1"/>
          <p:nvPr/>
        </p:nvSpPr>
        <p:spPr>
          <a:xfrm>
            <a:off x="3619500" y="5410526"/>
            <a:ext cx="2576679" cy="384721"/>
          </a:xfrm>
          <a:prstGeom prst="rect">
            <a:avLst/>
          </a:prstGeom>
          <a:solidFill>
            <a:srgbClr val="C3CFFF"/>
          </a:solidFill>
        </p:spPr>
        <p:txBody>
          <a:bodyPr wrap="square" lIns="137160" rtlCol="0" anchor="ctr" anchorCtr="0">
            <a:spAutoFit/>
          </a:bodyPr>
          <a:lstStyle/>
          <a:p>
            <a:pPr algn="r"/>
            <a:r>
              <a:rPr lang="en-US" sz="1900" dirty="0">
                <a:solidFill>
                  <a:srgbClr val="3B4571"/>
                </a:solidFill>
                <a:latin typeface="Century Gothic" panose="020B0502020202020204" pitchFamily="34" charset="0"/>
              </a:rPr>
              <a:t>Support Tasks</a:t>
            </a:r>
          </a:p>
        </p:txBody>
      </p:sp>
      <p:sp>
        <p:nvSpPr>
          <p:cNvPr id="25" name="TextBox 24">
            <a:extLst>
              <a:ext uri="{FF2B5EF4-FFF2-40B4-BE49-F238E27FC236}">
                <a16:creationId xmlns:a16="http://schemas.microsoft.com/office/drawing/2014/main" id="{EED30FEE-C523-CF85-9168-38AC4866B660}"/>
              </a:ext>
            </a:extLst>
          </p:cNvPr>
          <p:cNvSpPr txBox="1"/>
          <p:nvPr/>
        </p:nvSpPr>
        <p:spPr>
          <a:xfrm>
            <a:off x="541177" y="115991"/>
            <a:ext cx="7040723" cy="646331"/>
          </a:xfrm>
          <a:prstGeom prst="rect">
            <a:avLst/>
          </a:prstGeom>
          <a:noFill/>
        </p:spPr>
        <p:txBody>
          <a:bodyPr wrap="square" rtlCol="0" anchor="ctr" anchorCtr="0">
            <a:spAutoFit/>
          </a:bodyPr>
          <a:lstStyle/>
          <a:p>
            <a:r>
              <a:rPr lang="en-US" sz="3600" dirty="0">
                <a:solidFill>
                  <a:schemeClr val="tx1">
                    <a:lumMod val="65000"/>
                    <a:lumOff val="35000"/>
                  </a:schemeClr>
                </a:solidFill>
                <a:latin typeface="Courier" pitchFamily="2" charset="0"/>
              </a:rPr>
              <a:t>Action Priority Matrix</a:t>
            </a:r>
          </a:p>
        </p:txBody>
      </p:sp>
      <p:sp>
        <p:nvSpPr>
          <p:cNvPr id="3" name="TextBox 2">
            <a:extLst>
              <a:ext uri="{FF2B5EF4-FFF2-40B4-BE49-F238E27FC236}">
                <a16:creationId xmlns:a16="http://schemas.microsoft.com/office/drawing/2014/main" id="{8FC8DC7A-DDE5-4E2E-BB8D-ED34FF0331AA}"/>
              </a:ext>
            </a:extLst>
          </p:cNvPr>
          <p:cNvSpPr txBox="1"/>
          <p:nvPr/>
        </p:nvSpPr>
        <p:spPr>
          <a:xfrm>
            <a:off x="805073" y="6164556"/>
            <a:ext cx="10455962" cy="584775"/>
          </a:xfrm>
          <a:prstGeom prst="rect">
            <a:avLst/>
          </a:prstGeom>
          <a:noFill/>
        </p:spPr>
        <p:txBody>
          <a:bodyPr wrap="square" rtlCol="0">
            <a:spAutoFit/>
          </a:bodyPr>
          <a:lstStyle/>
          <a:p>
            <a:pPr algn="ctr"/>
            <a:r>
              <a:rPr lang="en-US" sz="3200" spc="300" dirty="0">
                <a:latin typeface="Century Gothic" panose="020B0502020202020204" pitchFamily="34" charset="0"/>
              </a:rPr>
              <a:t>EFFORT</a:t>
            </a:r>
          </a:p>
        </p:txBody>
      </p:sp>
      <p:sp>
        <p:nvSpPr>
          <p:cNvPr id="4" name="TextBox 3">
            <a:extLst>
              <a:ext uri="{FF2B5EF4-FFF2-40B4-BE49-F238E27FC236}">
                <a16:creationId xmlns:a16="http://schemas.microsoft.com/office/drawing/2014/main" id="{242132E7-F75B-546F-B0FD-6A62A48A0A15}"/>
              </a:ext>
            </a:extLst>
          </p:cNvPr>
          <p:cNvSpPr txBox="1"/>
          <p:nvPr/>
        </p:nvSpPr>
        <p:spPr>
          <a:xfrm rot="16200000">
            <a:off x="-1960197" y="3329376"/>
            <a:ext cx="4728928" cy="584775"/>
          </a:xfrm>
          <a:prstGeom prst="rect">
            <a:avLst/>
          </a:prstGeom>
          <a:noFill/>
        </p:spPr>
        <p:txBody>
          <a:bodyPr wrap="square" rtlCol="0">
            <a:spAutoFit/>
          </a:bodyPr>
          <a:lstStyle/>
          <a:p>
            <a:pPr algn="ctr"/>
            <a:r>
              <a:rPr lang="en-US" sz="3200" spc="300" dirty="0">
                <a:latin typeface="Century Gothic" panose="020B0502020202020204" pitchFamily="34" charset="0"/>
              </a:rPr>
              <a:t>IMPACT</a:t>
            </a:r>
          </a:p>
        </p:txBody>
      </p:sp>
      <p:sp>
        <p:nvSpPr>
          <p:cNvPr id="5" name="Left-Up Arrow 4">
            <a:extLst>
              <a:ext uri="{FF2B5EF4-FFF2-40B4-BE49-F238E27FC236}">
                <a16:creationId xmlns:a16="http://schemas.microsoft.com/office/drawing/2014/main" id="{00548CF7-5989-671A-9A49-048F1FE64B62}"/>
              </a:ext>
            </a:extLst>
          </p:cNvPr>
          <p:cNvSpPr/>
          <p:nvPr/>
        </p:nvSpPr>
        <p:spPr>
          <a:xfrm flipH="1">
            <a:off x="477076" y="769644"/>
            <a:ext cx="11280913" cy="5589743"/>
          </a:xfrm>
          <a:prstGeom prst="leftUpArrow">
            <a:avLst>
              <a:gd name="adj1" fmla="val 1502"/>
              <a:gd name="adj2" fmla="val 5174"/>
              <a:gd name="adj3" fmla="val 7446"/>
            </a:avLst>
          </a:prstGeom>
          <a:gradFill flip="none" rotWithShape="1">
            <a:gsLst>
              <a:gs pos="15000">
                <a:schemeClr val="bg2">
                  <a:lumMod val="75000"/>
                </a:schemeClr>
              </a:gs>
              <a:gs pos="90000">
                <a:schemeClr val="bg2">
                  <a:lumMod val="25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819DF80-E4EC-3FE7-375D-BF26390F4DE0}"/>
              </a:ext>
            </a:extLst>
          </p:cNvPr>
          <p:cNvSpPr txBox="1"/>
          <p:nvPr/>
        </p:nvSpPr>
        <p:spPr>
          <a:xfrm rot="16200000">
            <a:off x="77098" y="2274992"/>
            <a:ext cx="2147307" cy="340519"/>
          </a:xfrm>
          <a:prstGeom prst="roundRect">
            <a:avLst/>
          </a:prstGeom>
          <a:solidFill>
            <a:schemeClr val="bg2">
              <a:lumMod val="25000"/>
            </a:schemeClr>
          </a:solidFill>
        </p:spPr>
        <p:txBody>
          <a:bodyPr wrap="square" rtlCol="0" anchor="ctr" anchorCtr="0">
            <a:spAutoFit/>
          </a:bodyPr>
          <a:lstStyle/>
          <a:p>
            <a:pPr algn="ctr"/>
            <a:r>
              <a:rPr lang="en-US" sz="1400" spc="300" dirty="0">
                <a:solidFill>
                  <a:schemeClr val="bg1"/>
                </a:solidFill>
                <a:latin typeface="Century Gothic" panose="020B0502020202020204" pitchFamily="34" charset="0"/>
              </a:rPr>
              <a:t>HIGH IMPACT</a:t>
            </a:r>
          </a:p>
        </p:txBody>
      </p:sp>
      <p:sp>
        <p:nvSpPr>
          <p:cNvPr id="7" name="TextBox 6">
            <a:extLst>
              <a:ext uri="{FF2B5EF4-FFF2-40B4-BE49-F238E27FC236}">
                <a16:creationId xmlns:a16="http://schemas.microsoft.com/office/drawing/2014/main" id="{1B2ADE47-0A4A-3714-AFDD-ABFD7D8297AC}"/>
              </a:ext>
            </a:extLst>
          </p:cNvPr>
          <p:cNvSpPr txBox="1"/>
          <p:nvPr/>
        </p:nvSpPr>
        <p:spPr>
          <a:xfrm rot="16200000">
            <a:off x="77098" y="4623487"/>
            <a:ext cx="2147307" cy="340519"/>
          </a:xfrm>
          <a:prstGeom prst="roundRect">
            <a:avLst/>
          </a:prstGeom>
          <a:solidFill>
            <a:schemeClr val="bg2">
              <a:lumMod val="50000"/>
            </a:schemeClr>
          </a:solidFill>
        </p:spPr>
        <p:txBody>
          <a:bodyPr wrap="square" rtlCol="0" anchor="ctr" anchorCtr="0">
            <a:spAutoFit/>
          </a:bodyPr>
          <a:lstStyle/>
          <a:p>
            <a:pPr algn="ctr"/>
            <a:r>
              <a:rPr lang="en-US" sz="1400" spc="300" dirty="0">
                <a:solidFill>
                  <a:schemeClr val="bg1"/>
                </a:solidFill>
                <a:latin typeface="Century Gothic" panose="020B0502020202020204" pitchFamily="34" charset="0"/>
              </a:rPr>
              <a:t>LOW IMPACT</a:t>
            </a:r>
          </a:p>
        </p:txBody>
      </p:sp>
      <p:sp>
        <p:nvSpPr>
          <p:cNvPr id="9" name="TextBox 8">
            <a:extLst>
              <a:ext uri="{FF2B5EF4-FFF2-40B4-BE49-F238E27FC236}">
                <a16:creationId xmlns:a16="http://schemas.microsoft.com/office/drawing/2014/main" id="{A10BED8F-F553-4838-3FDA-306343EE6490}"/>
              </a:ext>
            </a:extLst>
          </p:cNvPr>
          <p:cNvSpPr txBox="1"/>
          <p:nvPr/>
        </p:nvSpPr>
        <p:spPr>
          <a:xfrm>
            <a:off x="6395299" y="889219"/>
            <a:ext cx="4700638" cy="340519"/>
          </a:xfrm>
          <a:prstGeom prst="roundRect">
            <a:avLst/>
          </a:prstGeom>
          <a:solidFill>
            <a:schemeClr val="bg2">
              <a:lumMod val="25000"/>
            </a:schemeClr>
          </a:solidFill>
        </p:spPr>
        <p:txBody>
          <a:bodyPr wrap="square" rtlCol="0">
            <a:spAutoFit/>
          </a:bodyPr>
          <a:lstStyle/>
          <a:p>
            <a:pPr algn="ctr"/>
            <a:r>
              <a:rPr lang="en-US" sz="1400" spc="300" dirty="0">
                <a:solidFill>
                  <a:schemeClr val="bg1"/>
                </a:solidFill>
                <a:latin typeface="Century Gothic" panose="020B0502020202020204" pitchFamily="34" charset="0"/>
              </a:rPr>
              <a:t>HIGH EFFORT</a:t>
            </a:r>
          </a:p>
        </p:txBody>
      </p:sp>
      <p:sp>
        <p:nvSpPr>
          <p:cNvPr id="10" name="TextBox 9">
            <a:extLst>
              <a:ext uri="{FF2B5EF4-FFF2-40B4-BE49-F238E27FC236}">
                <a16:creationId xmlns:a16="http://schemas.microsoft.com/office/drawing/2014/main" id="{E361025A-859E-E953-A838-07F134038FF2}"/>
              </a:ext>
            </a:extLst>
          </p:cNvPr>
          <p:cNvSpPr txBox="1"/>
          <p:nvPr/>
        </p:nvSpPr>
        <p:spPr>
          <a:xfrm>
            <a:off x="1495542" y="889219"/>
            <a:ext cx="4700638" cy="340519"/>
          </a:xfrm>
          <a:prstGeom prst="roundRect">
            <a:avLst/>
          </a:prstGeom>
          <a:solidFill>
            <a:schemeClr val="bg2">
              <a:lumMod val="50000"/>
            </a:schemeClr>
          </a:solidFill>
        </p:spPr>
        <p:txBody>
          <a:bodyPr wrap="square" rtlCol="0">
            <a:spAutoFit/>
          </a:bodyPr>
          <a:lstStyle/>
          <a:p>
            <a:pPr algn="ctr"/>
            <a:r>
              <a:rPr lang="en-US" sz="1400" spc="300" dirty="0">
                <a:solidFill>
                  <a:schemeClr val="bg1"/>
                </a:solidFill>
                <a:latin typeface="Century Gothic" panose="020B0502020202020204" pitchFamily="34" charset="0"/>
              </a:rPr>
              <a:t>LOW EFFORT</a:t>
            </a:r>
          </a:p>
        </p:txBody>
      </p:sp>
      <p:sp>
        <p:nvSpPr>
          <p:cNvPr id="15" name="Rectangle 14">
            <a:extLst>
              <a:ext uri="{FF2B5EF4-FFF2-40B4-BE49-F238E27FC236}">
                <a16:creationId xmlns:a16="http://schemas.microsoft.com/office/drawing/2014/main" id="{5FBE3050-3530-6099-CB58-CF19A1BB06E4}"/>
              </a:ext>
            </a:extLst>
          </p:cNvPr>
          <p:cNvSpPr/>
          <p:nvPr/>
        </p:nvSpPr>
        <p:spPr>
          <a:xfrm>
            <a:off x="1495542" y="1371598"/>
            <a:ext cx="4700638" cy="2147307"/>
          </a:xfrm>
          <a:prstGeom prst="rect">
            <a:avLst/>
          </a:prstGeom>
          <a:solidFill>
            <a:srgbClr val="EEFFD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2084901-107D-E384-E20C-DA6CEF2EC9B8}"/>
              </a:ext>
            </a:extLst>
          </p:cNvPr>
          <p:cNvSpPr txBox="1"/>
          <p:nvPr/>
        </p:nvSpPr>
        <p:spPr>
          <a:xfrm>
            <a:off x="3619500" y="3070684"/>
            <a:ext cx="2576679" cy="384721"/>
          </a:xfrm>
          <a:prstGeom prst="rect">
            <a:avLst/>
          </a:prstGeom>
          <a:solidFill>
            <a:srgbClr val="B0E6A5"/>
          </a:solidFill>
        </p:spPr>
        <p:txBody>
          <a:bodyPr wrap="square" lIns="137160" rtlCol="0" anchor="ctr" anchorCtr="0">
            <a:spAutoFit/>
          </a:bodyPr>
          <a:lstStyle/>
          <a:p>
            <a:pPr algn="r"/>
            <a:r>
              <a:rPr lang="en-US" sz="1900" dirty="0">
                <a:solidFill>
                  <a:srgbClr val="485E43"/>
                </a:solidFill>
                <a:latin typeface="Century Gothic" panose="020B0502020202020204" pitchFamily="34" charset="0"/>
              </a:rPr>
              <a:t>Low-Hanging Fruit</a:t>
            </a:r>
          </a:p>
        </p:txBody>
      </p:sp>
      <p:sp>
        <p:nvSpPr>
          <p:cNvPr id="17" name="TextBox 16">
            <a:extLst>
              <a:ext uri="{FF2B5EF4-FFF2-40B4-BE49-F238E27FC236}">
                <a16:creationId xmlns:a16="http://schemas.microsoft.com/office/drawing/2014/main" id="{E58C0E81-093C-6471-6A11-88B78131C9D4}"/>
              </a:ext>
            </a:extLst>
          </p:cNvPr>
          <p:cNvSpPr txBox="1"/>
          <p:nvPr/>
        </p:nvSpPr>
        <p:spPr>
          <a:xfrm>
            <a:off x="1526684" y="1468564"/>
            <a:ext cx="4669495" cy="984885"/>
          </a:xfrm>
          <a:prstGeom prst="rect">
            <a:avLst/>
          </a:prstGeom>
          <a:noFill/>
        </p:spPr>
        <p:txBody>
          <a:bodyPr wrap="square" rtlCol="0" anchor="t" anchorCtr="0">
            <a:spAutoFit/>
          </a:bodyPr>
          <a:lstStyle/>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One</a:t>
            </a:r>
          </a:p>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Two</a:t>
            </a:r>
          </a:p>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Three</a:t>
            </a:r>
          </a:p>
        </p:txBody>
      </p:sp>
      <p:sp>
        <p:nvSpPr>
          <p:cNvPr id="18" name="Rectangle 17">
            <a:extLst>
              <a:ext uri="{FF2B5EF4-FFF2-40B4-BE49-F238E27FC236}">
                <a16:creationId xmlns:a16="http://schemas.microsoft.com/office/drawing/2014/main" id="{1C1C30A7-08EB-B309-BC52-C49F2F958EF9}"/>
              </a:ext>
            </a:extLst>
          </p:cNvPr>
          <p:cNvSpPr/>
          <p:nvPr/>
        </p:nvSpPr>
        <p:spPr>
          <a:xfrm>
            <a:off x="6395299" y="1371598"/>
            <a:ext cx="4700638" cy="2147307"/>
          </a:xfrm>
          <a:prstGeom prst="rect">
            <a:avLst/>
          </a:prstGeom>
          <a:solidFill>
            <a:srgbClr val="FFC1C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E60E6BF-6CAB-64E8-66F4-DF66C7EC9E79}"/>
              </a:ext>
            </a:extLst>
          </p:cNvPr>
          <p:cNvSpPr txBox="1"/>
          <p:nvPr/>
        </p:nvSpPr>
        <p:spPr>
          <a:xfrm>
            <a:off x="8519257" y="3070684"/>
            <a:ext cx="2576679" cy="384721"/>
          </a:xfrm>
          <a:prstGeom prst="rect">
            <a:avLst/>
          </a:prstGeom>
          <a:solidFill>
            <a:srgbClr val="F9747D"/>
          </a:solidFill>
        </p:spPr>
        <p:txBody>
          <a:bodyPr wrap="square" lIns="137160" rtlCol="0" anchor="ctr" anchorCtr="0">
            <a:spAutoFit/>
          </a:bodyPr>
          <a:lstStyle/>
          <a:p>
            <a:pPr algn="r"/>
            <a:r>
              <a:rPr lang="en-US" sz="1900" dirty="0">
                <a:solidFill>
                  <a:srgbClr val="602C30"/>
                </a:solidFill>
                <a:latin typeface="Century Gothic" panose="020B0502020202020204" pitchFamily="34" charset="0"/>
              </a:rPr>
              <a:t>Strategic Initiatives</a:t>
            </a:r>
          </a:p>
        </p:txBody>
      </p:sp>
      <p:sp>
        <p:nvSpPr>
          <p:cNvPr id="20" name="TextBox 19">
            <a:extLst>
              <a:ext uri="{FF2B5EF4-FFF2-40B4-BE49-F238E27FC236}">
                <a16:creationId xmlns:a16="http://schemas.microsoft.com/office/drawing/2014/main" id="{FC7AE622-FBD1-4008-5F4D-A1FA67ED3B21}"/>
              </a:ext>
            </a:extLst>
          </p:cNvPr>
          <p:cNvSpPr txBox="1"/>
          <p:nvPr/>
        </p:nvSpPr>
        <p:spPr>
          <a:xfrm>
            <a:off x="6426441" y="1468564"/>
            <a:ext cx="4669495" cy="984885"/>
          </a:xfrm>
          <a:prstGeom prst="rect">
            <a:avLst/>
          </a:prstGeom>
          <a:noFill/>
        </p:spPr>
        <p:txBody>
          <a:bodyPr wrap="square" rtlCol="0" anchor="t" anchorCtr="0">
            <a:spAutoFit/>
          </a:bodyPr>
          <a:lstStyle/>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One</a:t>
            </a:r>
          </a:p>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Two</a:t>
            </a:r>
          </a:p>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Three</a:t>
            </a:r>
          </a:p>
        </p:txBody>
      </p:sp>
      <p:sp>
        <p:nvSpPr>
          <p:cNvPr id="23" name="TextBox 22">
            <a:extLst>
              <a:ext uri="{FF2B5EF4-FFF2-40B4-BE49-F238E27FC236}">
                <a16:creationId xmlns:a16="http://schemas.microsoft.com/office/drawing/2014/main" id="{31470843-468D-6C5C-A50B-02745B81E273}"/>
              </a:ext>
            </a:extLst>
          </p:cNvPr>
          <p:cNvSpPr txBox="1"/>
          <p:nvPr/>
        </p:nvSpPr>
        <p:spPr>
          <a:xfrm>
            <a:off x="1526684" y="3808406"/>
            <a:ext cx="4669495" cy="984885"/>
          </a:xfrm>
          <a:prstGeom prst="rect">
            <a:avLst/>
          </a:prstGeom>
          <a:noFill/>
        </p:spPr>
        <p:txBody>
          <a:bodyPr wrap="square" rtlCol="0" anchor="t" anchorCtr="0">
            <a:spAutoFit/>
          </a:bodyPr>
          <a:lstStyle/>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One</a:t>
            </a:r>
          </a:p>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Two</a:t>
            </a:r>
          </a:p>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Three</a:t>
            </a:r>
          </a:p>
        </p:txBody>
      </p:sp>
      <p:sp>
        <p:nvSpPr>
          <p:cNvPr id="26" name="Rectangle 25">
            <a:extLst>
              <a:ext uri="{FF2B5EF4-FFF2-40B4-BE49-F238E27FC236}">
                <a16:creationId xmlns:a16="http://schemas.microsoft.com/office/drawing/2014/main" id="{1F1C9B9C-77D4-88C0-F3E6-A94E5627CFEA}"/>
              </a:ext>
            </a:extLst>
          </p:cNvPr>
          <p:cNvSpPr/>
          <p:nvPr/>
        </p:nvSpPr>
        <p:spPr>
          <a:xfrm>
            <a:off x="6395299" y="3711440"/>
            <a:ext cx="4700638" cy="2147307"/>
          </a:xfrm>
          <a:prstGeom prst="rect">
            <a:avLst/>
          </a:prstGeom>
          <a:solidFill>
            <a:srgbClr val="FFE99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6EDEF52-A5EA-268F-7AFD-6BC6425F006C}"/>
              </a:ext>
            </a:extLst>
          </p:cNvPr>
          <p:cNvSpPr txBox="1"/>
          <p:nvPr/>
        </p:nvSpPr>
        <p:spPr>
          <a:xfrm>
            <a:off x="8519257" y="5410526"/>
            <a:ext cx="2576679" cy="384721"/>
          </a:xfrm>
          <a:prstGeom prst="rect">
            <a:avLst/>
          </a:prstGeom>
          <a:solidFill>
            <a:srgbClr val="FFA735"/>
          </a:solidFill>
        </p:spPr>
        <p:txBody>
          <a:bodyPr wrap="square" lIns="137160" rtlCol="0" anchor="ctr" anchorCtr="0">
            <a:spAutoFit/>
          </a:bodyPr>
          <a:lstStyle/>
          <a:p>
            <a:pPr algn="r"/>
            <a:r>
              <a:rPr lang="en-US" sz="1900" dirty="0">
                <a:solidFill>
                  <a:srgbClr val="624014"/>
                </a:solidFill>
                <a:latin typeface="Century Gothic" panose="020B0502020202020204" pitchFamily="34" charset="0"/>
              </a:rPr>
              <a:t>Routine Obligations</a:t>
            </a:r>
          </a:p>
        </p:txBody>
      </p:sp>
      <p:sp>
        <p:nvSpPr>
          <p:cNvPr id="28" name="TextBox 27">
            <a:extLst>
              <a:ext uri="{FF2B5EF4-FFF2-40B4-BE49-F238E27FC236}">
                <a16:creationId xmlns:a16="http://schemas.microsoft.com/office/drawing/2014/main" id="{221BE3DD-38FE-A379-7717-04183C5BAB85}"/>
              </a:ext>
            </a:extLst>
          </p:cNvPr>
          <p:cNvSpPr txBox="1"/>
          <p:nvPr/>
        </p:nvSpPr>
        <p:spPr>
          <a:xfrm>
            <a:off x="6426441" y="3808406"/>
            <a:ext cx="4669495" cy="984885"/>
          </a:xfrm>
          <a:prstGeom prst="rect">
            <a:avLst/>
          </a:prstGeom>
          <a:noFill/>
        </p:spPr>
        <p:txBody>
          <a:bodyPr wrap="square" rtlCol="0" anchor="t" anchorCtr="0">
            <a:spAutoFit/>
          </a:bodyPr>
          <a:lstStyle/>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One</a:t>
            </a:r>
          </a:p>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Two</a:t>
            </a:r>
          </a:p>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Three</a:t>
            </a:r>
          </a:p>
        </p:txBody>
      </p:sp>
    </p:spTree>
    <p:extLst>
      <p:ext uri="{BB962C8B-B14F-4D97-AF65-F5344CB8AC3E}">
        <p14:creationId xmlns:p14="http://schemas.microsoft.com/office/powerpoint/2010/main" val="381866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3D abstract waves with color gradient">
            <a:extLst>
              <a:ext uri="{FF2B5EF4-FFF2-40B4-BE49-F238E27FC236}">
                <a16:creationId xmlns:a16="http://schemas.microsoft.com/office/drawing/2014/main" id="{A48A77B5-4D5C-1BE8-3D37-382D1F188401}"/>
              </a:ext>
            </a:extLst>
          </p:cNvPr>
          <p:cNvPicPr>
            <a:picLocks noChangeAspect="1"/>
          </p:cNvPicPr>
          <p:nvPr/>
        </p:nvPicPr>
        <p:blipFill rotWithShape="1">
          <a:blip r:embed="rId2" cstate="email">
            <a:grayscl/>
            <a:alphaModFix amt="41000"/>
            <a:extLst>
              <a:ext uri="{BEBA8EAE-BF5A-486C-A8C5-ECC9F3942E4B}">
                <a14:imgProps xmlns:a14="http://schemas.microsoft.com/office/drawing/2010/main">
                  <a14:imgLayer r:embed="rId3">
                    <a14:imgEffect>
                      <a14:colorTemperature colorTemp="7312"/>
                    </a14:imgEffect>
                    <a14:imgEffect>
                      <a14:saturation sat="25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0"/>
            <a:ext cx="12192000" cy="6858002"/>
          </a:xfrm>
          <a:prstGeom prst="rect">
            <a:avLst/>
          </a:prstGeom>
        </p:spPr>
      </p:pic>
      <p:sp>
        <p:nvSpPr>
          <p:cNvPr id="2" name="Rectangle 1">
            <a:extLst>
              <a:ext uri="{FF2B5EF4-FFF2-40B4-BE49-F238E27FC236}">
                <a16:creationId xmlns:a16="http://schemas.microsoft.com/office/drawing/2014/main" id="{2A8F3822-214A-691A-A02A-D492A2ED2920}"/>
              </a:ext>
            </a:extLst>
          </p:cNvPr>
          <p:cNvSpPr/>
          <p:nvPr/>
        </p:nvSpPr>
        <p:spPr>
          <a:xfrm>
            <a:off x="1495542" y="3473323"/>
            <a:ext cx="4700638" cy="2315618"/>
          </a:xfrm>
          <a:prstGeom prst="rect">
            <a:avLst/>
          </a:prstGeom>
          <a:solidFill>
            <a:srgbClr val="DFE8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44F7A20-D8FE-4101-518B-B16C12E8F219}"/>
              </a:ext>
            </a:extLst>
          </p:cNvPr>
          <p:cNvSpPr txBox="1"/>
          <p:nvPr/>
        </p:nvSpPr>
        <p:spPr>
          <a:xfrm>
            <a:off x="3619500" y="5305587"/>
            <a:ext cx="2576679" cy="414876"/>
          </a:xfrm>
          <a:prstGeom prst="rect">
            <a:avLst/>
          </a:prstGeom>
          <a:solidFill>
            <a:srgbClr val="C3CFFF"/>
          </a:solidFill>
        </p:spPr>
        <p:txBody>
          <a:bodyPr wrap="square" lIns="137160" rtlCol="0" anchor="ctr" anchorCtr="0">
            <a:spAutoFit/>
          </a:bodyPr>
          <a:lstStyle/>
          <a:p>
            <a:pPr algn="r"/>
            <a:r>
              <a:rPr lang="en-US" sz="1900" dirty="0">
                <a:solidFill>
                  <a:srgbClr val="3B4571"/>
                </a:solidFill>
                <a:latin typeface="Century Gothic" panose="020B0502020202020204" pitchFamily="34" charset="0"/>
              </a:rPr>
              <a:t>Support Tasks</a:t>
            </a:r>
          </a:p>
        </p:txBody>
      </p:sp>
      <p:sp>
        <p:nvSpPr>
          <p:cNvPr id="3" name="TextBox 2">
            <a:extLst>
              <a:ext uri="{FF2B5EF4-FFF2-40B4-BE49-F238E27FC236}">
                <a16:creationId xmlns:a16="http://schemas.microsoft.com/office/drawing/2014/main" id="{8FC8DC7A-DDE5-4E2E-BB8D-ED34FF0331AA}"/>
              </a:ext>
            </a:extLst>
          </p:cNvPr>
          <p:cNvSpPr txBox="1"/>
          <p:nvPr/>
        </p:nvSpPr>
        <p:spPr>
          <a:xfrm>
            <a:off x="805073" y="6118720"/>
            <a:ext cx="10455962" cy="630611"/>
          </a:xfrm>
          <a:prstGeom prst="rect">
            <a:avLst/>
          </a:prstGeom>
          <a:noFill/>
        </p:spPr>
        <p:txBody>
          <a:bodyPr wrap="square" rtlCol="0">
            <a:spAutoFit/>
          </a:bodyPr>
          <a:lstStyle/>
          <a:p>
            <a:pPr algn="ctr"/>
            <a:r>
              <a:rPr lang="en-US" sz="3200" spc="300" dirty="0">
                <a:latin typeface="Century Gothic" panose="020B0502020202020204" pitchFamily="34" charset="0"/>
              </a:rPr>
              <a:t>EFFORT</a:t>
            </a:r>
          </a:p>
        </p:txBody>
      </p:sp>
      <p:sp>
        <p:nvSpPr>
          <p:cNvPr id="4" name="TextBox 3">
            <a:extLst>
              <a:ext uri="{FF2B5EF4-FFF2-40B4-BE49-F238E27FC236}">
                <a16:creationId xmlns:a16="http://schemas.microsoft.com/office/drawing/2014/main" id="{242132E7-F75B-546F-B0FD-6A62A48A0A15}"/>
              </a:ext>
            </a:extLst>
          </p:cNvPr>
          <p:cNvSpPr txBox="1"/>
          <p:nvPr/>
        </p:nvSpPr>
        <p:spPr>
          <a:xfrm rot="16200000">
            <a:off x="-2145529" y="3084230"/>
            <a:ext cx="5099593" cy="584775"/>
          </a:xfrm>
          <a:prstGeom prst="rect">
            <a:avLst/>
          </a:prstGeom>
          <a:noFill/>
        </p:spPr>
        <p:txBody>
          <a:bodyPr wrap="square" rtlCol="0">
            <a:spAutoFit/>
          </a:bodyPr>
          <a:lstStyle/>
          <a:p>
            <a:pPr algn="ctr"/>
            <a:r>
              <a:rPr lang="en-US" sz="3200" spc="300" dirty="0">
                <a:latin typeface="Century Gothic" panose="020B0502020202020204" pitchFamily="34" charset="0"/>
              </a:rPr>
              <a:t>IMPACT</a:t>
            </a:r>
          </a:p>
        </p:txBody>
      </p:sp>
      <p:sp>
        <p:nvSpPr>
          <p:cNvPr id="5" name="Left-Up Arrow 4">
            <a:extLst>
              <a:ext uri="{FF2B5EF4-FFF2-40B4-BE49-F238E27FC236}">
                <a16:creationId xmlns:a16="http://schemas.microsoft.com/office/drawing/2014/main" id="{00548CF7-5989-671A-9A49-048F1FE64B62}"/>
              </a:ext>
            </a:extLst>
          </p:cNvPr>
          <p:cNvSpPr/>
          <p:nvPr/>
        </p:nvSpPr>
        <p:spPr>
          <a:xfrm flipH="1">
            <a:off x="477076" y="300942"/>
            <a:ext cx="11280913" cy="6027880"/>
          </a:xfrm>
          <a:prstGeom prst="leftUpArrow">
            <a:avLst>
              <a:gd name="adj1" fmla="val 1502"/>
              <a:gd name="adj2" fmla="val 5174"/>
              <a:gd name="adj3" fmla="val 7446"/>
            </a:avLst>
          </a:prstGeom>
          <a:gradFill flip="none" rotWithShape="1">
            <a:gsLst>
              <a:gs pos="15000">
                <a:schemeClr val="bg2">
                  <a:lumMod val="75000"/>
                </a:schemeClr>
              </a:gs>
              <a:gs pos="90000">
                <a:schemeClr val="bg2">
                  <a:lumMod val="25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819DF80-E4EC-3FE7-375D-BF26390F4DE0}"/>
              </a:ext>
            </a:extLst>
          </p:cNvPr>
          <p:cNvSpPr txBox="1"/>
          <p:nvPr/>
        </p:nvSpPr>
        <p:spPr>
          <a:xfrm rot="16200000">
            <a:off x="-7057" y="1937628"/>
            <a:ext cx="2315618" cy="340519"/>
          </a:xfrm>
          <a:prstGeom prst="roundRect">
            <a:avLst/>
          </a:prstGeom>
          <a:solidFill>
            <a:schemeClr val="bg2">
              <a:lumMod val="25000"/>
            </a:schemeClr>
          </a:solidFill>
        </p:spPr>
        <p:txBody>
          <a:bodyPr wrap="square" rtlCol="0" anchor="ctr" anchorCtr="0">
            <a:spAutoFit/>
          </a:bodyPr>
          <a:lstStyle/>
          <a:p>
            <a:pPr algn="ctr"/>
            <a:r>
              <a:rPr lang="en-US" sz="1400" spc="300" dirty="0">
                <a:solidFill>
                  <a:schemeClr val="bg1"/>
                </a:solidFill>
                <a:latin typeface="Century Gothic" panose="020B0502020202020204" pitchFamily="34" charset="0"/>
              </a:rPr>
              <a:t>HIGH IMPACT</a:t>
            </a:r>
          </a:p>
        </p:txBody>
      </p:sp>
      <p:sp>
        <p:nvSpPr>
          <p:cNvPr id="7" name="TextBox 6">
            <a:extLst>
              <a:ext uri="{FF2B5EF4-FFF2-40B4-BE49-F238E27FC236}">
                <a16:creationId xmlns:a16="http://schemas.microsoft.com/office/drawing/2014/main" id="{1B2ADE47-0A4A-3714-AFDD-ABFD7D8297AC}"/>
              </a:ext>
            </a:extLst>
          </p:cNvPr>
          <p:cNvSpPr txBox="1"/>
          <p:nvPr/>
        </p:nvSpPr>
        <p:spPr>
          <a:xfrm rot="16200000">
            <a:off x="-7057" y="4470204"/>
            <a:ext cx="2315618" cy="340519"/>
          </a:xfrm>
          <a:prstGeom prst="roundRect">
            <a:avLst/>
          </a:prstGeom>
          <a:solidFill>
            <a:schemeClr val="bg2">
              <a:lumMod val="50000"/>
            </a:schemeClr>
          </a:solidFill>
        </p:spPr>
        <p:txBody>
          <a:bodyPr wrap="square" rtlCol="0" anchor="ctr" anchorCtr="0">
            <a:spAutoFit/>
          </a:bodyPr>
          <a:lstStyle/>
          <a:p>
            <a:pPr algn="ctr"/>
            <a:r>
              <a:rPr lang="en-US" sz="1400" spc="300" dirty="0">
                <a:solidFill>
                  <a:schemeClr val="bg1"/>
                </a:solidFill>
                <a:latin typeface="Century Gothic" panose="020B0502020202020204" pitchFamily="34" charset="0"/>
              </a:rPr>
              <a:t>LOW IMPACT</a:t>
            </a:r>
          </a:p>
        </p:txBody>
      </p:sp>
      <p:sp>
        <p:nvSpPr>
          <p:cNvPr id="9" name="TextBox 8">
            <a:extLst>
              <a:ext uri="{FF2B5EF4-FFF2-40B4-BE49-F238E27FC236}">
                <a16:creationId xmlns:a16="http://schemas.microsoft.com/office/drawing/2014/main" id="{A10BED8F-F553-4838-3FDA-306343EE6490}"/>
              </a:ext>
            </a:extLst>
          </p:cNvPr>
          <p:cNvSpPr txBox="1"/>
          <p:nvPr/>
        </p:nvSpPr>
        <p:spPr>
          <a:xfrm>
            <a:off x="6395299" y="429890"/>
            <a:ext cx="4700638" cy="367210"/>
          </a:xfrm>
          <a:prstGeom prst="roundRect">
            <a:avLst/>
          </a:prstGeom>
          <a:solidFill>
            <a:schemeClr val="bg2">
              <a:lumMod val="25000"/>
            </a:schemeClr>
          </a:solidFill>
        </p:spPr>
        <p:txBody>
          <a:bodyPr wrap="square" rtlCol="0">
            <a:spAutoFit/>
          </a:bodyPr>
          <a:lstStyle/>
          <a:p>
            <a:pPr algn="ctr"/>
            <a:r>
              <a:rPr lang="en-US" sz="1400" spc="300" dirty="0">
                <a:solidFill>
                  <a:schemeClr val="bg1"/>
                </a:solidFill>
                <a:latin typeface="Century Gothic" panose="020B0502020202020204" pitchFamily="34" charset="0"/>
              </a:rPr>
              <a:t>HIGH EFFORT</a:t>
            </a:r>
          </a:p>
        </p:txBody>
      </p:sp>
      <p:sp>
        <p:nvSpPr>
          <p:cNvPr id="10" name="TextBox 9">
            <a:extLst>
              <a:ext uri="{FF2B5EF4-FFF2-40B4-BE49-F238E27FC236}">
                <a16:creationId xmlns:a16="http://schemas.microsoft.com/office/drawing/2014/main" id="{E361025A-859E-E953-A838-07F134038FF2}"/>
              </a:ext>
            </a:extLst>
          </p:cNvPr>
          <p:cNvSpPr txBox="1"/>
          <p:nvPr/>
        </p:nvSpPr>
        <p:spPr>
          <a:xfrm>
            <a:off x="1495542" y="429890"/>
            <a:ext cx="4700638" cy="367210"/>
          </a:xfrm>
          <a:prstGeom prst="roundRect">
            <a:avLst/>
          </a:prstGeom>
          <a:solidFill>
            <a:schemeClr val="bg2">
              <a:lumMod val="50000"/>
            </a:schemeClr>
          </a:solidFill>
        </p:spPr>
        <p:txBody>
          <a:bodyPr wrap="square" rtlCol="0">
            <a:spAutoFit/>
          </a:bodyPr>
          <a:lstStyle/>
          <a:p>
            <a:pPr algn="ctr"/>
            <a:r>
              <a:rPr lang="en-US" sz="1400" spc="300" dirty="0">
                <a:solidFill>
                  <a:schemeClr val="bg1"/>
                </a:solidFill>
                <a:latin typeface="Century Gothic" panose="020B0502020202020204" pitchFamily="34" charset="0"/>
              </a:rPr>
              <a:t>LOW EFFORT</a:t>
            </a:r>
          </a:p>
        </p:txBody>
      </p:sp>
      <p:sp>
        <p:nvSpPr>
          <p:cNvPr id="15" name="Rectangle 14">
            <a:extLst>
              <a:ext uri="{FF2B5EF4-FFF2-40B4-BE49-F238E27FC236}">
                <a16:creationId xmlns:a16="http://schemas.microsoft.com/office/drawing/2014/main" id="{5FBE3050-3530-6099-CB58-CF19A1BB06E4}"/>
              </a:ext>
            </a:extLst>
          </p:cNvPr>
          <p:cNvSpPr/>
          <p:nvPr/>
        </p:nvSpPr>
        <p:spPr>
          <a:xfrm>
            <a:off x="1495542" y="950079"/>
            <a:ext cx="4700638" cy="2315618"/>
          </a:xfrm>
          <a:prstGeom prst="rect">
            <a:avLst/>
          </a:prstGeom>
          <a:solidFill>
            <a:srgbClr val="EEFFD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2084901-107D-E384-E20C-DA6CEF2EC9B8}"/>
              </a:ext>
            </a:extLst>
          </p:cNvPr>
          <p:cNvSpPr txBox="1"/>
          <p:nvPr/>
        </p:nvSpPr>
        <p:spPr>
          <a:xfrm>
            <a:off x="3619500" y="2782343"/>
            <a:ext cx="2576679" cy="414876"/>
          </a:xfrm>
          <a:prstGeom prst="rect">
            <a:avLst/>
          </a:prstGeom>
          <a:solidFill>
            <a:srgbClr val="B0E6A5"/>
          </a:solidFill>
        </p:spPr>
        <p:txBody>
          <a:bodyPr wrap="square" lIns="137160" rtlCol="0" anchor="ctr" anchorCtr="0">
            <a:spAutoFit/>
          </a:bodyPr>
          <a:lstStyle/>
          <a:p>
            <a:pPr algn="r"/>
            <a:r>
              <a:rPr lang="en-US" sz="1900" dirty="0">
                <a:solidFill>
                  <a:srgbClr val="485E43"/>
                </a:solidFill>
                <a:latin typeface="Century Gothic" panose="020B0502020202020204" pitchFamily="34" charset="0"/>
              </a:rPr>
              <a:t>Low-Hanging Fruit</a:t>
            </a:r>
          </a:p>
        </p:txBody>
      </p:sp>
      <p:sp>
        <p:nvSpPr>
          <p:cNvPr id="17" name="TextBox 16">
            <a:extLst>
              <a:ext uri="{FF2B5EF4-FFF2-40B4-BE49-F238E27FC236}">
                <a16:creationId xmlns:a16="http://schemas.microsoft.com/office/drawing/2014/main" id="{E58C0E81-093C-6471-6A11-88B78131C9D4}"/>
              </a:ext>
            </a:extLst>
          </p:cNvPr>
          <p:cNvSpPr txBox="1"/>
          <p:nvPr/>
        </p:nvSpPr>
        <p:spPr>
          <a:xfrm>
            <a:off x="1526684" y="1054645"/>
            <a:ext cx="4669495" cy="1062083"/>
          </a:xfrm>
          <a:prstGeom prst="rect">
            <a:avLst/>
          </a:prstGeom>
          <a:noFill/>
        </p:spPr>
        <p:txBody>
          <a:bodyPr wrap="square" rtlCol="0" anchor="t" anchorCtr="0">
            <a:spAutoFit/>
          </a:bodyPr>
          <a:lstStyle/>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One</a:t>
            </a:r>
          </a:p>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Two</a:t>
            </a:r>
          </a:p>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Three</a:t>
            </a:r>
          </a:p>
        </p:txBody>
      </p:sp>
      <p:sp>
        <p:nvSpPr>
          <p:cNvPr id="18" name="Rectangle 17">
            <a:extLst>
              <a:ext uri="{FF2B5EF4-FFF2-40B4-BE49-F238E27FC236}">
                <a16:creationId xmlns:a16="http://schemas.microsoft.com/office/drawing/2014/main" id="{1C1C30A7-08EB-B309-BC52-C49F2F958EF9}"/>
              </a:ext>
            </a:extLst>
          </p:cNvPr>
          <p:cNvSpPr/>
          <p:nvPr/>
        </p:nvSpPr>
        <p:spPr>
          <a:xfrm>
            <a:off x="6395299" y="950079"/>
            <a:ext cx="4700638" cy="2315618"/>
          </a:xfrm>
          <a:prstGeom prst="rect">
            <a:avLst/>
          </a:prstGeom>
          <a:solidFill>
            <a:srgbClr val="FFC1C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E60E6BF-6CAB-64E8-66F4-DF66C7EC9E79}"/>
              </a:ext>
            </a:extLst>
          </p:cNvPr>
          <p:cNvSpPr txBox="1"/>
          <p:nvPr/>
        </p:nvSpPr>
        <p:spPr>
          <a:xfrm>
            <a:off x="8519257" y="2782343"/>
            <a:ext cx="2576679" cy="414876"/>
          </a:xfrm>
          <a:prstGeom prst="rect">
            <a:avLst/>
          </a:prstGeom>
          <a:solidFill>
            <a:srgbClr val="F9747D"/>
          </a:solidFill>
        </p:spPr>
        <p:txBody>
          <a:bodyPr wrap="square" lIns="137160" rtlCol="0" anchor="ctr" anchorCtr="0">
            <a:spAutoFit/>
          </a:bodyPr>
          <a:lstStyle/>
          <a:p>
            <a:pPr algn="r"/>
            <a:r>
              <a:rPr lang="en-US" sz="1900" dirty="0">
                <a:solidFill>
                  <a:srgbClr val="602C30"/>
                </a:solidFill>
                <a:latin typeface="Century Gothic" panose="020B0502020202020204" pitchFamily="34" charset="0"/>
              </a:rPr>
              <a:t>Strategic Initiatives</a:t>
            </a:r>
          </a:p>
        </p:txBody>
      </p:sp>
      <p:sp>
        <p:nvSpPr>
          <p:cNvPr id="20" name="TextBox 19">
            <a:extLst>
              <a:ext uri="{FF2B5EF4-FFF2-40B4-BE49-F238E27FC236}">
                <a16:creationId xmlns:a16="http://schemas.microsoft.com/office/drawing/2014/main" id="{FC7AE622-FBD1-4008-5F4D-A1FA67ED3B21}"/>
              </a:ext>
            </a:extLst>
          </p:cNvPr>
          <p:cNvSpPr txBox="1"/>
          <p:nvPr/>
        </p:nvSpPr>
        <p:spPr>
          <a:xfrm>
            <a:off x="6426441" y="1054645"/>
            <a:ext cx="4669495" cy="1062083"/>
          </a:xfrm>
          <a:prstGeom prst="rect">
            <a:avLst/>
          </a:prstGeom>
          <a:noFill/>
        </p:spPr>
        <p:txBody>
          <a:bodyPr wrap="square" rtlCol="0" anchor="t" anchorCtr="0">
            <a:spAutoFit/>
          </a:bodyPr>
          <a:lstStyle/>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One</a:t>
            </a:r>
          </a:p>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Two</a:t>
            </a:r>
          </a:p>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Three</a:t>
            </a:r>
          </a:p>
        </p:txBody>
      </p:sp>
      <p:sp>
        <p:nvSpPr>
          <p:cNvPr id="23" name="TextBox 22">
            <a:extLst>
              <a:ext uri="{FF2B5EF4-FFF2-40B4-BE49-F238E27FC236}">
                <a16:creationId xmlns:a16="http://schemas.microsoft.com/office/drawing/2014/main" id="{31470843-468D-6C5C-A50B-02745B81E273}"/>
              </a:ext>
            </a:extLst>
          </p:cNvPr>
          <p:cNvSpPr txBox="1"/>
          <p:nvPr/>
        </p:nvSpPr>
        <p:spPr>
          <a:xfrm>
            <a:off x="1526684" y="3577889"/>
            <a:ext cx="4669495" cy="1062083"/>
          </a:xfrm>
          <a:prstGeom prst="rect">
            <a:avLst/>
          </a:prstGeom>
          <a:noFill/>
        </p:spPr>
        <p:txBody>
          <a:bodyPr wrap="square" rtlCol="0" anchor="t" anchorCtr="0">
            <a:spAutoFit/>
          </a:bodyPr>
          <a:lstStyle/>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One</a:t>
            </a:r>
          </a:p>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Two</a:t>
            </a:r>
          </a:p>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Three</a:t>
            </a:r>
          </a:p>
        </p:txBody>
      </p:sp>
      <p:sp>
        <p:nvSpPr>
          <p:cNvPr id="26" name="Rectangle 25">
            <a:extLst>
              <a:ext uri="{FF2B5EF4-FFF2-40B4-BE49-F238E27FC236}">
                <a16:creationId xmlns:a16="http://schemas.microsoft.com/office/drawing/2014/main" id="{1F1C9B9C-77D4-88C0-F3E6-A94E5627CFEA}"/>
              </a:ext>
            </a:extLst>
          </p:cNvPr>
          <p:cNvSpPr/>
          <p:nvPr/>
        </p:nvSpPr>
        <p:spPr>
          <a:xfrm>
            <a:off x="6395299" y="3473323"/>
            <a:ext cx="4700638" cy="2315618"/>
          </a:xfrm>
          <a:prstGeom prst="rect">
            <a:avLst/>
          </a:prstGeom>
          <a:solidFill>
            <a:srgbClr val="FFE99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6EDEF52-A5EA-268F-7AFD-6BC6425F006C}"/>
              </a:ext>
            </a:extLst>
          </p:cNvPr>
          <p:cNvSpPr txBox="1"/>
          <p:nvPr/>
        </p:nvSpPr>
        <p:spPr>
          <a:xfrm>
            <a:off x="8519257" y="5305587"/>
            <a:ext cx="2576679" cy="414876"/>
          </a:xfrm>
          <a:prstGeom prst="rect">
            <a:avLst/>
          </a:prstGeom>
          <a:solidFill>
            <a:srgbClr val="FFA735"/>
          </a:solidFill>
        </p:spPr>
        <p:txBody>
          <a:bodyPr wrap="square" lIns="137160" rtlCol="0" anchor="ctr" anchorCtr="0">
            <a:spAutoFit/>
          </a:bodyPr>
          <a:lstStyle/>
          <a:p>
            <a:pPr algn="r"/>
            <a:r>
              <a:rPr lang="en-US" sz="1900" dirty="0">
                <a:solidFill>
                  <a:srgbClr val="624014"/>
                </a:solidFill>
                <a:latin typeface="Century Gothic" panose="020B0502020202020204" pitchFamily="34" charset="0"/>
              </a:rPr>
              <a:t>Routine Obligations</a:t>
            </a:r>
          </a:p>
        </p:txBody>
      </p:sp>
      <p:sp>
        <p:nvSpPr>
          <p:cNvPr id="28" name="TextBox 27">
            <a:extLst>
              <a:ext uri="{FF2B5EF4-FFF2-40B4-BE49-F238E27FC236}">
                <a16:creationId xmlns:a16="http://schemas.microsoft.com/office/drawing/2014/main" id="{221BE3DD-38FE-A379-7717-04183C5BAB85}"/>
              </a:ext>
            </a:extLst>
          </p:cNvPr>
          <p:cNvSpPr txBox="1"/>
          <p:nvPr/>
        </p:nvSpPr>
        <p:spPr>
          <a:xfrm>
            <a:off x="6426441" y="3577889"/>
            <a:ext cx="4669495" cy="1062083"/>
          </a:xfrm>
          <a:prstGeom prst="rect">
            <a:avLst/>
          </a:prstGeom>
          <a:noFill/>
        </p:spPr>
        <p:txBody>
          <a:bodyPr wrap="square" rtlCol="0" anchor="t" anchorCtr="0">
            <a:spAutoFit/>
          </a:bodyPr>
          <a:lstStyle/>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One</a:t>
            </a:r>
          </a:p>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Two</a:t>
            </a:r>
          </a:p>
          <a:p>
            <a:pPr marL="194310" indent="-194310">
              <a:spcAft>
                <a:spcPts val="600"/>
              </a:spcAft>
              <a:buClr>
                <a:schemeClr val="tx1">
                  <a:lumMod val="65000"/>
                  <a:lumOff val="35000"/>
                </a:schemeClr>
              </a:buClr>
              <a:buFont typeface="Arial" panose="020B0604020202020204" pitchFamily="34" charset="0"/>
              <a:buChar char="•"/>
            </a:pPr>
            <a:r>
              <a:rPr lang="en-US" sz="1600" dirty="0">
                <a:latin typeface="Century Gothic" panose="020B0502020202020204" pitchFamily="34" charset="0"/>
              </a:rPr>
              <a:t>Item Three</a:t>
            </a:r>
          </a:p>
        </p:txBody>
      </p:sp>
    </p:spTree>
    <p:extLst>
      <p:ext uri="{BB962C8B-B14F-4D97-AF65-F5344CB8AC3E}">
        <p14:creationId xmlns:p14="http://schemas.microsoft.com/office/powerpoint/2010/main" val="221607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22649</TotalTime>
  <Words>295</Words>
  <Application>Microsoft Office PowerPoint</Application>
  <PresentationFormat>Widescreen</PresentationFormat>
  <Paragraphs>52</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372</cp:revision>
  <cp:lastPrinted>2024-02-20T23:48:17Z</cp:lastPrinted>
  <dcterms:created xsi:type="dcterms:W3CDTF">2021-07-07T23:54:57Z</dcterms:created>
  <dcterms:modified xsi:type="dcterms:W3CDTF">2024-07-15T19:10:09Z</dcterms:modified>
</cp:coreProperties>
</file>