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6"/>
  </p:notesMasterIdLst>
  <p:sldIdLst>
    <p:sldId id="408" r:id="rId2"/>
    <p:sldId id="409" r:id="rId3"/>
    <p:sldId id="411"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033"/>
    <a:srgbClr val="299873"/>
    <a:srgbClr val="CB3CAD"/>
    <a:srgbClr val="F2AA00"/>
    <a:srgbClr val="00C3C5"/>
    <a:srgbClr val="F2E09F"/>
    <a:srgbClr val="C16831"/>
    <a:srgbClr val="00331E"/>
    <a:srgbClr val="41758E"/>
    <a:srgbClr val="F2C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71" autoAdjust="0"/>
    <p:restoredTop sz="96058"/>
  </p:normalViewPr>
  <p:slideViewPr>
    <p:cSldViewPr snapToGrid="0" snapToObjects="1">
      <p:cViewPr varScale="1">
        <p:scale>
          <a:sx n="81" d="100"/>
          <a:sy n="81" d="100"/>
        </p:scale>
        <p:origin x="1338" y="9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7/15/2024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7/15/2024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7/15/2024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smartsheet.com/try-it?trp=12113&amp;utm_source=template-powerpoint&amp;utm_medium=content&amp;utm_campaign=Sample+3x3+Basic+Matrix+Toolkit+Template-powerpoint-12113&amp;lpa=Sample+3x3+Basic+Matrix+Toolkit+Template+powerpoint+12113"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77000">
              <a:schemeClr val="bg2"/>
            </a:gs>
            <a:gs pos="0">
              <a:schemeClr val="accent4">
                <a:lumMod val="40000"/>
                <a:lumOff val="60000"/>
              </a:schemeClr>
            </a:gs>
          </a:gsLst>
          <a:lin ang="8100000" scaled="0"/>
        </a:gradFill>
        <a:effectLst/>
      </p:bgPr>
    </p:bg>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75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1" y="0"/>
            <a:ext cx="12192000" cy="6858000"/>
          </a:xfrm>
          <a:prstGeom prst="rect">
            <a:avLst/>
          </a:prstGeom>
          <a:gradFill>
            <a:gsLst>
              <a:gs pos="13000">
                <a:schemeClr val="accent4">
                  <a:lumMod val="40000"/>
                  <a:lumOff val="60000"/>
                  <a:alpha val="66000"/>
                </a:schemeClr>
              </a:gs>
              <a:gs pos="57000">
                <a:schemeClr val="bg1">
                  <a:alpha val="86938"/>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8DBC8DA-32E0-BEA0-5780-166A54D97B2C}"/>
              </a:ext>
            </a:extLst>
          </p:cNvPr>
          <p:cNvSpPr txBox="1"/>
          <p:nvPr/>
        </p:nvSpPr>
        <p:spPr>
          <a:xfrm>
            <a:off x="249646" y="282533"/>
            <a:ext cx="7128375" cy="1107996"/>
          </a:xfrm>
          <a:prstGeom prst="rect">
            <a:avLst/>
          </a:prstGeom>
          <a:noFill/>
          <a:effectLst/>
        </p:spPr>
        <p:txBody>
          <a:bodyPr wrap="square" rtlCol="0">
            <a:spAutoFit/>
          </a:bodyPr>
          <a:lstStyle/>
          <a:p>
            <a:r>
              <a:rPr lang="en-US" sz="3300" b="1" dirty="0">
                <a:solidFill>
                  <a:srgbClr val="001033"/>
                </a:solidFill>
                <a:latin typeface="Century Gothic" panose="020B0502020202020204" pitchFamily="34" charset="0"/>
              </a:rPr>
              <a:t>PowerPoint Basic Matrix Toolkit Template (3x3) </a:t>
            </a:r>
            <a:r>
              <a:rPr lang="en-US" sz="3300" dirty="0">
                <a:solidFill>
                  <a:srgbClr val="001033"/>
                </a:solidFill>
                <a:latin typeface="Century Gothic" panose="020B0502020202020204" pitchFamily="34" charset="0"/>
              </a:rPr>
              <a:t>– Example</a:t>
            </a:r>
          </a:p>
        </p:txBody>
      </p:sp>
      <p:sp>
        <p:nvSpPr>
          <p:cNvPr id="9" name="TextBox 8">
            <a:extLst>
              <a:ext uri="{FF2B5EF4-FFF2-40B4-BE49-F238E27FC236}">
                <a16:creationId xmlns:a16="http://schemas.microsoft.com/office/drawing/2014/main" id="{3AC1BCFF-B72F-37BA-FB19-3DF74CA08098}"/>
              </a:ext>
            </a:extLst>
          </p:cNvPr>
          <p:cNvSpPr txBox="1"/>
          <p:nvPr/>
        </p:nvSpPr>
        <p:spPr>
          <a:xfrm>
            <a:off x="293144" y="1871745"/>
            <a:ext cx="4367633" cy="4011034"/>
          </a:xfrm>
          <a:prstGeom prst="rect">
            <a:avLst/>
          </a:prstGeom>
          <a:noFill/>
        </p:spPr>
        <p:txBody>
          <a:bodyPr wrap="square" rtlCol="0">
            <a:spAutoFit/>
          </a:bodyPr>
          <a:lstStyle/>
          <a:p>
            <a:pPr algn="l" rtl="0">
              <a:lnSpc>
                <a:spcPct val="150000"/>
              </a:lnSpc>
              <a:spcBef>
                <a:spcPts val="0"/>
              </a:spcBef>
              <a:spcAft>
                <a:spcPts val="1200"/>
              </a:spcAft>
            </a:pPr>
            <a:r>
              <a:rPr lang="en-US" sz="1500" b="1" i="0" u="none" strike="noStrike" dirty="0">
                <a:solidFill>
                  <a:srgbClr val="000000"/>
                </a:solidFill>
                <a:effectLst/>
                <a:latin typeface="Century Gothic" panose="020B0502020202020204" pitchFamily="34" charset="0"/>
              </a:rPr>
              <a:t>When to Use This Template</a:t>
            </a:r>
            <a:r>
              <a:rPr lang="en-US" sz="1500" i="0" u="none" strike="noStrike" dirty="0">
                <a:solidFill>
                  <a:srgbClr val="000000"/>
                </a:solidFill>
                <a:effectLst/>
                <a:latin typeface="Century Gothic" panose="020B0502020202020204" pitchFamily="34" charset="0"/>
              </a:rPr>
              <a:t>: Use this template to visually organize and compare data, ideas, or strategies in a clear and straightforward 3x3 matrix format, ideal for presentations and decision-making sessions. </a:t>
            </a:r>
          </a:p>
          <a:p>
            <a:pPr algn="l" rtl="0">
              <a:lnSpc>
                <a:spcPct val="150000"/>
              </a:lnSpc>
              <a:spcBef>
                <a:spcPts val="0"/>
              </a:spcBef>
              <a:spcAft>
                <a:spcPts val="1200"/>
              </a:spcAft>
            </a:pPr>
            <a:r>
              <a:rPr lang="en-US" sz="1500" b="1" i="0" u="none" strike="noStrike" dirty="0">
                <a:solidFill>
                  <a:srgbClr val="000000"/>
                </a:solidFill>
                <a:effectLst/>
                <a:latin typeface="Century Gothic" panose="020B0502020202020204" pitchFamily="34" charset="0"/>
              </a:rPr>
              <a:t>Notable Template Features</a:t>
            </a:r>
            <a:r>
              <a:rPr lang="en-US" sz="1500" i="0" u="none" strike="noStrike" dirty="0">
                <a:solidFill>
                  <a:srgbClr val="000000"/>
                </a:solidFill>
                <a:effectLst/>
                <a:latin typeface="Century Gothic" panose="020B0502020202020204" pitchFamily="34" charset="0"/>
              </a:rPr>
              <a:t>: This template features a clean and customizable 3x3 grid layout in PowerPoint, allowing you to easily insert and adjust text, colors, and graphics to suit your specific needs and enhance your presentations. </a:t>
            </a:r>
          </a:p>
        </p:txBody>
      </p:sp>
      <p:pic>
        <p:nvPicPr>
          <p:cNvPr id="10" name="Picture 9">
            <a:extLst>
              <a:ext uri="{FF2B5EF4-FFF2-40B4-BE49-F238E27FC236}">
                <a16:creationId xmlns:a16="http://schemas.microsoft.com/office/drawing/2014/main" id="{40FB169E-26DF-1212-E4EF-420ABDB332DB}"/>
              </a:ext>
            </a:extLst>
          </p:cNvPr>
          <p:cNvPicPr>
            <a:picLocks noChangeAspect="1"/>
          </p:cNvPicPr>
          <p:nvPr/>
        </p:nvPicPr>
        <p:blipFill rotWithShape="1">
          <a:blip r:embed="rId4"/>
          <a:srcRect l="2229" t="9934" r="1966" b="3882"/>
          <a:stretch/>
        </p:blipFill>
        <p:spPr>
          <a:xfrm>
            <a:off x="5018459" y="1988005"/>
            <a:ext cx="6842681" cy="3824808"/>
          </a:xfrm>
          <a:prstGeom prst="rect">
            <a:avLst/>
          </a:prstGeom>
          <a:effectLst>
            <a:outerShdw blurRad="101157" dist="38100" dir="2700000" algn="tl" rotWithShape="0">
              <a:prstClr val="black">
                <a:alpha val="40000"/>
              </a:prstClr>
            </a:outerShdw>
          </a:effectLst>
        </p:spPr>
      </p:pic>
      <p:pic>
        <p:nvPicPr>
          <p:cNvPr id="3" name="Picture 2">
            <a:hlinkClick r:id="rId5"/>
            <a:extLst>
              <a:ext uri="{FF2B5EF4-FFF2-40B4-BE49-F238E27FC236}">
                <a16:creationId xmlns:a16="http://schemas.microsoft.com/office/drawing/2014/main" id="{9BAB831A-F102-DDC5-7497-9C20C77AA69F}"/>
              </a:ext>
            </a:extLst>
          </p:cNvPr>
          <p:cNvPicPr>
            <a:picLocks noChangeAspect="1"/>
          </p:cNvPicPr>
          <p:nvPr/>
        </p:nvPicPr>
        <p:blipFill>
          <a:blip r:embed="rId6"/>
          <a:srcRect/>
          <a:stretch/>
        </p:blipFill>
        <p:spPr>
          <a:xfrm>
            <a:off x="7699738" y="310605"/>
            <a:ext cx="4170546" cy="829501"/>
          </a:xfrm>
          <a:prstGeom prst="rect">
            <a:avLst/>
          </a:prstGeom>
        </p:spPr>
      </p:pic>
    </p:spTree>
    <p:extLst>
      <p:ext uri="{BB962C8B-B14F-4D97-AF65-F5344CB8AC3E}">
        <p14:creationId xmlns:p14="http://schemas.microsoft.com/office/powerpoint/2010/main" val="293697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2000">
              <a:schemeClr val="bg2">
                <a:lumMod val="90000"/>
              </a:schemeClr>
            </a:gs>
            <a:gs pos="84000">
              <a:schemeClr val="bg2">
                <a:lumMod val="75000"/>
              </a:schemeClr>
            </a:gs>
          </a:gsLst>
          <a:lin ang="8100000" scaled="0"/>
        </a:gradFill>
        <a:effectLst/>
      </p:bgPr>
    </p:bg>
    <p:spTree>
      <p:nvGrpSpPr>
        <p:cNvPr id="1" name=""/>
        <p:cNvGrpSpPr/>
        <p:nvPr/>
      </p:nvGrpSpPr>
      <p:grpSpPr>
        <a:xfrm>
          <a:off x="0" y="0"/>
          <a:ext cx="0" cy="0"/>
          <a:chOff x="0" y="0"/>
          <a:chExt cx="0" cy="0"/>
        </a:xfrm>
      </p:grpSpPr>
      <p:pic>
        <p:nvPicPr>
          <p:cNvPr id="36" name="Picture 35" descr="3D abstract waves with color gradient">
            <a:extLst>
              <a:ext uri="{FF2B5EF4-FFF2-40B4-BE49-F238E27FC236}">
                <a16:creationId xmlns:a16="http://schemas.microsoft.com/office/drawing/2014/main" id="{2B18C087-6DD2-D40C-D502-A3BDE29F03F6}"/>
              </a:ext>
            </a:extLst>
          </p:cNvPr>
          <p:cNvPicPr>
            <a:picLocks noChangeAspect="1"/>
          </p:cNvPicPr>
          <p:nvPr/>
        </p:nvPicPr>
        <p:blipFill rotWithShape="1">
          <a:blip r:embed="rId2" cstate="email">
            <a:grayscl/>
            <a:alphaModFix amt="66000"/>
            <a:extLst>
              <a:ext uri="{BEBA8EAE-BF5A-486C-A8C5-ECC9F3942E4B}">
                <a14:imgProps xmlns:a14="http://schemas.microsoft.com/office/drawing/2010/main">
                  <a14:imgLayer r:embed="rId3">
                    <a14:imgEffect>
                      <a14:colorTemperature colorTemp="3469"/>
                    </a14:imgEffect>
                    <a14:imgEffect>
                      <a14:saturation sat="33000"/>
                    </a14:imgEffect>
                    <a14:imgEffect>
                      <a14:brightnessContrast bright="40000"/>
                    </a14:imgEffect>
                  </a14:imgLayer>
                </a14:imgProps>
              </a:ext>
              <a:ext uri="{28A0092B-C50C-407E-A947-70E740481C1C}">
                <a14:useLocalDpi xmlns:a14="http://schemas.microsoft.com/office/drawing/2010/main"/>
              </a:ext>
            </a:extLst>
          </a:blip>
          <a:srcRect t="2167"/>
          <a:stretch/>
        </p:blipFill>
        <p:spPr>
          <a:xfrm rot="10800000">
            <a:off x="0" y="-2"/>
            <a:ext cx="12192000" cy="6858002"/>
          </a:xfrm>
          <a:prstGeom prst="rect">
            <a:avLst/>
          </a:prstGeom>
        </p:spPr>
      </p:pic>
      <p:sp>
        <p:nvSpPr>
          <p:cNvPr id="15" name="Rectangle 14">
            <a:extLst>
              <a:ext uri="{FF2B5EF4-FFF2-40B4-BE49-F238E27FC236}">
                <a16:creationId xmlns:a16="http://schemas.microsoft.com/office/drawing/2014/main" id="{2D48D181-EED1-654C-42E7-CF9258342C16}"/>
              </a:ext>
            </a:extLst>
          </p:cNvPr>
          <p:cNvSpPr/>
          <p:nvPr/>
        </p:nvSpPr>
        <p:spPr>
          <a:xfrm>
            <a:off x="3260721" y="1512340"/>
            <a:ext cx="2560320" cy="5345660"/>
          </a:xfrm>
          <a:prstGeom prst="rect">
            <a:avLst/>
          </a:prstGeom>
          <a:solidFill>
            <a:schemeClr val="accent4">
              <a:alpha val="5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200" spc="300" dirty="0">
              <a:latin typeface="Century Gothic" panose="020B0502020202020204" pitchFamily="34" charset="0"/>
            </a:endParaRPr>
          </a:p>
        </p:txBody>
      </p:sp>
      <p:sp>
        <p:nvSpPr>
          <p:cNvPr id="18" name="Rectangle 17">
            <a:extLst>
              <a:ext uri="{FF2B5EF4-FFF2-40B4-BE49-F238E27FC236}">
                <a16:creationId xmlns:a16="http://schemas.microsoft.com/office/drawing/2014/main" id="{4BE2931C-7A41-18DD-2CF7-959DE6EAA720}"/>
              </a:ext>
            </a:extLst>
          </p:cNvPr>
          <p:cNvSpPr/>
          <p:nvPr/>
        </p:nvSpPr>
        <p:spPr>
          <a:xfrm>
            <a:off x="9212211" y="1512340"/>
            <a:ext cx="2560320" cy="5345660"/>
          </a:xfrm>
          <a:prstGeom prst="rect">
            <a:avLst/>
          </a:prstGeom>
          <a:solidFill>
            <a:srgbClr val="00DADC">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200" spc="300" dirty="0">
              <a:latin typeface="Century Gothic" panose="020B0502020202020204" pitchFamily="34" charset="0"/>
            </a:endParaRPr>
          </a:p>
        </p:txBody>
      </p:sp>
      <p:sp>
        <p:nvSpPr>
          <p:cNvPr id="22" name="Rectangle 21">
            <a:extLst>
              <a:ext uri="{FF2B5EF4-FFF2-40B4-BE49-F238E27FC236}">
                <a16:creationId xmlns:a16="http://schemas.microsoft.com/office/drawing/2014/main" id="{DC7058B8-D42E-17C3-797C-54C9BF28F97A}"/>
              </a:ext>
            </a:extLst>
          </p:cNvPr>
          <p:cNvSpPr/>
          <p:nvPr/>
        </p:nvSpPr>
        <p:spPr>
          <a:xfrm>
            <a:off x="6236467" y="1512340"/>
            <a:ext cx="2560320" cy="5345660"/>
          </a:xfrm>
          <a:prstGeom prst="rect">
            <a:avLst/>
          </a:prstGeom>
          <a:solidFill>
            <a:srgbClr val="F2C001">
              <a:alpha val="5197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200" spc="300" dirty="0">
              <a:latin typeface="Century Gothic" panose="020B0502020202020204" pitchFamily="34" charset="0"/>
            </a:endParaRPr>
          </a:p>
        </p:txBody>
      </p:sp>
      <p:sp>
        <p:nvSpPr>
          <p:cNvPr id="97" name="Round Same Side Corner Rectangle 96">
            <a:extLst>
              <a:ext uri="{FF2B5EF4-FFF2-40B4-BE49-F238E27FC236}">
                <a16:creationId xmlns:a16="http://schemas.microsoft.com/office/drawing/2014/main" id="{AEB92FCA-9AB2-EC1D-585D-FFBC4CF7915C}"/>
              </a:ext>
            </a:extLst>
          </p:cNvPr>
          <p:cNvSpPr/>
          <p:nvPr/>
        </p:nvSpPr>
        <p:spPr>
          <a:xfrm>
            <a:off x="3123561" y="583750"/>
            <a:ext cx="2834640" cy="928590"/>
          </a:xfrm>
          <a:prstGeom prst="round2SameRect">
            <a:avLst/>
          </a:prstGeom>
          <a:solidFill>
            <a:schemeClr val="accent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300" dirty="0">
                <a:latin typeface="Century Gothic" panose="020B0502020202020204" pitchFamily="34" charset="0"/>
              </a:rPr>
              <a:t>PEOPLE</a:t>
            </a:r>
          </a:p>
        </p:txBody>
      </p:sp>
      <p:sp>
        <p:nvSpPr>
          <p:cNvPr id="190" name="Round Same Side Corner Rectangle 189">
            <a:extLst>
              <a:ext uri="{FF2B5EF4-FFF2-40B4-BE49-F238E27FC236}">
                <a16:creationId xmlns:a16="http://schemas.microsoft.com/office/drawing/2014/main" id="{87BCBCC7-737F-F293-02F2-AB70B157E604}"/>
              </a:ext>
            </a:extLst>
          </p:cNvPr>
          <p:cNvSpPr/>
          <p:nvPr/>
        </p:nvSpPr>
        <p:spPr>
          <a:xfrm>
            <a:off x="9075051" y="583750"/>
            <a:ext cx="2834640" cy="928590"/>
          </a:xfrm>
          <a:prstGeom prst="round2SameRect">
            <a:avLst/>
          </a:prstGeom>
          <a:solidFill>
            <a:srgbClr val="00C3C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300" dirty="0">
                <a:latin typeface="Century Gothic" panose="020B0502020202020204" pitchFamily="34" charset="0"/>
              </a:rPr>
              <a:t>TECHNOLOGY</a:t>
            </a:r>
          </a:p>
        </p:txBody>
      </p:sp>
      <p:sp>
        <p:nvSpPr>
          <p:cNvPr id="191" name="Round Same Side Corner Rectangle 190">
            <a:extLst>
              <a:ext uri="{FF2B5EF4-FFF2-40B4-BE49-F238E27FC236}">
                <a16:creationId xmlns:a16="http://schemas.microsoft.com/office/drawing/2014/main" id="{2FB72317-8AEB-3BE0-C5EB-2FD750114EF1}"/>
              </a:ext>
            </a:extLst>
          </p:cNvPr>
          <p:cNvSpPr/>
          <p:nvPr/>
        </p:nvSpPr>
        <p:spPr>
          <a:xfrm>
            <a:off x="6099307" y="583750"/>
            <a:ext cx="2834640" cy="928590"/>
          </a:xfrm>
          <a:prstGeom prst="round2SameRect">
            <a:avLst/>
          </a:prstGeom>
          <a:solidFill>
            <a:srgbClr val="F2AA0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300" dirty="0">
                <a:latin typeface="Century Gothic" panose="020B0502020202020204" pitchFamily="34" charset="0"/>
              </a:rPr>
              <a:t>PROCESS</a:t>
            </a:r>
          </a:p>
        </p:txBody>
      </p:sp>
      <p:sp>
        <p:nvSpPr>
          <p:cNvPr id="11" name="TextBox 10">
            <a:extLst>
              <a:ext uri="{FF2B5EF4-FFF2-40B4-BE49-F238E27FC236}">
                <a16:creationId xmlns:a16="http://schemas.microsoft.com/office/drawing/2014/main" id="{4749EEE0-3542-80EF-246D-E3AC8400022A}"/>
              </a:ext>
            </a:extLst>
          </p:cNvPr>
          <p:cNvSpPr txBox="1"/>
          <p:nvPr/>
        </p:nvSpPr>
        <p:spPr>
          <a:xfrm>
            <a:off x="261170" y="851432"/>
            <a:ext cx="2085108" cy="553998"/>
          </a:xfrm>
          <a:prstGeom prst="rect">
            <a:avLst/>
          </a:prstGeom>
          <a:noFill/>
        </p:spPr>
        <p:txBody>
          <a:bodyPr wrap="square" rtlCol="0" anchor="ctr" anchorCtr="0">
            <a:spAutoFit/>
          </a:bodyPr>
          <a:lstStyle/>
          <a:p>
            <a:r>
              <a:rPr lang="en-US" sz="3000" spc="300" dirty="0">
                <a:solidFill>
                  <a:srgbClr val="001033"/>
                </a:solidFill>
                <a:latin typeface="Courier" pitchFamily="2" charset="0"/>
              </a:rPr>
              <a:t>example</a:t>
            </a:r>
          </a:p>
        </p:txBody>
      </p:sp>
      <p:sp>
        <p:nvSpPr>
          <p:cNvPr id="34" name="Rectangle 33">
            <a:extLst>
              <a:ext uri="{FF2B5EF4-FFF2-40B4-BE49-F238E27FC236}">
                <a16:creationId xmlns:a16="http://schemas.microsoft.com/office/drawing/2014/main" id="{6A2865AB-55F8-9F0B-2A12-FECAAC05F20F}"/>
              </a:ext>
            </a:extLst>
          </p:cNvPr>
          <p:cNvSpPr/>
          <p:nvPr/>
        </p:nvSpPr>
        <p:spPr>
          <a:xfrm>
            <a:off x="2979861" y="5229111"/>
            <a:ext cx="9212137" cy="1323597"/>
          </a:xfrm>
          <a:prstGeom prst="rect">
            <a:avLst/>
          </a:prstGeom>
          <a:solidFill>
            <a:srgbClr val="299873">
              <a:alpha val="49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dirty="0">
              <a:solidFill>
                <a:schemeClr val="tx1"/>
              </a:solidFill>
              <a:latin typeface="Century Gothic" panose="020B0502020202020204" pitchFamily="34" charset="0"/>
            </a:endParaRPr>
          </a:p>
        </p:txBody>
      </p:sp>
      <p:sp>
        <p:nvSpPr>
          <p:cNvPr id="33" name="Rectangle 32">
            <a:extLst>
              <a:ext uri="{FF2B5EF4-FFF2-40B4-BE49-F238E27FC236}">
                <a16:creationId xmlns:a16="http://schemas.microsoft.com/office/drawing/2014/main" id="{767C53D5-9A0C-1AD2-6E0F-9466B65CC706}"/>
              </a:ext>
            </a:extLst>
          </p:cNvPr>
          <p:cNvSpPr/>
          <p:nvPr/>
        </p:nvSpPr>
        <p:spPr>
          <a:xfrm>
            <a:off x="2979863" y="3490630"/>
            <a:ext cx="9212137" cy="1323597"/>
          </a:xfrm>
          <a:prstGeom prst="rect">
            <a:avLst/>
          </a:prstGeom>
          <a:solidFill>
            <a:srgbClr val="CB3CAD">
              <a:alpha val="49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dirty="0">
              <a:solidFill>
                <a:schemeClr val="tx1"/>
              </a:solidFill>
              <a:latin typeface="Century Gothic" panose="020B0502020202020204" pitchFamily="34" charset="0"/>
            </a:endParaRPr>
          </a:p>
        </p:txBody>
      </p:sp>
      <p:sp>
        <p:nvSpPr>
          <p:cNvPr id="31" name="Rectangle 30">
            <a:extLst>
              <a:ext uri="{FF2B5EF4-FFF2-40B4-BE49-F238E27FC236}">
                <a16:creationId xmlns:a16="http://schemas.microsoft.com/office/drawing/2014/main" id="{76BABB9E-3319-56FD-1041-F5A948564915}"/>
              </a:ext>
            </a:extLst>
          </p:cNvPr>
          <p:cNvSpPr/>
          <p:nvPr/>
        </p:nvSpPr>
        <p:spPr>
          <a:xfrm>
            <a:off x="2979862" y="1798813"/>
            <a:ext cx="9212137" cy="1323597"/>
          </a:xfrm>
          <a:prstGeom prst="rect">
            <a:avLst/>
          </a:prstGeom>
          <a:solidFill>
            <a:schemeClr val="accent4">
              <a:lumMod val="50000"/>
              <a:alpha val="46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dirty="0">
              <a:solidFill>
                <a:schemeClr val="tx1"/>
              </a:solidFill>
              <a:latin typeface="Century Gothic" panose="020B0502020202020204" pitchFamily="34" charset="0"/>
            </a:endParaRPr>
          </a:p>
        </p:txBody>
      </p:sp>
      <p:sp>
        <p:nvSpPr>
          <p:cNvPr id="219" name="Round Same Side Corner Rectangle 218">
            <a:extLst>
              <a:ext uri="{FF2B5EF4-FFF2-40B4-BE49-F238E27FC236}">
                <a16:creationId xmlns:a16="http://schemas.microsoft.com/office/drawing/2014/main" id="{E0B5D190-E985-1FF2-A773-2BC3BBC59C0E}"/>
              </a:ext>
            </a:extLst>
          </p:cNvPr>
          <p:cNvSpPr/>
          <p:nvPr/>
        </p:nvSpPr>
        <p:spPr>
          <a:xfrm rot="16200000">
            <a:off x="869989" y="1115876"/>
            <a:ext cx="1554252" cy="2665507"/>
          </a:xfrm>
          <a:prstGeom prst="round2SameRect">
            <a:avLst>
              <a:gd name="adj1" fmla="val 10417"/>
              <a:gd name="adj2" fmla="val 0"/>
            </a:avLst>
          </a:prstGeom>
          <a:solidFill>
            <a:schemeClr val="accent4">
              <a:lumMod val="5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a:p>
        </p:txBody>
      </p:sp>
      <p:sp>
        <p:nvSpPr>
          <p:cNvPr id="19" name="Rectangle 18">
            <a:extLst>
              <a:ext uri="{FF2B5EF4-FFF2-40B4-BE49-F238E27FC236}">
                <a16:creationId xmlns:a16="http://schemas.microsoft.com/office/drawing/2014/main" id="{F8FDD952-9971-A911-934D-921A40423B37}"/>
              </a:ext>
            </a:extLst>
          </p:cNvPr>
          <p:cNvSpPr/>
          <p:nvPr/>
        </p:nvSpPr>
        <p:spPr>
          <a:xfrm>
            <a:off x="3123561" y="1671503"/>
            <a:ext cx="2834640" cy="155425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dirty="0">
                <a:solidFill>
                  <a:schemeClr val="tx1"/>
                </a:solidFill>
                <a:latin typeface="Century Gothic" panose="020B0502020202020204" pitchFamily="34" charset="0"/>
              </a:rPr>
              <a:t>High turnover rate among mid-level managers</a:t>
            </a:r>
          </a:p>
        </p:txBody>
      </p:sp>
      <p:sp>
        <p:nvSpPr>
          <p:cNvPr id="30" name="Rectangle 29">
            <a:extLst>
              <a:ext uri="{FF2B5EF4-FFF2-40B4-BE49-F238E27FC236}">
                <a16:creationId xmlns:a16="http://schemas.microsoft.com/office/drawing/2014/main" id="{934F927E-D464-956B-0B38-2678E2B4CC69}"/>
              </a:ext>
            </a:extLst>
          </p:cNvPr>
          <p:cNvSpPr/>
          <p:nvPr/>
        </p:nvSpPr>
        <p:spPr>
          <a:xfrm>
            <a:off x="6099307" y="1671503"/>
            <a:ext cx="2834640" cy="155425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dirty="0">
                <a:solidFill>
                  <a:schemeClr val="tx1"/>
                </a:solidFill>
                <a:latin typeface="Century Gothic" panose="020B0502020202020204" pitchFamily="34" charset="0"/>
              </a:rPr>
              <a:t>Inefficient customer feedback collection process</a:t>
            </a:r>
          </a:p>
        </p:txBody>
      </p:sp>
      <p:sp>
        <p:nvSpPr>
          <p:cNvPr id="37" name="Rectangle 36">
            <a:extLst>
              <a:ext uri="{FF2B5EF4-FFF2-40B4-BE49-F238E27FC236}">
                <a16:creationId xmlns:a16="http://schemas.microsoft.com/office/drawing/2014/main" id="{3FC12E81-7DB4-180B-9A38-C8ECEF84BFF8}"/>
              </a:ext>
            </a:extLst>
          </p:cNvPr>
          <p:cNvSpPr/>
          <p:nvPr/>
        </p:nvSpPr>
        <p:spPr>
          <a:xfrm>
            <a:off x="9075051" y="1671503"/>
            <a:ext cx="2834640" cy="155425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dirty="0">
                <a:solidFill>
                  <a:schemeClr val="tx1"/>
                </a:solidFill>
                <a:latin typeface="Century Gothic" panose="020B0502020202020204" pitchFamily="34" charset="0"/>
              </a:rPr>
              <a:t>Outdated accounting software limiting reporting capabilities</a:t>
            </a:r>
          </a:p>
        </p:txBody>
      </p:sp>
      <p:sp>
        <p:nvSpPr>
          <p:cNvPr id="222" name="TextBox 221">
            <a:extLst>
              <a:ext uri="{FF2B5EF4-FFF2-40B4-BE49-F238E27FC236}">
                <a16:creationId xmlns:a16="http://schemas.microsoft.com/office/drawing/2014/main" id="{6F21EF38-A790-51BE-E348-C97289DCF39D}"/>
              </a:ext>
            </a:extLst>
          </p:cNvPr>
          <p:cNvSpPr txBox="1"/>
          <p:nvPr/>
        </p:nvSpPr>
        <p:spPr>
          <a:xfrm>
            <a:off x="480002" y="1824810"/>
            <a:ext cx="2009409" cy="777242"/>
          </a:xfrm>
          <a:prstGeom prst="rect">
            <a:avLst/>
          </a:prstGeom>
          <a:noFill/>
        </p:spPr>
        <p:txBody>
          <a:bodyPr wrap="square" rtlCol="0" anchor="ctr" anchorCtr="0">
            <a:spAutoFit/>
          </a:bodyPr>
          <a:lstStyle/>
          <a:p>
            <a:r>
              <a:rPr lang="en-US" sz="2300" dirty="0">
                <a:solidFill>
                  <a:schemeClr val="bg1"/>
                </a:solidFill>
                <a:latin typeface="Century Gothic" panose="020B0502020202020204" pitchFamily="34" charset="0"/>
              </a:rPr>
              <a:t>CURRENT STATE</a:t>
            </a:r>
          </a:p>
        </p:txBody>
      </p:sp>
      <p:sp>
        <p:nvSpPr>
          <p:cNvPr id="4" name="Round Same Side Corner Rectangle 3">
            <a:extLst>
              <a:ext uri="{FF2B5EF4-FFF2-40B4-BE49-F238E27FC236}">
                <a16:creationId xmlns:a16="http://schemas.microsoft.com/office/drawing/2014/main" id="{F9554FE9-B0CD-48EE-827A-F2FBCFEAF307}"/>
              </a:ext>
            </a:extLst>
          </p:cNvPr>
          <p:cNvSpPr/>
          <p:nvPr/>
        </p:nvSpPr>
        <p:spPr>
          <a:xfrm rot="16200000">
            <a:off x="869985" y="2831237"/>
            <a:ext cx="1554252" cy="2665505"/>
          </a:xfrm>
          <a:prstGeom prst="round2SameRect">
            <a:avLst>
              <a:gd name="adj1" fmla="val 10417"/>
              <a:gd name="adj2" fmla="val 0"/>
            </a:avLst>
          </a:prstGeom>
          <a:solidFill>
            <a:srgbClr val="CB3CAD"/>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a:p>
        </p:txBody>
      </p:sp>
      <p:sp>
        <p:nvSpPr>
          <p:cNvPr id="12" name="Rectangle 11">
            <a:extLst>
              <a:ext uri="{FF2B5EF4-FFF2-40B4-BE49-F238E27FC236}">
                <a16:creationId xmlns:a16="http://schemas.microsoft.com/office/drawing/2014/main" id="{E533115E-1646-D655-A6E1-4861AE95A900}"/>
              </a:ext>
            </a:extLst>
          </p:cNvPr>
          <p:cNvSpPr/>
          <p:nvPr/>
        </p:nvSpPr>
        <p:spPr>
          <a:xfrm>
            <a:off x="3123561" y="3386863"/>
            <a:ext cx="2834640" cy="155425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dirty="0">
                <a:solidFill>
                  <a:schemeClr val="tx1"/>
                </a:solidFill>
                <a:latin typeface="Century Gothic" panose="020B0502020202020204" pitchFamily="34" charset="0"/>
              </a:rPr>
              <a:t>Improve retention rates of mid-level managers by 20%</a:t>
            </a:r>
          </a:p>
        </p:txBody>
      </p:sp>
      <p:sp>
        <p:nvSpPr>
          <p:cNvPr id="13" name="Rectangle 12">
            <a:extLst>
              <a:ext uri="{FF2B5EF4-FFF2-40B4-BE49-F238E27FC236}">
                <a16:creationId xmlns:a16="http://schemas.microsoft.com/office/drawing/2014/main" id="{8C26B9EA-453C-3204-98BE-434FED9D36B5}"/>
              </a:ext>
            </a:extLst>
          </p:cNvPr>
          <p:cNvSpPr/>
          <p:nvPr/>
        </p:nvSpPr>
        <p:spPr>
          <a:xfrm>
            <a:off x="6099307" y="3386863"/>
            <a:ext cx="2834640" cy="155425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dirty="0">
                <a:solidFill>
                  <a:schemeClr val="tx1"/>
                </a:solidFill>
                <a:latin typeface="Century Gothic" panose="020B0502020202020204" pitchFamily="34" charset="0"/>
              </a:rPr>
              <a:t>Streamline feedback mechanisms to increase responsiveness</a:t>
            </a:r>
          </a:p>
        </p:txBody>
      </p:sp>
      <p:sp>
        <p:nvSpPr>
          <p:cNvPr id="14" name="Rectangle 13">
            <a:extLst>
              <a:ext uri="{FF2B5EF4-FFF2-40B4-BE49-F238E27FC236}">
                <a16:creationId xmlns:a16="http://schemas.microsoft.com/office/drawing/2014/main" id="{929C1E0A-FCC6-AC23-EBEE-F7290AFE367F}"/>
              </a:ext>
            </a:extLst>
          </p:cNvPr>
          <p:cNvSpPr/>
          <p:nvPr/>
        </p:nvSpPr>
        <p:spPr>
          <a:xfrm>
            <a:off x="9075051" y="3386863"/>
            <a:ext cx="2834640" cy="155425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dirty="0">
                <a:solidFill>
                  <a:schemeClr val="tx1"/>
                </a:solidFill>
                <a:latin typeface="Century Gothic" panose="020B0502020202020204" pitchFamily="34" charset="0"/>
              </a:rPr>
              <a:t>Upgrade to a modern accounting platform that supports real-time analytics</a:t>
            </a:r>
          </a:p>
        </p:txBody>
      </p:sp>
      <p:sp>
        <p:nvSpPr>
          <p:cNvPr id="16" name="TextBox 15">
            <a:extLst>
              <a:ext uri="{FF2B5EF4-FFF2-40B4-BE49-F238E27FC236}">
                <a16:creationId xmlns:a16="http://schemas.microsoft.com/office/drawing/2014/main" id="{1C7C8338-8B33-57B4-212A-F4BE1A8F63E5}"/>
              </a:ext>
            </a:extLst>
          </p:cNvPr>
          <p:cNvSpPr txBox="1"/>
          <p:nvPr/>
        </p:nvSpPr>
        <p:spPr>
          <a:xfrm>
            <a:off x="480001" y="3540170"/>
            <a:ext cx="2009409" cy="777242"/>
          </a:xfrm>
          <a:prstGeom prst="rect">
            <a:avLst/>
          </a:prstGeom>
          <a:noFill/>
        </p:spPr>
        <p:txBody>
          <a:bodyPr wrap="square" rtlCol="0" anchor="ctr" anchorCtr="0">
            <a:spAutoFit/>
          </a:bodyPr>
          <a:lstStyle/>
          <a:p>
            <a:r>
              <a:rPr lang="en-US" sz="2300" dirty="0">
                <a:solidFill>
                  <a:schemeClr val="bg1"/>
                </a:solidFill>
                <a:latin typeface="Century Gothic" panose="020B0502020202020204" pitchFamily="34" charset="0"/>
              </a:rPr>
              <a:t>DESIRED STATE</a:t>
            </a:r>
          </a:p>
        </p:txBody>
      </p:sp>
      <p:sp>
        <p:nvSpPr>
          <p:cNvPr id="23" name="Round Same Side Corner Rectangle 22">
            <a:extLst>
              <a:ext uri="{FF2B5EF4-FFF2-40B4-BE49-F238E27FC236}">
                <a16:creationId xmlns:a16="http://schemas.microsoft.com/office/drawing/2014/main" id="{8B2D0B4B-DCCB-9495-2E08-204DA3D33318}"/>
              </a:ext>
            </a:extLst>
          </p:cNvPr>
          <p:cNvSpPr/>
          <p:nvPr/>
        </p:nvSpPr>
        <p:spPr>
          <a:xfrm rot="16200000">
            <a:off x="869984" y="4546597"/>
            <a:ext cx="1554252" cy="2665505"/>
          </a:xfrm>
          <a:prstGeom prst="round2SameRect">
            <a:avLst>
              <a:gd name="adj1" fmla="val 10417"/>
              <a:gd name="adj2" fmla="val 0"/>
            </a:avLst>
          </a:prstGeom>
          <a:solidFill>
            <a:srgbClr val="29987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a:p>
        </p:txBody>
      </p:sp>
      <p:sp>
        <p:nvSpPr>
          <p:cNvPr id="24" name="Rectangle 23">
            <a:extLst>
              <a:ext uri="{FF2B5EF4-FFF2-40B4-BE49-F238E27FC236}">
                <a16:creationId xmlns:a16="http://schemas.microsoft.com/office/drawing/2014/main" id="{553C9633-559B-BD83-08DA-B7DC2596B9AB}"/>
              </a:ext>
            </a:extLst>
          </p:cNvPr>
          <p:cNvSpPr/>
          <p:nvPr/>
        </p:nvSpPr>
        <p:spPr>
          <a:xfrm>
            <a:off x="3123561" y="5102223"/>
            <a:ext cx="2834640" cy="155425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dirty="0">
                <a:solidFill>
                  <a:schemeClr val="tx1"/>
                </a:solidFill>
                <a:latin typeface="Century Gothic" panose="020B0502020202020204" pitchFamily="34" charset="0"/>
              </a:rPr>
              <a:t>Implement leadership training and career development programs</a:t>
            </a:r>
          </a:p>
        </p:txBody>
      </p:sp>
      <p:sp>
        <p:nvSpPr>
          <p:cNvPr id="25" name="Rectangle 24">
            <a:extLst>
              <a:ext uri="{FF2B5EF4-FFF2-40B4-BE49-F238E27FC236}">
                <a16:creationId xmlns:a16="http://schemas.microsoft.com/office/drawing/2014/main" id="{3991D900-D901-334F-F527-CA42523E4E6F}"/>
              </a:ext>
            </a:extLst>
          </p:cNvPr>
          <p:cNvSpPr/>
          <p:nvPr/>
        </p:nvSpPr>
        <p:spPr>
          <a:xfrm>
            <a:off x="6099307" y="5102223"/>
            <a:ext cx="2834640" cy="155425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dirty="0">
                <a:solidFill>
                  <a:schemeClr val="tx1"/>
                </a:solidFill>
                <a:latin typeface="Century Gothic" panose="020B0502020202020204" pitchFamily="34" charset="0"/>
              </a:rPr>
              <a:t>Deploy a new CRM system with integrated customer feedback features</a:t>
            </a:r>
          </a:p>
        </p:txBody>
      </p:sp>
      <p:sp>
        <p:nvSpPr>
          <p:cNvPr id="26" name="Rectangle 25">
            <a:extLst>
              <a:ext uri="{FF2B5EF4-FFF2-40B4-BE49-F238E27FC236}">
                <a16:creationId xmlns:a16="http://schemas.microsoft.com/office/drawing/2014/main" id="{C76F0AA6-06C1-ED32-F30D-7A6E158C5F0D}"/>
              </a:ext>
            </a:extLst>
          </p:cNvPr>
          <p:cNvSpPr/>
          <p:nvPr/>
        </p:nvSpPr>
        <p:spPr>
          <a:xfrm>
            <a:off x="9075051" y="5102223"/>
            <a:ext cx="2834640" cy="155425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dirty="0">
                <a:solidFill>
                  <a:schemeClr val="tx1"/>
                </a:solidFill>
                <a:latin typeface="Century Gothic" panose="020B0502020202020204" pitchFamily="34" charset="0"/>
              </a:rPr>
              <a:t>Select and implement a cloud-based accounting solution by Q3</a:t>
            </a:r>
          </a:p>
        </p:txBody>
      </p:sp>
      <p:sp>
        <p:nvSpPr>
          <p:cNvPr id="27" name="TextBox 26">
            <a:extLst>
              <a:ext uri="{FF2B5EF4-FFF2-40B4-BE49-F238E27FC236}">
                <a16:creationId xmlns:a16="http://schemas.microsoft.com/office/drawing/2014/main" id="{0E068C2E-EE1A-027F-7C51-F71F49018684}"/>
              </a:ext>
            </a:extLst>
          </p:cNvPr>
          <p:cNvSpPr txBox="1"/>
          <p:nvPr/>
        </p:nvSpPr>
        <p:spPr>
          <a:xfrm>
            <a:off x="480000" y="5255530"/>
            <a:ext cx="2009409" cy="777242"/>
          </a:xfrm>
          <a:prstGeom prst="rect">
            <a:avLst/>
          </a:prstGeom>
          <a:noFill/>
        </p:spPr>
        <p:txBody>
          <a:bodyPr wrap="square" rtlCol="0" anchor="ctr" anchorCtr="0">
            <a:spAutoFit/>
          </a:bodyPr>
          <a:lstStyle/>
          <a:p>
            <a:r>
              <a:rPr lang="en-US" sz="2300" dirty="0">
                <a:solidFill>
                  <a:schemeClr val="bg1"/>
                </a:solidFill>
                <a:latin typeface="Century Gothic" panose="020B0502020202020204" pitchFamily="34" charset="0"/>
              </a:rPr>
              <a:t>ACTION PLAN</a:t>
            </a:r>
          </a:p>
        </p:txBody>
      </p:sp>
      <p:sp>
        <p:nvSpPr>
          <p:cNvPr id="41" name="TextBox 40">
            <a:extLst>
              <a:ext uri="{FF2B5EF4-FFF2-40B4-BE49-F238E27FC236}">
                <a16:creationId xmlns:a16="http://schemas.microsoft.com/office/drawing/2014/main" id="{5C99B0E9-3D29-90EA-F0F7-BDAA979A67AA}"/>
              </a:ext>
            </a:extLst>
          </p:cNvPr>
          <p:cNvSpPr txBox="1"/>
          <p:nvPr/>
        </p:nvSpPr>
        <p:spPr>
          <a:xfrm>
            <a:off x="3022894" y="45612"/>
            <a:ext cx="8838390" cy="477054"/>
          </a:xfrm>
          <a:prstGeom prst="rect">
            <a:avLst/>
          </a:prstGeom>
          <a:noFill/>
        </p:spPr>
        <p:txBody>
          <a:bodyPr wrap="square" rtlCol="0" anchor="ctr" anchorCtr="0">
            <a:spAutoFit/>
          </a:bodyPr>
          <a:lstStyle/>
          <a:p>
            <a:r>
              <a:rPr lang="en-US" sz="2500" dirty="0">
                <a:solidFill>
                  <a:srgbClr val="001033"/>
                </a:solidFill>
                <a:latin typeface="Courier" pitchFamily="2" charset="0"/>
              </a:rPr>
              <a:t>Replace this text with your own content.</a:t>
            </a:r>
          </a:p>
        </p:txBody>
      </p:sp>
      <p:sp>
        <p:nvSpPr>
          <p:cNvPr id="42" name="Rectangle 41">
            <a:extLst>
              <a:ext uri="{FF2B5EF4-FFF2-40B4-BE49-F238E27FC236}">
                <a16:creationId xmlns:a16="http://schemas.microsoft.com/office/drawing/2014/main" id="{B04E8034-5B8F-1378-9F62-F66658C58F1E}"/>
              </a:ext>
            </a:extLst>
          </p:cNvPr>
          <p:cNvSpPr/>
          <p:nvPr/>
        </p:nvSpPr>
        <p:spPr>
          <a:xfrm>
            <a:off x="2990620" y="3225755"/>
            <a:ext cx="9212137" cy="45720"/>
          </a:xfrm>
          <a:prstGeom prst="rect">
            <a:avLst/>
          </a:prstGeom>
          <a:solidFill>
            <a:schemeClr val="accent4">
              <a:lumMod val="50000"/>
              <a:alpha val="46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dirty="0">
              <a:solidFill>
                <a:schemeClr val="tx1"/>
              </a:solidFill>
              <a:latin typeface="Century Gothic" panose="020B0502020202020204" pitchFamily="34" charset="0"/>
            </a:endParaRPr>
          </a:p>
        </p:txBody>
      </p:sp>
      <p:sp>
        <p:nvSpPr>
          <p:cNvPr id="43" name="Rectangle 42">
            <a:extLst>
              <a:ext uri="{FF2B5EF4-FFF2-40B4-BE49-F238E27FC236}">
                <a16:creationId xmlns:a16="http://schemas.microsoft.com/office/drawing/2014/main" id="{3C609F33-0387-4FA5-DE4F-4DDE29AEBC89}"/>
              </a:ext>
            </a:extLst>
          </p:cNvPr>
          <p:cNvSpPr/>
          <p:nvPr/>
        </p:nvSpPr>
        <p:spPr>
          <a:xfrm>
            <a:off x="2979863" y="4927368"/>
            <a:ext cx="9212137" cy="45720"/>
          </a:xfrm>
          <a:prstGeom prst="rect">
            <a:avLst/>
          </a:prstGeom>
          <a:solidFill>
            <a:srgbClr val="CB3CAD">
              <a:alpha val="46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dirty="0">
              <a:solidFill>
                <a:schemeClr val="tx1"/>
              </a:solidFill>
              <a:latin typeface="Century Gothic" panose="020B0502020202020204" pitchFamily="34" charset="0"/>
            </a:endParaRPr>
          </a:p>
        </p:txBody>
      </p:sp>
      <p:sp>
        <p:nvSpPr>
          <p:cNvPr id="44" name="Rectangle 43">
            <a:extLst>
              <a:ext uri="{FF2B5EF4-FFF2-40B4-BE49-F238E27FC236}">
                <a16:creationId xmlns:a16="http://schemas.microsoft.com/office/drawing/2014/main" id="{C5F51562-0187-9A2D-FF46-0AAF8A9548EB}"/>
              </a:ext>
            </a:extLst>
          </p:cNvPr>
          <p:cNvSpPr/>
          <p:nvPr/>
        </p:nvSpPr>
        <p:spPr>
          <a:xfrm>
            <a:off x="2979860" y="6659887"/>
            <a:ext cx="9212137" cy="45720"/>
          </a:xfrm>
          <a:prstGeom prst="rect">
            <a:avLst/>
          </a:prstGeom>
          <a:solidFill>
            <a:srgbClr val="299873">
              <a:alpha val="46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dirty="0">
              <a:solidFill>
                <a:schemeClr val="tx1"/>
              </a:solidFill>
              <a:latin typeface="Century Gothic" panose="020B0502020202020204" pitchFamily="34" charset="0"/>
            </a:endParaRPr>
          </a:p>
        </p:txBody>
      </p:sp>
      <p:sp>
        <p:nvSpPr>
          <p:cNvPr id="45" name="Rectangle 44">
            <a:extLst>
              <a:ext uri="{FF2B5EF4-FFF2-40B4-BE49-F238E27FC236}">
                <a16:creationId xmlns:a16="http://schemas.microsoft.com/office/drawing/2014/main" id="{306154AE-208C-17E0-11DA-3CE39A8BE104}"/>
              </a:ext>
            </a:extLst>
          </p:cNvPr>
          <p:cNvSpPr/>
          <p:nvPr/>
        </p:nvSpPr>
        <p:spPr>
          <a:xfrm>
            <a:off x="5955534" y="1512339"/>
            <a:ext cx="45720" cy="5345660"/>
          </a:xfrm>
          <a:prstGeom prst="rect">
            <a:avLst/>
          </a:prstGeom>
          <a:solidFill>
            <a:schemeClr val="accent4">
              <a:alpha val="5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200" spc="300" dirty="0">
              <a:latin typeface="Century Gothic" panose="020B0502020202020204" pitchFamily="34" charset="0"/>
            </a:endParaRPr>
          </a:p>
        </p:txBody>
      </p:sp>
      <p:sp>
        <p:nvSpPr>
          <p:cNvPr id="46" name="Rectangle 45">
            <a:extLst>
              <a:ext uri="{FF2B5EF4-FFF2-40B4-BE49-F238E27FC236}">
                <a16:creationId xmlns:a16="http://schemas.microsoft.com/office/drawing/2014/main" id="{9D8E91DF-8DE9-3300-2AED-D98A3D8889FD}"/>
              </a:ext>
            </a:extLst>
          </p:cNvPr>
          <p:cNvSpPr/>
          <p:nvPr/>
        </p:nvSpPr>
        <p:spPr>
          <a:xfrm>
            <a:off x="11907024" y="1512339"/>
            <a:ext cx="45720" cy="5345660"/>
          </a:xfrm>
          <a:prstGeom prst="rect">
            <a:avLst/>
          </a:prstGeom>
          <a:solidFill>
            <a:srgbClr val="00DADC">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200" spc="300" dirty="0">
              <a:latin typeface="Century Gothic" panose="020B0502020202020204" pitchFamily="34" charset="0"/>
            </a:endParaRPr>
          </a:p>
        </p:txBody>
      </p:sp>
      <p:sp>
        <p:nvSpPr>
          <p:cNvPr id="47" name="Rectangle 46">
            <a:extLst>
              <a:ext uri="{FF2B5EF4-FFF2-40B4-BE49-F238E27FC236}">
                <a16:creationId xmlns:a16="http://schemas.microsoft.com/office/drawing/2014/main" id="{84A3B990-39D4-4773-CBE5-0DD4F2CDFA49}"/>
              </a:ext>
            </a:extLst>
          </p:cNvPr>
          <p:cNvSpPr/>
          <p:nvPr/>
        </p:nvSpPr>
        <p:spPr>
          <a:xfrm>
            <a:off x="8931280" y="1512339"/>
            <a:ext cx="45720" cy="5345660"/>
          </a:xfrm>
          <a:prstGeom prst="rect">
            <a:avLst/>
          </a:prstGeom>
          <a:solidFill>
            <a:srgbClr val="F2C001">
              <a:alpha val="5197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200" spc="300" dirty="0">
              <a:latin typeface="Century Gothic" panose="020B0502020202020204" pitchFamily="34" charset="0"/>
            </a:endParaRPr>
          </a:p>
        </p:txBody>
      </p:sp>
      <p:sp>
        <p:nvSpPr>
          <p:cNvPr id="2" name="TextBox 1">
            <a:extLst>
              <a:ext uri="{FF2B5EF4-FFF2-40B4-BE49-F238E27FC236}">
                <a16:creationId xmlns:a16="http://schemas.microsoft.com/office/drawing/2014/main" id="{55038E9A-2547-FAB5-8EED-851DD74DAD60}"/>
              </a:ext>
            </a:extLst>
          </p:cNvPr>
          <p:cNvSpPr txBox="1"/>
          <p:nvPr/>
        </p:nvSpPr>
        <p:spPr>
          <a:xfrm>
            <a:off x="-96225" y="-670129"/>
            <a:ext cx="13558741" cy="630942"/>
          </a:xfrm>
          <a:prstGeom prst="rect">
            <a:avLst/>
          </a:prstGeom>
          <a:noFill/>
          <a:effectLst/>
        </p:spPr>
        <p:txBody>
          <a:bodyPr wrap="square" rtlCol="0">
            <a:spAutoFit/>
          </a:bodyPr>
          <a:lstStyle/>
          <a:p>
            <a:r>
              <a:rPr lang="en-US" sz="3500" b="1" dirty="0">
                <a:solidFill>
                  <a:srgbClr val="001033"/>
                </a:solidFill>
                <a:latin typeface="Century Gothic" panose="020B0502020202020204" pitchFamily="34" charset="0"/>
              </a:rPr>
              <a:t>PowerPoint Basic Matrix Toolkit Template (3x3) </a:t>
            </a:r>
            <a:r>
              <a:rPr lang="en-US" sz="3500" dirty="0">
                <a:solidFill>
                  <a:srgbClr val="001033"/>
                </a:solidFill>
                <a:latin typeface="Century Gothic" panose="020B0502020202020204" pitchFamily="34" charset="0"/>
              </a:rPr>
              <a:t>– Example</a:t>
            </a:r>
          </a:p>
        </p:txBody>
      </p:sp>
    </p:spTree>
    <p:extLst>
      <p:ext uri="{BB962C8B-B14F-4D97-AF65-F5344CB8AC3E}">
        <p14:creationId xmlns:p14="http://schemas.microsoft.com/office/powerpoint/2010/main" val="30689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2000">
              <a:schemeClr val="bg2">
                <a:lumMod val="90000"/>
              </a:schemeClr>
            </a:gs>
            <a:gs pos="84000">
              <a:schemeClr val="bg2">
                <a:lumMod val="75000"/>
              </a:schemeClr>
            </a:gs>
          </a:gsLst>
          <a:lin ang="8100000" scaled="0"/>
        </a:gradFill>
        <a:effectLst/>
      </p:bgPr>
    </p:bg>
    <p:spTree>
      <p:nvGrpSpPr>
        <p:cNvPr id="1" name=""/>
        <p:cNvGrpSpPr/>
        <p:nvPr/>
      </p:nvGrpSpPr>
      <p:grpSpPr>
        <a:xfrm>
          <a:off x="0" y="0"/>
          <a:ext cx="0" cy="0"/>
          <a:chOff x="0" y="0"/>
          <a:chExt cx="0" cy="0"/>
        </a:xfrm>
      </p:grpSpPr>
      <p:pic>
        <p:nvPicPr>
          <p:cNvPr id="36" name="Picture 35" descr="3D abstract waves with color gradient">
            <a:extLst>
              <a:ext uri="{FF2B5EF4-FFF2-40B4-BE49-F238E27FC236}">
                <a16:creationId xmlns:a16="http://schemas.microsoft.com/office/drawing/2014/main" id="{2B18C087-6DD2-D40C-D502-A3BDE29F03F6}"/>
              </a:ext>
            </a:extLst>
          </p:cNvPr>
          <p:cNvPicPr>
            <a:picLocks noChangeAspect="1"/>
          </p:cNvPicPr>
          <p:nvPr/>
        </p:nvPicPr>
        <p:blipFill rotWithShape="1">
          <a:blip r:embed="rId2" cstate="email">
            <a:grayscl/>
            <a:alphaModFix amt="66000"/>
            <a:extLst>
              <a:ext uri="{BEBA8EAE-BF5A-486C-A8C5-ECC9F3942E4B}">
                <a14:imgProps xmlns:a14="http://schemas.microsoft.com/office/drawing/2010/main">
                  <a14:imgLayer r:embed="rId3">
                    <a14:imgEffect>
                      <a14:colorTemperature colorTemp="3469"/>
                    </a14:imgEffect>
                    <a14:imgEffect>
                      <a14:saturation sat="33000"/>
                    </a14:imgEffect>
                    <a14:imgEffect>
                      <a14:brightnessContrast bright="40000"/>
                    </a14:imgEffect>
                  </a14:imgLayer>
                </a14:imgProps>
              </a:ext>
              <a:ext uri="{28A0092B-C50C-407E-A947-70E740481C1C}">
                <a14:useLocalDpi xmlns:a14="http://schemas.microsoft.com/office/drawing/2010/main"/>
              </a:ext>
            </a:extLst>
          </a:blip>
          <a:srcRect t="2167"/>
          <a:stretch/>
        </p:blipFill>
        <p:spPr>
          <a:xfrm rot="10800000">
            <a:off x="0" y="-2"/>
            <a:ext cx="12192000" cy="6858002"/>
          </a:xfrm>
          <a:prstGeom prst="rect">
            <a:avLst/>
          </a:prstGeom>
        </p:spPr>
      </p:pic>
      <p:sp>
        <p:nvSpPr>
          <p:cNvPr id="15" name="Rectangle 14">
            <a:extLst>
              <a:ext uri="{FF2B5EF4-FFF2-40B4-BE49-F238E27FC236}">
                <a16:creationId xmlns:a16="http://schemas.microsoft.com/office/drawing/2014/main" id="{2D48D181-EED1-654C-42E7-CF9258342C16}"/>
              </a:ext>
            </a:extLst>
          </p:cNvPr>
          <p:cNvSpPr/>
          <p:nvPr/>
        </p:nvSpPr>
        <p:spPr>
          <a:xfrm>
            <a:off x="3260721" y="1512340"/>
            <a:ext cx="2560320" cy="5345660"/>
          </a:xfrm>
          <a:prstGeom prst="rect">
            <a:avLst/>
          </a:prstGeom>
          <a:solidFill>
            <a:schemeClr val="accent4">
              <a:alpha val="5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200" spc="300" dirty="0">
              <a:latin typeface="Century Gothic" panose="020B0502020202020204" pitchFamily="34" charset="0"/>
            </a:endParaRPr>
          </a:p>
        </p:txBody>
      </p:sp>
      <p:sp>
        <p:nvSpPr>
          <p:cNvPr id="18" name="Rectangle 17">
            <a:extLst>
              <a:ext uri="{FF2B5EF4-FFF2-40B4-BE49-F238E27FC236}">
                <a16:creationId xmlns:a16="http://schemas.microsoft.com/office/drawing/2014/main" id="{4BE2931C-7A41-18DD-2CF7-959DE6EAA720}"/>
              </a:ext>
            </a:extLst>
          </p:cNvPr>
          <p:cNvSpPr/>
          <p:nvPr/>
        </p:nvSpPr>
        <p:spPr>
          <a:xfrm>
            <a:off x="9212211" y="1512340"/>
            <a:ext cx="2560320" cy="5345660"/>
          </a:xfrm>
          <a:prstGeom prst="rect">
            <a:avLst/>
          </a:prstGeom>
          <a:solidFill>
            <a:srgbClr val="00DADC">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200" spc="300" dirty="0">
              <a:latin typeface="Century Gothic" panose="020B0502020202020204" pitchFamily="34" charset="0"/>
            </a:endParaRPr>
          </a:p>
        </p:txBody>
      </p:sp>
      <p:sp>
        <p:nvSpPr>
          <p:cNvPr id="22" name="Rectangle 21">
            <a:extLst>
              <a:ext uri="{FF2B5EF4-FFF2-40B4-BE49-F238E27FC236}">
                <a16:creationId xmlns:a16="http://schemas.microsoft.com/office/drawing/2014/main" id="{DC7058B8-D42E-17C3-797C-54C9BF28F97A}"/>
              </a:ext>
            </a:extLst>
          </p:cNvPr>
          <p:cNvSpPr/>
          <p:nvPr/>
        </p:nvSpPr>
        <p:spPr>
          <a:xfrm>
            <a:off x="6236467" y="1512340"/>
            <a:ext cx="2560320" cy="5345660"/>
          </a:xfrm>
          <a:prstGeom prst="rect">
            <a:avLst/>
          </a:prstGeom>
          <a:solidFill>
            <a:srgbClr val="F2C001">
              <a:alpha val="5197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200" spc="300" dirty="0">
              <a:latin typeface="Century Gothic" panose="020B0502020202020204" pitchFamily="34" charset="0"/>
            </a:endParaRPr>
          </a:p>
        </p:txBody>
      </p:sp>
      <p:sp>
        <p:nvSpPr>
          <p:cNvPr id="97" name="Round Same Side Corner Rectangle 96">
            <a:extLst>
              <a:ext uri="{FF2B5EF4-FFF2-40B4-BE49-F238E27FC236}">
                <a16:creationId xmlns:a16="http://schemas.microsoft.com/office/drawing/2014/main" id="{AEB92FCA-9AB2-EC1D-585D-FFBC4CF7915C}"/>
              </a:ext>
            </a:extLst>
          </p:cNvPr>
          <p:cNvSpPr/>
          <p:nvPr/>
        </p:nvSpPr>
        <p:spPr>
          <a:xfrm>
            <a:off x="3123561" y="583750"/>
            <a:ext cx="2834640" cy="928590"/>
          </a:xfrm>
          <a:prstGeom prst="round2SameRect">
            <a:avLst/>
          </a:prstGeom>
          <a:solidFill>
            <a:schemeClr val="accent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300" dirty="0">
                <a:latin typeface="Century Gothic" panose="020B0502020202020204" pitchFamily="34" charset="0"/>
              </a:rPr>
              <a:t>TEXT</a:t>
            </a:r>
          </a:p>
        </p:txBody>
      </p:sp>
      <p:sp>
        <p:nvSpPr>
          <p:cNvPr id="190" name="Round Same Side Corner Rectangle 189">
            <a:extLst>
              <a:ext uri="{FF2B5EF4-FFF2-40B4-BE49-F238E27FC236}">
                <a16:creationId xmlns:a16="http://schemas.microsoft.com/office/drawing/2014/main" id="{87BCBCC7-737F-F293-02F2-AB70B157E604}"/>
              </a:ext>
            </a:extLst>
          </p:cNvPr>
          <p:cNvSpPr/>
          <p:nvPr/>
        </p:nvSpPr>
        <p:spPr>
          <a:xfrm>
            <a:off x="9075051" y="583750"/>
            <a:ext cx="2834640" cy="928590"/>
          </a:xfrm>
          <a:prstGeom prst="round2SameRect">
            <a:avLst/>
          </a:prstGeom>
          <a:solidFill>
            <a:srgbClr val="00C3C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300" dirty="0">
                <a:latin typeface="Century Gothic" panose="020B0502020202020204" pitchFamily="34" charset="0"/>
              </a:rPr>
              <a:t>TEXT</a:t>
            </a:r>
          </a:p>
        </p:txBody>
      </p:sp>
      <p:sp>
        <p:nvSpPr>
          <p:cNvPr id="191" name="Round Same Side Corner Rectangle 190">
            <a:extLst>
              <a:ext uri="{FF2B5EF4-FFF2-40B4-BE49-F238E27FC236}">
                <a16:creationId xmlns:a16="http://schemas.microsoft.com/office/drawing/2014/main" id="{2FB72317-8AEB-3BE0-C5EB-2FD750114EF1}"/>
              </a:ext>
            </a:extLst>
          </p:cNvPr>
          <p:cNvSpPr/>
          <p:nvPr/>
        </p:nvSpPr>
        <p:spPr>
          <a:xfrm>
            <a:off x="6099307" y="583750"/>
            <a:ext cx="2834640" cy="928590"/>
          </a:xfrm>
          <a:prstGeom prst="round2SameRect">
            <a:avLst/>
          </a:prstGeom>
          <a:solidFill>
            <a:srgbClr val="F2AA0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2300" dirty="0">
                <a:latin typeface="Century Gothic" panose="020B0502020202020204" pitchFamily="34" charset="0"/>
              </a:rPr>
              <a:t>TEXT</a:t>
            </a:r>
          </a:p>
        </p:txBody>
      </p:sp>
      <p:sp>
        <p:nvSpPr>
          <p:cNvPr id="34" name="Rectangle 33">
            <a:extLst>
              <a:ext uri="{FF2B5EF4-FFF2-40B4-BE49-F238E27FC236}">
                <a16:creationId xmlns:a16="http://schemas.microsoft.com/office/drawing/2014/main" id="{6A2865AB-55F8-9F0B-2A12-FECAAC05F20F}"/>
              </a:ext>
            </a:extLst>
          </p:cNvPr>
          <p:cNvSpPr/>
          <p:nvPr/>
        </p:nvSpPr>
        <p:spPr>
          <a:xfrm>
            <a:off x="2979861" y="5229111"/>
            <a:ext cx="9212137" cy="1323597"/>
          </a:xfrm>
          <a:prstGeom prst="rect">
            <a:avLst/>
          </a:prstGeom>
          <a:solidFill>
            <a:srgbClr val="299873">
              <a:alpha val="49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dirty="0">
              <a:solidFill>
                <a:schemeClr val="tx1"/>
              </a:solidFill>
              <a:latin typeface="Century Gothic" panose="020B0502020202020204" pitchFamily="34" charset="0"/>
            </a:endParaRPr>
          </a:p>
        </p:txBody>
      </p:sp>
      <p:sp>
        <p:nvSpPr>
          <p:cNvPr id="33" name="Rectangle 32">
            <a:extLst>
              <a:ext uri="{FF2B5EF4-FFF2-40B4-BE49-F238E27FC236}">
                <a16:creationId xmlns:a16="http://schemas.microsoft.com/office/drawing/2014/main" id="{767C53D5-9A0C-1AD2-6E0F-9466B65CC706}"/>
              </a:ext>
            </a:extLst>
          </p:cNvPr>
          <p:cNvSpPr/>
          <p:nvPr/>
        </p:nvSpPr>
        <p:spPr>
          <a:xfrm>
            <a:off x="2979863" y="3490630"/>
            <a:ext cx="9212137" cy="1323597"/>
          </a:xfrm>
          <a:prstGeom prst="rect">
            <a:avLst/>
          </a:prstGeom>
          <a:solidFill>
            <a:srgbClr val="CB3CAD">
              <a:alpha val="49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dirty="0">
              <a:solidFill>
                <a:schemeClr val="tx1"/>
              </a:solidFill>
              <a:latin typeface="Century Gothic" panose="020B0502020202020204" pitchFamily="34" charset="0"/>
            </a:endParaRPr>
          </a:p>
        </p:txBody>
      </p:sp>
      <p:sp>
        <p:nvSpPr>
          <p:cNvPr id="31" name="Rectangle 30">
            <a:extLst>
              <a:ext uri="{FF2B5EF4-FFF2-40B4-BE49-F238E27FC236}">
                <a16:creationId xmlns:a16="http://schemas.microsoft.com/office/drawing/2014/main" id="{76BABB9E-3319-56FD-1041-F5A948564915}"/>
              </a:ext>
            </a:extLst>
          </p:cNvPr>
          <p:cNvSpPr/>
          <p:nvPr/>
        </p:nvSpPr>
        <p:spPr>
          <a:xfrm>
            <a:off x="2979862" y="1798813"/>
            <a:ext cx="9212137" cy="1323597"/>
          </a:xfrm>
          <a:prstGeom prst="rect">
            <a:avLst/>
          </a:prstGeom>
          <a:solidFill>
            <a:schemeClr val="accent4">
              <a:lumMod val="50000"/>
              <a:alpha val="46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dirty="0">
              <a:solidFill>
                <a:schemeClr val="tx1"/>
              </a:solidFill>
              <a:latin typeface="Century Gothic" panose="020B0502020202020204" pitchFamily="34" charset="0"/>
            </a:endParaRPr>
          </a:p>
        </p:txBody>
      </p:sp>
      <p:sp>
        <p:nvSpPr>
          <p:cNvPr id="219" name="Round Same Side Corner Rectangle 218">
            <a:extLst>
              <a:ext uri="{FF2B5EF4-FFF2-40B4-BE49-F238E27FC236}">
                <a16:creationId xmlns:a16="http://schemas.microsoft.com/office/drawing/2014/main" id="{E0B5D190-E985-1FF2-A773-2BC3BBC59C0E}"/>
              </a:ext>
            </a:extLst>
          </p:cNvPr>
          <p:cNvSpPr/>
          <p:nvPr/>
        </p:nvSpPr>
        <p:spPr>
          <a:xfrm rot="16200000">
            <a:off x="869989" y="1115876"/>
            <a:ext cx="1554252" cy="2665507"/>
          </a:xfrm>
          <a:prstGeom prst="round2SameRect">
            <a:avLst>
              <a:gd name="adj1" fmla="val 10417"/>
              <a:gd name="adj2" fmla="val 0"/>
            </a:avLst>
          </a:prstGeom>
          <a:solidFill>
            <a:schemeClr val="accent4">
              <a:lumMod val="5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a:p>
        </p:txBody>
      </p:sp>
      <p:sp>
        <p:nvSpPr>
          <p:cNvPr id="19" name="Rectangle 18">
            <a:extLst>
              <a:ext uri="{FF2B5EF4-FFF2-40B4-BE49-F238E27FC236}">
                <a16:creationId xmlns:a16="http://schemas.microsoft.com/office/drawing/2014/main" id="{F8FDD952-9971-A911-934D-921A40423B37}"/>
              </a:ext>
            </a:extLst>
          </p:cNvPr>
          <p:cNvSpPr/>
          <p:nvPr/>
        </p:nvSpPr>
        <p:spPr>
          <a:xfrm>
            <a:off x="3123561" y="1671503"/>
            <a:ext cx="2834640" cy="155425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dirty="0">
                <a:solidFill>
                  <a:schemeClr val="tx1"/>
                </a:solidFill>
                <a:latin typeface="Century Gothic" panose="020B0502020202020204" pitchFamily="34" charset="0"/>
              </a:rPr>
              <a:t>Text</a:t>
            </a:r>
          </a:p>
        </p:txBody>
      </p:sp>
      <p:sp>
        <p:nvSpPr>
          <p:cNvPr id="30" name="Rectangle 29">
            <a:extLst>
              <a:ext uri="{FF2B5EF4-FFF2-40B4-BE49-F238E27FC236}">
                <a16:creationId xmlns:a16="http://schemas.microsoft.com/office/drawing/2014/main" id="{934F927E-D464-956B-0B38-2678E2B4CC69}"/>
              </a:ext>
            </a:extLst>
          </p:cNvPr>
          <p:cNvSpPr/>
          <p:nvPr/>
        </p:nvSpPr>
        <p:spPr>
          <a:xfrm>
            <a:off x="6099307" y="1671503"/>
            <a:ext cx="2834640" cy="155425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dirty="0">
                <a:solidFill>
                  <a:schemeClr val="tx1"/>
                </a:solidFill>
                <a:latin typeface="Century Gothic" panose="020B0502020202020204" pitchFamily="34" charset="0"/>
              </a:rPr>
              <a:t>Text</a:t>
            </a:r>
          </a:p>
        </p:txBody>
      </p:sp>
      <p:sp>
        <p:nvSpPr>
          <p:cNvPr id="37" name="Rectangle 36">
            <a:extLst>
              <a:ext uri="{FF2B5EF4-FFF2-40B4-BE49-F238E27FC236}">
                <a16:creationId xmlns:a16="http://schemas.microsoft.com/office/drawing/2014/main" id="{3FC12E81-7DB4-180B-9A38-C8ECEF84BFF8}"/>
              </a:ext>
            </a:extLst>
          </p:cNvPr>
          <p:cNvSpPr/>
          <p:nvPr/>
        </p:nvSpPr>
        <p:spPr>
          <a:xfrm>
            <a:off x="9075051" y="1671503"/>
            <a:ext cx="2834640" cy="155425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dirty="0">
                <a:solidFill>
                  <a:schemeClr val="tx1"/>
                </a:solidFill>
                <a:latin typeface="Century Gothic" panose="020B0502020202020204" pitchFamily="34" charset="0"/>
              </a:rPr>
              <a:t>Text</a:t>
            </a:r>
          </a:p>
        </p:txBody>
      </p:sp>
      <p:sp>
        <p:nvSpPr>
          <p:cNvPr id="222" name="TextBox 221">
            <a:extLst>
              <a:ext uri="{FF2B5EF4-FFF2-40B4-BE49-F238E27FC236}">
                <a16:creationId xmlns:a16="http://schemas.microsoft.com/office/drawing/2014/main" id="{6F21EF38-A790-51BE-E348-C97289DCF39D}"/>
              </a:ext>
            </a:extLst>
          </p:cNvPr>
          <p:cNvSpPr txBox="1"/>
          <p:nvPr/>
        </p:nvSpPr>
        <p:spPr>
          <a:xfrm>
            <a:off x="480002" y="1990293"/>
            <a:ext cx="2009409" cy="446276"/>
          </a:xfrm>
          <a:prstGeom prst="rect">
            <a:avLst/>
          </a:prstGeom>
          <a:noFill/>
        </p:spPr>
        <p:txBody>
          <a:bodyPr wrap="square" rtlCol="0" anchor="ctr" anchorCtr="0">
            <a:spAutoFit/>
          </a:bodyPr>
          <a:lstStyle/>
          <a:p>
            <a:r>
              <a:rPr lang="en-US" sz="2300" dirty="0">
                <a:solidFill>
                  <a:schemeClr val="bg1"/>
                </a:solidFill>
                <a:latin typeface="Century Gothic" panose="020B0502020202020204" pitchFamily="34" charset="0"/>
              </a:rPr>
              <a:t>TEXT</a:t>
            </a:r>
          </a:p>
        </p:txBody>
      </p:sp>
      <p:sp>
        <p:nvSpPr>
          <p:cNvPr id="4" name="Round Same Side Corner Rectangle 3">
            <a:extLst>
              <a:ext uri="{FF2B5EF4-FFF2-40B4-BE49-F238E27FC236}">
                <a16:creationId xmlns:a16="http://schemas.microsoft.com/office/drawing/2014/main" id="{F9554FE9-B0CD-48EE-827A-F2FBCFEAF307}"/>
              </a:ext>
            </a:extLst>
          </p:cNvPr>
          <p:cNvSpPr/>
          <p:nvPr/>
        </p:nvSpPr>
        <p:spPr>
          <a:xfrm rot="16200000">
            <a:off x="869985" y="2831237"/>
            <a:ext cx="1554252" cy="2665505"/>
          </a:xfrm>
          <a:prstGeom prst="round2SameRect">
            <a:avLst>
              <a:gd name="adj1" fmla="val 10417"/>
              <a:gd name="adj2" fmla="val 0"/>
            </a:avLst>
          </a:prstGeom>
          <a:solidFill>
            <a:srgbClr val="CB3CAD"/>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a:p>
        </p:txBody>
      </p:sp>
      <p:sp>
        <p:nvSpPr>
          <p:cNvPr id="12" name="Rectangle 11">
            <a:extLst>
              <a:ext uri="{FF2B5EF4-FFF2-40B4-BE49-F238E27FC236}">
                <a16:creationId xmlns:a16="http://schemas.microsoft.com/office/drawing/2014/main" id="{E533115E-1646-D655-A6E1-4861AE95A900}"/>
              </a:ext>
            </a:extLst>
          </p:cNvPr>
          <p:cNvSpPr/>
          <p:nvPr/>
        </p:nvSpPr>
        <p:spPr>
          <a:xfrm>
            <a:off x="3123561" y="3386863"/>
            <a:ext cx="2834640" cy="155425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dirty="0">
                <a:solidFill>
                  <a:schemeClr val="tx1"/>
                </a:solidFill>
                <a:latin typeface="Century Gothic" panose="020B0502020202020204" pitchFamily="34" charset="0"/>
              </a:rPr>
              <a:t>Text</a:t>
            </a:r>
          </a:p>
        </p:txBody>
      </p:sp>
      <p:sp>
        <p:nvSpPr>
          <p:cNvPr id="13" name="Rectangle 12">
            <a:extLst>
              <a:ext uri="{FF2B5EF4-FFF2-40B4-BE49-F238E27FC236}">
                <a16:creationId xmlns:a16="http://schemas.microsoft.com/office/drawing/2014/main" id="{8C26B9EA-453C-3204-98BE-434FED9D36B5}"/>
              </a:ext>
            </a:extLst>
          </p:cNvPr>
          <p:cNvSpPr/>
          <p:nvPr/>
        </p:nvSpPr>
        <p:spPr>
          <a:xfrm>
            <a:off x="6099307" y="3386863"/>
            <a:ext cx="2834640" cy="155425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dirty="0">
                <a:solidFill>
                  <a:schemeClr val="tx1"/>
                </a:solidFill>
                <a:latin typeface="Century Gothic" panose="020B0502020202020204" pitchFamily="34" charset="0"/>
              </a:rPr>
              <a:t>Text</a:t>
            </a:r>
          </a:p>
        </p:txBody>
      </p:sp>
      <p:sp>
        <p:nvSpPr>
          <p:cNvPr id="14" name="Rectangle 13">
            <a:extLst>
              <a:ext uri="{FF2B5EF4-FFF2-40B4-BE49-F238E27FC236}">
                <a16:creationId xmlns:a16="http://schemas.microsoft.com/office/drawing/2014/main" id="{929C1E0A-FCC6-AC23-EBEE-F7290AFE367F}"/>
              </a:ext>
            </a:extLst>
          </p:cNvPr>
          <p:cNvSpPr/>
          <p:nvPr/>
        </p:nvSpPr>
        <p:spPr>
          <a:xfrm>
            <a:off x="9075051" y="3386863"/>
            <a:ext cx="2834640" cy="155425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dirty="0">
                <a:solidFill>
                  <a:schemeClr val="tx1"/>
                </a:solidFill>
                <a:latin typeface="Century Gothic" panose="020B0502020202020204" pitchFamily="34" charset="0"/>
              </a:rPr>
              <a:t>Text</a:t>
            </a:r>
          </a:p>
        </p:txBody>
      </p:sp>
      <p:sp>
        <p:nvSpPr>
          <p:cNvPr id="16" name="TextBox 15">
            <a:extLst>
              <a:ext uri="{FF2B5EF4-FFF2-40B4-BE49-F238E27FC236}">
                <a16:creationId xmlns:a16="http://schemas.microsoft.com/office/drawing/2014/main" id="{1C7C8338-8B33-57B4-212A-F4BE1A8F63E5}"/>
              </a:ext>
            </a:extLst>
          </p:cNvPr>
          <p:cNvSpPr txBox="1"/>
          <p:nvPr/>
        </p:nvSpPr>
        <p:spPr>
          <a:xfrm>
            <a:off x="480001" y="3705653"/>
            <a:ext cx="2009409" cy="446276"/>
          </a:xfrm>
          <a:prstGeom prst="rect">
            <a:avLst/>
          </a:prstGeom>
          <a:noFill/>
        </p:spPr>
        <p:txBody>
          <a:bodyPr wrap="square" rtlCol="0" anchor="ctr" anchorCtr="0">
            <a:spAutoFit/>
          </a:bodyPr>
          <a:lstStyle/>
          <a:p>
            <a:r>
              <a:rPr lang="en-US" sz="2300" dirty="0">
                <a:solidFill>
                  <a:schemeClr val="bg1"/>
                </a:solidFill>
                <a:latin typeface="Century Gothic" panose="020B0502020202020204" pitchFamily="34" charset="0"/>
              </a:rPr>
              <a:t>TEXT</a:t>
            </a:r>
          </a:p>
        </p:txBody>
      </p:sp>
      <p:sp>
        <p:nvSpPr>
          <p:cNvPr id="23" name="Round Same Side Corner Rectangle 22">
            <a:extLst>
              <a:ext uri="{FF2B5EF4-FFF2-40B4-BE49-F238E27FC236}">
                <a16:creationId xmlns:a16="http://schemas.microsoft.com/office/drawing/2014/main" id="{8B2D0B4B-DCCB-9495-2E08-204DA3D33318}"/>
              </a:ext>
            </a:extLst>
          </p:cNvPr>
          <p:cNvSpPr/>
          <p:nvPr/>
        </p:nvSpPr>
        <p:spPr>
          <a:xfrm rot="16200000">
            <a:off x="869984" y="4546597"/>
            <a:ext cx="1554252" cy="2665505"/>
          </a:xfrm>
          <a:prstGeom prst="round2SameRect">
            <a:avLst>
              <a:gd name="adj1" fmla="val 10417"/>
              <a:gd name="adj2" fmla="val 0"/>
            </a:avLst>
          </a:prstGeom>
          <a:solidFill>
            <a:srgbClr val="299873"/>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endParaRPr lang="en-US"/>
          </a:p>
        </p:txBody>
      </p:sp>
      <p:sp>
        <p:nvSpPr>
          <p:cNvPr id="24" name="Rectangle 23">
            <a:extLst>
              <a:ext uri="{FF2B5EF4-FFF2-40B4-BE49-F238E27FC236}">
                <a16:creationId xmlns:a16="http://schemas.microsoft.com/office/drawing/2014/main" id="{553C9633-559B-BD83-08DA-B7DC2596B9AB}"/>
              </a:ext>
            </a:extLst>
          </p:cNvPr>
          <p:cNvSpPr/>
          <p:nvPr/>
        </p:nvSpPr>
        <p:spPr>
          <a:xfrm>
            <a:off x="3123561" y="5102223"/>
            <a:ext cx="2834640" cy="155425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dirty="0">
                <a:solidFill>
                  <a:schemeClr val="tx1"/>
                </a:solidFill>
                <a:latin typeface="Century Gothic" panose="020B0502020202020204" pitchFamily="34" charset="0"/>
              </a:rPr>
              <a:t>Text</a:t>
            </a:r>
          </a:p>
        </p:txBody>
      </p:sp>
      <p:sp>
        <p:nvSpPr>
          <p:cNvPr id="25" name="Rectangle 24">
            <a:extLst>
              <a:ext uri="{FF2B5EF4-FFF2-40B4-BE49-F238E27FC236}">
                <a16:creationId xmlns:a16="http://schemas.microsoft.com/office/drawing/2014/main" id="{3991D900-D901-334F-F527-CA42523E4E6F}"/>
              </a:ext>
            </a:extLst>
          </p:cNvPr>
          <p:cNvSpPr/>
          <p:nvPr/>
        </p:nvSpPr>
        <p:spPr>
          <a:xfrm>
            <a:off x="6099307" y="5102223"/>
            <a:ext cx="2834640" cy="155425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dirty="0">
                <a:solidFill>
                  <a:schemeClr val="tx1"/>
                </a:solidFill>
                <a:latin typeface="Century Gothic" panose="020B0502020202020204" pitchFamily="34" charset="0"/>
              </a:rPr>
              <a:t>Text</a:t>
            </a:r>
          </a:p>
        </p:txBody>
      </p:sp>
      <p:sp>
        <p:nvSpPr>
          <p:cNvPr id="26" name="Rectangle 25">
            <a:extLst>
              <a:ext uri="{FF2B5EF4-FFF2-40B4-BE49-F238E27FC236}">
                <a16:creationId xmlns:a16="http://schemas.microsoft.com/office/drawing/2014/main" id="{C76F0AA6-06C1-ED32-F30D-7A6E158C5F0D}"/>
              </a:ext>
            </a:extLst>
          </p:cNvPr>
          <p:cNvSpPr/>
          <p:nvPr/>
        </p:nvSpPr>
        <p:spPr>
          <a:xfrm>
            <a:off x="9075051" y="5102223"/>
            <a:ext cx="2834640" cy="1554252"/>
          </a:xfrm>
          <a:prstGeom prst="rect">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82880" tIns="137160" bIns="0" rtlCol="0" anchor="t" anchorCtr="0"/>
          <a:lstStyle/>
          <a:p>
            <a:r>
              <a:rPr lang="en-US" dirty="0">
                <a:solidFill>
                  <a:schemeClr val="tx1"/>
                </a:solidFill>
                <a:latin typeface="Century Gothic" panose="020B0502020202020204" pitchFamily="34" charset="0"/>
              </a:rPr>
              <a:t>Text</a:t>
            </a:r>
          </a:p>
        </p:txBody>
      </p:sp>
      <p:sp>
        <p:nvSpPr>
          <p:cNvPr id="27" name="TextBox 26">
            <a:extLst>
              <a:ext uri="{FF2B5EF4-FFF2-40B4-BE49-F238E27FC236}">
                <a16:creationId xmlns:a16="http://schemas.microsoft.com/office/drawing/2014/main" id="{0E068C2E-EE1A-027F-7C51-F71F49018684}"/>
              </a:ext>
            </a:extLst>
          </p:cNvPr>
          <p:cNvSpPr txBox="1"/>
          <p:nvPr/>
        </p:nvSpPr>
        <p:spPr>
          <a:xfrm>
            <a:off x="480000" y="5421013"/>
            <a:ext cx="2009409" cy="446276"/>
          </a:xfrm>
          <a:prstGeom prst="rect">
            <a:avLst/>
          </a:prstGeom>
          <a:noFill/>
        </p:spPr>
        <p:txBody>
          <a:bodyPr wrap="square" rtlCol="0" anchor="ctr" anchorCtr="0">
            <a:spAutoFit/>
          </a:bodyPr>
          <a:lstStyle/>
          <a:p>
            <a:r>
              <a:rPr lang="en-US" sz="2300" dirty="0">
                <a:solidFill>
                  <a:schemeClr val="bg1"/>
                </a:solidFill>
                <a:latin typeface="Century Gothic" panose="020B0502020202020204" pitchFamily="34" charset="0"/>
              </a:rPr>
              <a:t>TEXT</a:t>
            </a:r>
          </a:p>
        </p:txBody>
      </p:sp>
      <p:sp>
        <p:nvSpPr>
          <p:cNvPr id="41" name="TextBox 40">
            <a:extLst>
              <a:ext uri="{FF2B5EF4-FFF2-40B4-BE49-F238E27FC236}">
                <a16:creationId xmlns:a16="http://schemas.microsoft.com/office/drawing/2014/main" id="{5C99B0E9-3D29-90EA-F0F7-BDAA979A67AA}"/>
              </a:ext>
            </a:extLst>
          </p:cNvPr>
          <p:cNvSpPr txBox="1"/>
          <p:nvPr/>
        </p:nvSpPr>
        <p:spPr>
          <a:xfrm>
            <a:off x="3022894" y="45612"/>
            <a:ext cx="8838390" cy="477054"/>
          </a:xfrm>
          <a:prstGeom prst="rect">
            <a:avLst/>
          </a:prstGeom>
          <a:noFill/>
        </p:spPr>
        <p:txBody>
          <a:bodyPr wrap="square" rtlCol="0" anchor="ctr" anchorCtr="0">
            <a:spAutoFit/>
          </a:bodyPr>
          <a:lstStyle/>
          <a:p>
            <a:r>
              <a:rPr lang="en-US" sz="2500" dirty="0">
                <a:solidFill>
                  <a:srgbClr val="001033"/>
                </a:solidFill>
                <a:latin typeface="Courier" pitchFamily="2" charset="0"/>
              </a:rPr>
              <a:t>Title</a:t>
            </a:r>
          </a:p>
        </p:txBody>
      </p:sp>
      <p:sp>
        <p:nvSpPr>
          <p:cNvPr id="42" name="Rectangle 41">
            <a:extLst>
              <a:ext uri="{FF2B5EF4-FFF2-40B4-BE49-F238E27FC236}">
                <a16:creationId xmlns:a16="http://schemas.microsoft.com/office/drawing/2014/main" id="{B04E8034-5B8F-1378-9F62-F66658C58F1E}"/>
              </a:ext>
            </a:extLst>
          </p:cNvPr>
          <p:cNvSpPr/>
          <p:nvPr/>
        </p:nvSpPr>
        <p:spPr>
          <a:xfrm>
            <a:off x="2990620" y="3225755"/>
            <a:ext cx="9212137" cy="45720"/>
          </a:xfrm>
          <a:prstGeom prst="rect">
            <a:avLst/>
          </a:prstGeom>
          <a:solidFill>
            <a:schemeClr val="accent4">
              <a:lumMod val="50000"/>
              <a:alpha val="46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dirty="0">
              <a:solidFill>
                <a:schemeClr val="tx1"/>
              </a:solidFill>
              <a:latin typeface="Century Gothic" panose="020B0502020202020204" pitchFamily="34" charset="0"/>
            </a:endParaRPr>
          </a:p>
        </p:txBody>
      </p:sp>
      <p:sp>
        <p:nvSpPr>
          <p:cNvPr id="43" name="Rectangle 42">
            <a:extLst>
              <a:ext uri="{FF2B5EF4-FFF2-40B4-BE49-F238E27FC236}">
                <a16:creationId xmlns:a16="http://schemas.microsoft.com/office/drawing/2014/main" id="{3C609F33-0387-4FA5-DE4F-4DDE29AEBC89}"/>
              </a:ext>
            </a:extLst>
          </p:cNvPr>
          <p:cNvSpPr/>
          <p:nvPr/>
        </p:nvSpPr>
        <p:spPr>
          <a:xfrm>
            <a:off x="2979863" y="4927368"/>
            <a:ext cx="9212137" cy="45720"/>
          </a:xfrm>
          <a:prstGeom prst="rect">
            <a:avLst/>
          </a:prstGeom>
          <a:solidFill>
            <a:srgbClr val="CB3CAD">
              <a:alpha val="46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dirty="0">
              <a:solidFill>
                <a:schemeClr val="tx1"/>
              </a:solidFill>
              <a:latin typeface="Century Gothic" panose="020B0502020202020204" pitchFamily="34" charset="0"/>
            </a:endParaRPr>
          </a:p>
        </p:txBody>
      </p:sp>
      <p:sp>
        <p:nvSpPr>
          <p:cNvPr id="44" name="Rectangle 43">
            <a:extLst>
              <a:ext uri="{FF2B5EF4-FFF2-40B4-BE49-F238E27FC236}">
                <a16:creationId xmlns:a16="http://schemas.microsoft.com/office/drawing/2014/main" id="{C5F51562-0187-9A2D-FF46-0AAF8A9548EB}"/>
              </a:ext>
            </a:extLst>
          </p:cNvPr>
          <p:cNvSpPr/>
          <p:nvPr/>
        </p:nvSpPr>
        <p:spPr>
          <a:xfrm>
            <a:off x="2979860" y="6659887"/>
            <a:ext cx="9212137" cy="45720"/>
          </a:xfrm>
          <a:prstGeom prst="rect">
            <a:avLst/>
          </a:prstGeom>
          <a:solidFill>
            <a:srgbClr val="299873">
              <a:alpha val="46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tIns="91440" bIns="0" rtlCol="0" anchor="t" anchorCtr="0"/>
          <a:lstStyle/>
          <a:p>
            <a:endParaRPr lang="en-US" dirty="0">
              <a:solidFill>
                <a:schemeClr val="tx1"/>
              </a:solidFill>
              <a:latin typeface="Century Gothic" panose="020B0502020202020204" pitchFamily="34" charset="0"/>
            </a:endParaRPr>
          </a:p>
        </p:txBody>
      </p:sp>
      <p:sp>
        <p:nvSpPr>
          <p:cNvPr id="45" name="Rectangle 44">
            <a:extLst>
              <a:ext uri="{FF2B5EF4-FFF2-40B4-BE49-F238E27FC236}">
                <a16:creationId xmlns:a16="http://schemas.microsoft.com/office/drawing/2014/main" id="{306154AE-208C-17E0-11DA-3CE39A8BE104}"/>
              </a:ext>
            </a:extLst>
          </p:cNvPr>
          <p:cNvSpPr/>
          <p:nvPr/>
        </p:nvSpPr>
        <p:spPr>
          <a:xfrm>
            <a:off x="5955534" y="1512339"/>
            <a:ext cx="45720" cy="5345660"/>
          </a:xfrm>
          <a:prstGeom prst="rect">
            <a:avLst/>
          </a:prstGeom>
          <a:solidFill>
            <a:schemeClr val="accent4">
              <a:alpha val="5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200" spc="300" dirty="0">
              <a:latin typeface="Century Gothic" panose="020B0502020202020204" pitchFamily="34" charset="0"/>
            </a:endParaRPr>
          </a:p>
        </p:txBody>
      </p:sp>
      <p:sp>
        <p:nvSpPr>
          <p:cNvPr id="46" name="Rectangle 45">
            <a:extLst>
              <a:ext uri="{FF2B5EF4-FFF2-40B4-BE49-F238E27FC236}">
                <a16:creationId xmlns:a16="http://schemas.microsoft.com/office/drawing/2014/main" id="{9D8E91DF-8DE9-3300-2AED-D98A3D8889FD}"/>
              </a:ext>
            </a:extLst>
          </p:cNvPr>
          <p:cNvSpPr/>
          <p:nvPr/>
        </p:nvSpPr>
        <p:spPr>
          <a:xfrm>
            <a:off x="11907024" y="1512339"/>
            <a:ext cx="45720" cy="5345660"/>
          </a:xfrm>
          <a:prstGeom prst="rect">
            <a:avLst/>
          </a:prstGeom>
          <a:solidFill>
            <a:srgbClr val="00DADC">
              <a:alpha val="3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200" spc="300" dirty="0">
              <a:latin typeface="Century Gothic" panose="020B0502020202020204" pitchFamily="34" charset="0"/>
            </a:endParaRPr>
          </a:p>
        </p:txBody>
      </p:sp>
      <p:sp>
        <p:nvSpPr>
          <p:cNvPr id="47" name="Rectangle 46">
            <a:extLst>
              <a:ext uri="{FF2B5EF4-FFF2-40B4-BE49-F238E27FC236}">
                <a16:creationId xmlns:a16="http://schemas.microsoft.com/office/drawing/2014/main" id="{84A3B990-39D4-4773-CBE5-0DD4F2CDFA49}"/>
              </a:ext>
            </a:extLst>
          </p:cNvPr>
          <p:cNvSpPr/>
          <p:nvPr/>
        </p:nvSpPr>
        <p:spPr>
          <a:xfrm>
            <a:off x="8931280" y="1512339"/>
            <a:ext cx="45720" cy="5345660"/>
          </a:xfrm>
          <a:prstGeom prst="rect">
            <a:avLst/>
          </a:prstGeom>
          <a:solidFill>
            <a:srgbClr val="F2C001">
              <a:alpha val="5197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endParaRPr lang="en-US" sz="2200" spc="300" dirty="0">
              <a:latin typeface="Century Gothic" panose="020B0502020202020204" pitchFamily="34" charset="0"/>
            </a:endParaRPr>
          </a:p>
        </p:txBody>
      </p:sp>
    </p:spTree>
    <p:extLst>
      <p:ext uri="{BB962C8B-B14F-4D97-AF65-F5344CB8AC3E}">
        <p14:creationId xmlns:p14="http://schemas.microsoft.com/office/powerpoint/2010/main" val="3417462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16161</TotalTime>
  <Words>294</Words>
  <Application>Microsoft Office PowerPoint</Application>
  <PresentationFormat>Widescreen</PresentationFormat>
  <Paragraphs>41</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Kayla Franssen</cp:lastModifiedBy>
  <cp:revision>339</cp:revision>
  <cp:lastPrinted>2024-02-20T23:48:17Z</cp:lastPrinted>
  <dcterms:created xsi:type="dcterms:W3CDTF">2021-07-07T23:54:57Z</dcterms:created>
  <dcterms:modified xsi:type="dcterms:W3CDTF">2024-07-15T16:56:04Z</dcterms:modified>
</cp:coreProperties>
</file>