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8"/>
  </p:notesMasterIdLst>
  <p:sldIdLst>
    <p:sldId id="408" r:id="rId2"/>
    <p:sldId id="415" r:id="rId3"/>
    <p:sldId id="412" r:id="rId4"/>
    <p:sldId id="413" r:id="rId5"/>
    <p:sldId id="414" r:id="rId6"/>
    <p:sldId id="295"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00E7"/>
    <a:srgbClr val="00DFE2"/>
    <a:srgbClr val="75F0EE"/>
    <a:srgbClr val="B1F7F2"/>
    <a:srgbClr val="D5FBF2"/>
    <a:srgbClr val="EFFFF7"/>
    <a:srgbClr val="EFFFFF"/>
    <a:srgbClr val="E7FFFF"/>
    <a:srgbClr val="E3FFFA"/>
    <a:srgbClr val="D5FB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47" autoAdjust="0"/>
    <p:restoredTop sz="96058"/>
  </p:normalViewPr>
  <p:slideViewPr>
    <p:cSldViewPr snapToGrid="0" snapToObjects="1">
      <p:cViewPr varScale="1">
        <p:scale>
          <a:sx n="81" d="100"/>
          <a:sy n="81" d="100"/>
        </p:scale>
        <p:origin x="1716" y="120"/>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sorterViewPr>
    <p:cViewPr>
      <p:scale>
        <a:sx n="200" d="100"/>
        <a:sy n="2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commentAuthors" Target="commentAuthors.xml"/></Relationships>
</file>

<file path=ppt/_rels/viewProps.xml.rels><?xml version="1.0" encoding="UTF-8" standalone="yes"?>
<Relationships xmlns="http://schemas.openxmlformats.org/package/2006/relationships"><Relationship Id="rId1"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7/15/2024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6</a:t>
            </a:fld>
            <a:endParaRPr lang="en-US" dirty="0"/>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8C815-44EA-5B9D-4E7D-9F038BA4F1A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C8ECA00-7141-7B2C-05AD-B6F2CD13FBB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A1F75E0-711D-2208-F02B-E787A584184B}"/>
              </a:ext>
            </a:extLst>
          </p:cNvPr>
          <p:cNvSpPr>
            <a:spLocks noGrp="1"/>
          </p:cNvSpPr>
          <p:nvPr>
            <p:ph type="dt" sz="half" idx="10"/>
          </p:nvPr>
        </p:nvSpPr>
        <p:spPr/>
        <p:txBody>
          <a:bodyPr/>
          <a:lstStyle/>
          <a:p>
            <a:fld id="{7381E756-E947-FD4A-8A23-D2C983A1A8BD}" type="datetimeFigureOut">
              <a:rPr lang="en-US" smtClean="0"/>
              <a:t>7/15/2024</a:t>
            </a:fld>
            <a:endParaRPr lang="en-US" dirty="0"/>
          </a:p>
        </p:txBody>
      </p:sp>
      <p:sp>
        <p:nvSpPr>
          <p:cNvPr id="5" name="Footer Placeholder 4">
            <a:extLst>
              <a:ext uri="{FF2B5EF4-FFF2-40B4-BE49-F238E27FC236}">
                <a16:creationId xmlns:a16="http://schemas.microsoft.com/office/drawing/2014/main" id="{958F4B04-7DE5-CE59-4A09-A001A241E3D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BA45D45-1C12-E1A4-2952-0BE3B2F51DD7}"/>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41464576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75AF4-C262-7FD8-2C9E-D850B9674D2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324D241-41C2-15FA-EC2B-5E0D65A1F0B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95BD1F-E093-B1FA-72F7-167A9CE7B583}"/>
              </a:ext>
            </a:extLst>
          </p:cNvPr>
          <p:cNvSpPr>
            <a:spLocks noGrp="1"/>
          </p:cNvSpPr>
          <p:nvPr>
            <p:ph type="dt" sz="half" idx="10"/>
          </p:nvPr>
        </p:nvSpPr>
        <p:spPr/>
        <p:txBody>
          <a:bodyPr/>
          <a:lstStyle/>
          <a:p>
            <a:fld id="{7381E756-E947-FD4A-8A23-D2C983A1A8BD}" type="datetimeFigureOut">
              <a:rPr lang="en-US" smtClean="0"/>
              <a:t>7/15/2024</a:t>
            </a:fld>
            <a:endParaRPr lang="en-US" dirty="0"/>
          </a:p>
        </p:txBody>
      </p:sp>
      <p:sp>
        <p:nvSpPr>
          <p:cNvPr id="5" name="Footer Placeholder 4">
            <a:extLst>
              <a:ext uri="{FF2B5EF4-FFF2-40B4-BE49-F238E27FC236}">
                <a16:creationId xmlns:a16="http://schemas.microsoft.com/office/drawing/2014/main" id="{64C3205B-B51E-AFE7-CF00-B08BA1AB954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4696464-AFAD-33B9-B94E-D10E8107D9A7}"/>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38661764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0551487-BC27-471F-7A44-3E7F2BC2E22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2BD1260-B0A4-1961-DFCB-58BA62B59D7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0A41B0-025C-99C0-4616-43A224E3AF62}"/>
              </a:ext>
            </a:extLst>
          </p:cNvPr>
          <p:cNvSpPr>
            <a:spLocks noGrp="1"/>
          </p:cNvSpPr>
          <p:nvPr>
            <p:ph type="dt" sz="half" idx="10"/>
          </p:nvPr>
        </p:nvSpPr>
        <p:spPr/>
        <p:txBody>
          <a:bodyPr/>
          <a:lstStyle/>
          <a:p>
            <a:fld id="{7381E756-E947-FD4A-8A23-D2C983A1A8BD}" type="datetimeFigureOut">
              <a:rPr lang="en-US" smtClean="0"/>
              <a:t>7/15/2024</a:t>
            </a:fld>
            <a:endParaRPr lang="en-US" dirty="0"/>
          </a:p>
        </p:txBody>
      </p:sp>
      <p:sp>
        <p:nvSpPr>
          <p:cNvPr id="5" name="Footer Placeholder 4">
            <a:extLst>
              <a:ext uri="{FF2B5EF4-FFF2-40B4-BE49-F238E27FC236}">
                <a16:creationId xmlns:a16="http://schemas.microsoft.com/office/drawing/2014/main" id="{789FB588-0699-FE3F-2ECF-3D05056EB1D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7BCC8B1-F049-1E69-6C0B-FA9098EDC6A2}"/>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4073400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27135-A323-F14F-A6CA-766D004585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C566C32-B69C-B73D-7000-E78AF239C87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F2B461-E70C-2988-B343-CAE126E49AA8}"/>
              </a:ext>
            </a:extLst>
          </p:cNvPr>
          <p:cNvSpPr>
            <a:spLocks noGrp="1"/>
          </p:cNvSpPr>
          <p:nvPr>
            <p:ph type="dt" sz="half" idx="10"/>
          </p:nvPr>
        </p:nvSpPr>
        <p:spPr/>
        <p:txBody>
          <a:bodyPr/>
          <a:lstStyle/>
          <a:p>
            <a:fld id="{7381E756-E947-FD4A-8A23-D2C983A1A8BD}" type="datetimeFigureOut">
              <a:rPr lang="en-US" smtClean="0"/>
              <a:t>7/15/2024</a:t>
            </a:fld>
            <a:endParaRPr lang="en-US" dirty="0"/>
          </a:p>
        </p:txBody>
      </p:sp>
      <p:sp>
        <p:nvSpPr>
          <p:cNvPr id="5" name="Footer Placeholder 4">
            <a:extLst>
              <a:ext uri="{FF2B5EF4-FFF2-40B4-BE49-F238E27FC236}">
                <a16:creationId xmlns:a16="http://schemas.microsoft.com/office/drawing/2014/main" id="{3597FF5D-2177-DC50-93C7-64F6DDB4EAD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819B735-EEC0-53C8-ABFC-D1EA7CF0241B}"/>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29707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BFD66-1D2A-828A-14DD-759CEDFC601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0362F04-A527-0A93-5521-13CC3C705A3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52B012F-2995-49D8-BBAC-BC5E84D24ED6}"/>
              </a:ext>
            </a:extLst>
          </p:cNvPr>
          <p:cNvSpPr>
            <a:spLocks noGrp="1"/>
          </p:cNvSpPr>
          <p:nvPr>
            <p:ph type="dt" sz="half" idx="10"/>
          </p:nvPr>
        </p:nvSpPr>
        <p:spPr/>
        <p:txBody>
          <a:bodyPr/>
          <a:lstStyle/>
          <a:p>
            <a:fld id="{7381E756-E947-FD4A-8A23-D2C983A1A8BD}" type="datetimeFigureOut">
              <a:rPr lang="en-US" smtClean="0"/>
              <a:t>7/15/2024</a:t>
            </a:fld>
            <a:endParaRPr lang="en-US" dirty="0"/>
          </a:p>
        </p:txBody>
      </p:sp>
      <p:sp>
        <p:nvSpPr>
          <p:cNvPr id="5" name="Footer Placeholder 4">
            <a:extLst>
              <a:ext uri="{FF2B5EF4-FFF2-40B4-BE49-F238E27FC236}">
                <a16:creationId xmlns:a16="http://schemas.microsoft.com/office/drawing/2014/main" id="{3F0E2AFF-C2F5-8B23-BFD0-434C93671F1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B83A0E8-6DEF-E912-EAC7-81CE8574E4BF}"/>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1826641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632D2-9630-F308-52D4-0B84B39103E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D40C87D-A0C9-F8BF-45A0-5F84932A5B2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35BE7EE-ACA1-A353-7D1D-02724C28898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817FF5F-37B9-ADCE-C7AF-027BB1C37A99}"/>
              </a:ext>
            </a:extLst>
          </p:cNvPr>
          <p:cNvSpPr>
            <a:spLocks noGrp="1"/>
          </p:cNvSpPr>
          <p:nvPr>
            <p:ph type="dt" sz="half" idx="10"/>
          </p:nvPr>
        </p:nvSpPr>
        <p:spPr/>
        <p:txBody>
          <a:bodyPr/>
          <a:lstStyle/>
          <a:p>
            <a:fld id="{7381E756-E947-FD4A-8A23-D2C983A1A8BD}" type="datetimeFigureOut">
              <a:rPr lang="en-US" smtClean="0"/>
              <a:t>7/15/2024</a:t>
            </a:fld>
            <a:endParaRPr lang="en-US" dirty="0"/>
          </a:p>
        </p:txBody>
      </p:sp>
      <p:sp>
        <p:nvSpPr>
          <p:cNvPr id="6" name="Footer Placeholder 5">
            <a:extLst>
              <a:ext uri="{FF2B5EF4-FFF2-40B4-BE49-F238E27FC236}">
                <a16:creationId xmlns:a16="http://schemas.microsoft.com/office/drawing/2014/main" id="{246B4FF8-6EA7-22C0-0029-650CFEE57E3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B3A74F7-8588-A699-5BF6-03F0E062EA88}"/>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7445389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11AC2-A991-FDDC-A1C6-C4D915F843B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6351F12-3C35-F6A4-98A6-0989BE94537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266EE3F-CF67-8ADD-10F6-634D8615E0D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422D2E6-7E0C-083E-84E5-AA28115A142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7F4EFF3-B5DD-36BC-9640-7E5D56CDD5D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26CA9C9-0707-2EBD-90ED-3750E347AAC7}"/>
              </a:ext>
            </a:extLst>
          </p:cNvPr>
          <p:cNvSpPr>
            <a:spLocks noGrp="1"/>
          </p:cNvSpPr>
          <p:nvPr>
            <p:ph type="dt" sz="half" idx="10"/>
          </p:nvPr>
        </p:nvSpPr>
        <p:spPr/>
        <p:txBody>
          <a:bodyPr/>
          <a:lstStyle/>
          <a:p>
            <a:fld id="{7381E756-E947-FD4A-8A23-D2C983A1A8BD}" type="datetimeFigureOut">
              <a:rPr lang="en-US" smtClean="0"/>
              <a:t>7/15/2024</a:t>
            </a:fld>
            <a:endParaRPr lang="en-US" dirty="0"/>
          </a:p>
        </p:txBody>
      </p:sp>
      <p:sp>
        <p:nvSpPr>
          <p:cNvPr id="8" name="Footer Placeholder 7">
            <a:extLst>
              <a:ext uri="{FF2B5EF4-FFF2-40B4-BE49-F238E27FC236}">
                <a16:creationId xmlns:a16="http://schemas.microsoft.com/office/drawing/2014/main" id="{951B3517-33B0-D9F9-B0F4-7DAFF9F35E4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2CA4D2A5-8B04-F461-64F7-7A7CCD348DEB}"/>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7131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C6AF4-5741-410A-2ECB-715FBDF7B62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A951C5D-5A57-5688-905D-98968BFD3854}"/>
              </a:ext>
            </a:extLst>
          </p:cNvPr>
          <p:cNvSpPr>
            <a:spLocks noGrp="1"/>
          </p:cNvSpPr>
          <p:nvPr>
            <p:ph type="dt" sz="half" idx="10"/>
          </p:nvPr>
        </p:nvSpPr>
        <p:spPr/>
        <p:txBody>
          <a:bodyPr/>
          <a:lstStyle/>
          <a:p>
            <a:fld id="{7381E756-E947-FD4A-8A23-D2C983A1A8BD}" type="datetimeFigureOut">
              <a:rPr lang="en-US" smtClean="0"/>
              <a:t>7/15/2024</a:t>
            </a:fld>
            <a:endParaRPr lang="en-US" dirty="0"/>
          </a:p>
        </p:txBody>
      </p:sp>
      <p:sp>
        <p:nvSpPr>
          <p:cNvPr id="4" name="Footer Placeholder 3">
            <a:extLst>
              <a:ext uri="{FF2B5EF4-FFF2-40B4-BE49-F238E27FC236}">
                <a16:creationId xmlns:a16="http://schemas.microsoft.com/office/drawing/2014/main" id="{3985A6C4-206B-FD80-D867-00CEB307C496}"/>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E2906EF-4C42-3530-140F-8C2F0444987C}"/>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071127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2DF8097-6C28-B041-6219-0E843313711F}"/>
              </a:ext>
            </a:extLst>
          </p:cNvPr>
          <p:cNvSpPr>
            <a:spLocks noGrp="1"/>
          </p:cNvSpPr>
          <p:nvPr>
            <p:ph type="dt" sz="half" idx="10"/>
          </p:nvPr>
        </p:nvSpPr>
        <p:spPr/>
        <p:txBody>
          <a:bodyPr/>
          <a:lstStyle/>
          <a:p>
            <a:fld id="{7381E756-E947-FD4A-8A23-D2C983A1A8BD}" type="datetimeFigureOut">
              <a:rPr lang="en-US" smtClean="0"/>
              <a:t>7/15/2024</a:t>
            </a:fld>
            <a:endParaRPr lang="en-US" dirty="0"/>
          </a:p>
        </p:txBody>
      </p:sp>
      <p:sp>
        <p:nvSpPr>
          <p:cNvPr id="3" name="Footer Placeholder 2">
            <a:extLst>
              <a:ext uri="{FF2B5EF4-FFF2-40B4-BE49-F238E27FC236}">
                <a16:creationId xmlns:a16="http://schemas.microsoft.com/office/drawing/2014/main" id="{B01AABC8-C506-E65C-9AA0-EF507744CAB1}"/>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8325292D-55D0-D75C-9810-D32439471966}"/>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100579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A9E89-33B0-72DC-391A-F6D74CDBCC3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EE79B61-A1FF-3818-D38C-909C908FC60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EA9C6DE-7DA9-5890-81D5-980EF20A47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00B7D1-0044-C67D-2B98-02457BD1684A}"/>
              </a:ext>
            </a:extLst>
          </p:cNvPr>
          <p:cNvSpPr>
            <a:spLocks noGrp="1"/>
          </p:cNvSpPr>
          <p:nvPr>
            <p:ph type="dt" sz="half" idx="10"/>
          </p:nvPr>
        </p:nvSpPr>
        <p:spPr/>
        <p:txBody>
          <a:bodyPr/>
          <a:lstStyle/>
          <a:p>
            <a:fld id="{7381E756-E947-FD4A-8A23-D2C983A1A8BD}" type="datetimeFigureOut">
              <a:rPr lang="en-US" smtClean="0"/>
              <a:t>7/15/2024</a:t>
            </a:fld>
            <a:endParaRPr lang="en-US" dirty="0"/>
          </a:p>
        </p:txBody>
      </p:sp>
      <p:sp>
        <p:nvSpPr>
          <p:cNvPr id="6" name="Footer Placeholder 5">
            <a:extLst>
              <a:ext uri="{FF2B5EF4-FFF2-40B4-BE49-F238E27FC236}">
                <a16:creationId xmlns:a16="http://schemas.microsoft.com/office/drawing/2014/main" id="{90EB185C-8F22-55C2-2F07-5284CF007F7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89F96EB-122E-CF28-33FB-08A0F6D3FAED}"/>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30269950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43105-2D59-CA6B-12B9-9AA86B649D4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8CA637E-5EFF-5CC7-E8CF-FCF03C38747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C267BA3E-850A-5A41-0E65-CD5840ECC4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A379C6C-C7C6-C1DB-9086-FA2439471F38}"/>
              </a:ext>
            </a:extLst>
          </p:cNvPr>
          <p:cNvSpPr>
            <a:spLocks noGrp="1"/>
          </p:cNvSpPr>
          <p:nvPr>
            <p:ph type="dt" sz="half" idx="10"/>
          </p:nvPr>
        </p:nvSpPr>
        <p:spPr/>
        <p:txBody>
          <a:bodyPr/>
          <a:lstStyle/>
          <a:p>
            <a:fld id="{7381E756-E947-FD4A-8A23-D2C983A1A8BD}" type="datetimeFigureOut">
              <a:rPr lang="en-US" smtClean="0"/>
              <a:t>7/15/2024</a:t>
            </a:fld>
            <a:endParaRPr lang="en-US" dirty="0"/>
          </a:p>
        </p:txBody>
      </p:sp>
      <p:sp>
        <p:nvSpPr>
          <p:cNvPr id="6" name="Footer Placeholder 5">
            <a:extLst>
              <a:ext uri="{FF2B5EF4-FFF2-40B4-BE49-F238E27FC236}">
                <a16:creationId xmlns:a16="http://schemas.microsoft.com/office/drawing/2014/main" id="{C24AEBC6-6F89-EB56-C1F2-FB5D9B9E136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E0F6D7B-B671-2BD8-958B-FDA27E904969}"/>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3243859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B5170D0-9E3B-B0C8-6411-0C72FFBD8BC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555B3B5-6A42-F0F1-EBCF-D14529F969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13A06C-AA4D-65CC-F2BD-9498E3DB79D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381E756-E947-FD4A-8A23-D2C983A1A8BD}" type="datetimeFigureOut">
              <a:rPr lang="en-US" smtClean="0"/>
              <a:t>7/15/2024</a:t>
            </a:fld>
            <a:endParaRPr lang="en-US" dirty="0"/>
          </a:p>
        </p:txBody>
      </p:sp>
      <p:sp>
        <p:nvSpPr>
          <p:cNvPr id="5" name="Footer Placeholder 4">
            <a:extLst>
              <a:ext uri="{FF2B5EF4-FFF2-40B4-BE49-F238E27FC236}">
                <a16:creationId xmlns:a16="http://schemas.microsoft.com/office/drawing/2014/main" id="{50118081-D161-EC69-C1C9-6E3A9930866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DC932E8B-5F4C-E37D-FB2A-9AAE4647CA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9134805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hyperlink" Target="https://www.smartsheet.com/try-it?trp=12113&amp;utm_source=template-powerpoint&amp;utm_medium=content&amp;utm_campaign=Decision+Matrix+Template-powerpoint-12113&amp;lpa=Decision+Matrix+Template+powerpoint+12113" TargetMode="Externa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3D abstract waves with color gradient">
            <a:extLst>
              <a:ext uri="{FF2B5EF4-FFF2-40B4-BE49-F238E27FC236}">
                <a16:creationId xmlns:a16="http://schemas.microsoft.com/office/drawing/2014/main" id="{4D23AF0E-151A-F21F-F093-72BA762E9957}"/>
              </a:ext>
            </a:extLst>
          </p:cNvPr>
          <p:cNvPicPr>
            <a:picLocks noChangeAspect="1"/>
          </p:cNvPicPr>
          <p:nvPr/>
        </p:nvPicPr>
        <p:blipFill>
          <a:blip r:embed="rId2" cstate="email">
            <a:grayscl/>
            <a:alphaModFix amt="75000"/>
            <a:extLst>
              <a:ext uri="{BEBA8EAE-BF5A-486C-A8C5-ECC9F3942E4B}">
                <a14:imgProps xmlns:a14="http://schemas.microsoft.com/office/drawing/2010/main">
                  <a14:imgLayer r:embed="rId3">
                    <a14:imgEffect>
                      <a14:colorTemperature colorTemp="3469"/>
                    </a14:imgEffect>
                    <a14:imgEffect>
                      <a14:saturation sat="157000"/>
                    </a14:imgEffect>
                    <a14:imgEffect>
                      <a14:brightnessContrast bright="40000"/>
                    </a14:imgEffect>
                  </a14:imgLayer>
                </a14:imgProps>
              </a:ext>
              <a:ext uri="{28A0092B-C50C-407E-A947-70E740481C1C}">
                <a14:useLocalDpi xmlns:a14="http://schemas.microsoft.com/office/drawing/2010/main"/>
              </a:ext>
            </a:extLst>
          </a:blip>
          <a:stretch>
            <a:fillRect/>
          </a:stretch>
        </p:blipFill>
        <p:spPr>
          <a:xfrm rot="10800000">
            <a:off x="0" y="-2"/>
            <a:ext cx="12192000" cy="6858001"/>
          </a:xfrm>
          <a:prstGeom prst="rect">
            <a:avLst/>
          </a:prstGeom>
        </p:spPr>
      </p:pic>
      <p:sp>
        <p:nvSpPr>
          <p:cNvPr id="12" name="Rectangle 11">
            <a:extLst>
              <a:ext uri="{FF2B5EF4-FFF2-40B4-BE49-F238E27FC236}">
                <a16:creationId xmlns:a16="http://schemas.microsoft.com/office/drawing/2014/main" id="{868ABEF0-EBF3-6000-9FFA-85205D87681C}"/>
              </a:ext>
            </a:extLst>
          </p:cNvPr>
          <p:cNvSpPr/>
          <p:nvPr/>
        </p:nvSpPr>
        <p:spPr>
          <a:xfrm>
            <a:off x="1" y="0"/>
            <a:ext cx="12192000" cy="6858000"/>
          </a:xfrm>
          <a:prstGeom prst="rect">
            <a:avLst/>
          </a:prstGeom>
          <a:gradFill>
            <a:gsLst>
              <a:gs pos="5000">
                <a:srgbClr val="61DECF">
                  <a:alpha val="65098"/>
                </a:srgbClr>
              </a:gs>
              <a:gs pos="56000">
                <a:schemeClr val="bg1">
                  <a:alpha val="86938"/>
                </a:schemeClr>
              </a:gs>
            </a:gsLst>
            <a:lin ang="81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A8DBC8DA-32E0-BEA0-5780-166A54D97B2C}"/>
              </a:ext>
            </a:extLst>
          </p:cNvPr>
          <p:cNvSpPr txBox="1"/>
          <p:nvPr/>
        </p:nvSpPr>
        <p:spPr>
          <a:xfrm>
            <a:off x="249646" y="282533"/>
            <a:ext cx="6367721" cy="1077218"/>
          </a:xfrm>
          <a:prstGeom prst="rect">
            <a:avLst/>
          </a:prstGeom>
          <a:noFill/>
          <a:effectLst/>
        </p:spPr>
        <p:txBody>
          <a:bodyPr wrap="square" rtlCol="0">
            <a:spAutoFit/>
          </a:bodyPr>
          <a:lstStyle/>
          <a:p>
            <a:r>
              <a:rPr lang="en-US" sz="3200" b="1" dirty="0">
                <a:solidFill>
                  <a:srgbClr val="001033"/>
                </a:solidFill>
                <a:latin typeface="Century Gothic" panose="020B0502020202020204" pitchFamily="34" charset="0"/>
              </a:rPr>
              <a:t>PowerPoint Decision Matrix Template</a:t>
            </a:r>
            <a:endParaRPr lang="en-US" sz="3200" spc="300" dirty="0">
              <a:solidFill>
                <a:srgbClr val="001033"/>
              </a:solidFill>
              <a:latin typeface="Century Gothic" panose="020B0502020202020204" pitchFamily="34" charset="0"/>
            </a:endParaRPr>
          </a:p>
        </p:txBody>
      </p:sp>
      <p:sp>
        <p:nvSpPr>
          <p:cNvPr id="9" name="TextBox 8">
            <a:extLst>
              <a:ext uri="{FF2B5EF4-FFF2-40B4-BE49-F238E27FC236}">
                <a16:creationId xmlns:a16="http://schemas.microsoft.com/office/drawing/2014/main" id="{3AC1BCFF-B72F-37BA-FB19-3DF74CA08098}"/>
              </a:ext>
            </a:extLst>
          </p:cNvPr>
          <p:cNvSpPr txBox="1"/>
          <p:nvPr/>
        </p:nvSpPr>
        <p:spPr>
          <a:xfrm>
            <a:off x="293144" y="1825445"/>
            <a:ext cx="4367633" cy="4406399"/>
          </a:xfrm>
          <a:prstGeom prst="rect">
            <a:avLst/>
          </a:prstGeom>
          <a:noFill/>
        </p:spPr>
        <p:txBody>
          <a:bodyPr wrap="square" rtlCol="0">
            <a:spAutoFit/>
          </a:bodyPr>
          <a:lstStyle/>
          <a:p>
            <a:pPr algn="l" rtl="0">
              <a:lnSpc>
                <a:spcPct val="150000"/>
              </a:lnSpc>
              <a:spcBef>
                <a:spcPts val="0"/>
              </a:spcBef>
              <a:spcAft>
                <a:spcPts val="1200"/>
              </a:spcAft>
            </a:pPr>
            <a:r>
              <a:rPr lang="en-US" sz="1400" b="1" i="0" u="none" strike="noStrike" dirty="0">
                <a:solidFill>
                  <a:srgbClr val="000000"/>
                </a:solidFill>
                <a:effectLst/>
                <a:latin typeface="Century Gothic" panose="020B0502020202020204" pitchFamily="34" charset="0"/>
              </a:rPr>
              <a:t>When to Use This Template</a:t>
            </a:r>
            <a:r>
              <a:rPr lang="en-US" sz="1400" i="0" u="none" strike="noStrike" dirty="0">
                <a:solidFill>
                  <a:srgbClr val="000000"/>
                </a:solidFill>
                <a:effectLst/>
                <a:latin typeface="Century Gothic" panose="020B0502020202020204" pitchFamily="34" charset="0"/>
              </a:rPr>
              <a:t>: Use this template to systematically evaluate and prioritize different options based on the expected impact of each (minimal, low, moderate, high, or critical). This template will guide you through your decision-making in business, projects, or personal matters by helping you establish your own priorities. </a:t>
            </a:r>
          </a:p>
          <a:p>
            <a:pPr algn="l" rtl="0">
              <a:lnSpc>
                <a:spcPct val="150000"/>
              </a:lnSpc>
              <a:spcBef>
                <a:spcPts val="0"/>
              </a:spcBef>
              <a:spcAft>
                <a:spcPts val="1200"/>
              </a:spcAft>
            </a:pPr>
            <a:r>
              <a:rPr lang="en-US" sz="1400" b="1" i="0" u="none" strike="noStrike" dirty="0">
                <a:solidFill>
                  <a:srgbClr val="000000"/>
                </a:solidFill>
                <a:effectLst/>
                <a:latin typeface="Century Gothic" panose="020B0502020202020204" pitchFamily="34" charset="0"/>
              </a:rPr>
              <a:t>Notable Template Features</a:t>
            </a:r>
            <a:r>
              <a:rPr lang="en-US" sz="1400" i="0" u="none" strike="noStrike" dirty="0">
                <a:solidFill>
                  <a:srgbClr val="000000"/>
                </a:solidFill>
                <a:effectLst/>
                <a:latin typeface="Century Gothic" panose="020B0502020202020204" pitchFamily="34" charset="0"/>
              </a:rPr>
              <a:t>: This template features a structured layout in PowerPoint with customizable columns to list your different options and criteria. This allows for clear comparison and weighted scoring to facilitate objective decision-making. </a:t>
            </a:r>
          </a:p>
        </p:txBody>
      </p:sp>
      <p:pic>
        <p:nvPicPr>
          <p:cNvPr id="10" name="Picture 9">
            <a:extLst>
              <a:ext uri="{FF2B5EF4-FFF2-40B4-BE49-F238E27FC236}">
                <a16:creationId xmlns:a16="http://schemas.microsoft.com/office/drawing/2014/main" id="{40FB169E-26DF-1212-E4EF-420ABDB332DB}"/>
              </a:ext>
            </a:extLst>
          </p:cNvPr>
          <p:cNvPicPr>
            <a:picLocks noChangeAspect="1"/>
          </p:cNvPicPr>
          <p:nvPr/>
        </p:nvPicPr>
        <p:blipFill>
          <a:blip r:embed="rId4"/>
          <a:srcRect l="567" r="567"/>
          <a:stretch/>
        </p:blipFill>
        <p:spPr>
          <a:xfrm>
            <a:off x="5019986" y="1924081"/>
            <a:ext cx="6812805" cy="3869213"/>
          </a:xfrm>
          <a:prstGeom prst="rect">
            <a:avLst/>
          </a:prstGeom>
          <a:effectLst>
            <a:outerShdw blurRad="101157" dist="38100" dir="2700000" algn="tl" rotWithShape="0">
              <a:prstClr val="black">
                <a:alpha val="40000"/>
              </a:prstClr>
            </a:outerShdw>
          </a:effectLst>
        </p:spPr>
      </p:pic>
      <p:pic>
        <p:nvPicPr>
          <p:cNvPr id="3" name="Picture 2">
            <a:hlinkClick r:id="rId5"/>
            <a:extLst>
              <a:ext uri="{FF2B5EF4-FFF2-40B4-BE49-F238E27FC236}">
                <a16:creationId xmlns:a16="http://schemas.microsoft.com/office/drawing/2014/main" id="{9BAB831A-F102-DDC5-7497-9C20C77AA69F}"/>
              </a:ext>
            </a:extLst>
          </p:cNvPr>
          <p:cNvPicPr>
            <a:picLocks noChangeAspect="1"/>
          </p:cNvPicPr>
          <p:nvPr/>
        </p:nvPicPr>
        <p:blipFill>
          <a:blip r:embed="rId6"/>
          <a:srcRect/>
          <a:stretch/>
        </p:blipFill>
        <p:spPr>
          <a:xfrm>
            <a:off x="7699738" y="310605"/>
            <a:ext cx="4170546" cy="829501"/>
          </a:xfrm>
          <a:prstGeom prst="rect">
            <a:avLst/>
          </a:prstGeom>
        </p:spPr>
      </p:pic>
    </p:spTree>
    <p:extLst>
      <p:ext uri="{BB962C8B-B14F-4D97-AF65-F5344CB8AC3E}">
        <p14:creationId xmlns:p14="http://schemas.microsoft.com/office/powerpoint/2010/main" val="29369786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3D abstract waves with color gradient">
            <a:extLst>
              <a:ext uri="{FF2B5EF4-FFF2-40B4-BE49-F238E27FC236}">
                <a16:creationId xmlns:a16="http://schemas.microsoft.com/office/drawing/2014/main" id="{ABFECCDD-BE79-B9CB-DA3E-881FDBA9ACE8}"/>
              </a:ext>
            </a:extLst>
          </p:cNvPr>
          <p:cNvPicPr>
            <a:picLocks noChangeAspect="1"/>
          </p:cNvPicPr>
          <p:nvPr/>
        </p:nvPicPr>
        <p:blipFill rotWithShape="1">
          <a:blip r:embed="rId2" cstate="email">
            <a:grayscl/>
            <a:alphaModFix/>
            <a:extLst>
              <a:ext uri="{BEBA8EAE-BF5A-486C-A8C5-ECC9F3942E4B}">
                <a14:imgProps xmlns:a14="http://schemas.microsoft.com/office/drawing/2010/main">
                  <a14:imgLayer r:embed="rId3">
                    <a14:imgEffect>
                      <a14:colorTemperature colorTemp="3469"/>
                    </a14:imgEffect>
                    <a14:imgEffect>
                      <a14:saturation sat="33000"/>
                    </a14:imgEffect>
                    <a14:imgEffect>
                      <a14:brightnessContrast bright="40000"/>
                    </a14:imgEffect>
                  </a14:imgLayer>
                </a14:imgProps>
              </a:ext>
              <a:ext uri="{28A0092B-C50C-407E-A947-70E740481C1C}">
                <a14:useLocalDpi xmlns:a14="http://schemas.microsoft.com/office/drawing/2010/main"/>
              </a:ext>
            </a:extLst>
          </a:blip>
          <a:srcRect t="2167"/>
          <a:stretch/>
        </p:blipFill>
        <p:spPr>
          <a:xfrm rot="10800000">
            <a:off x="0" y="0"/>
            <a:ext cx="12192000" cy="6858002"/>
          </a:xfrm>
          <a:prstGeom prst="rect">
            <a:avLst/>
          </a:prstGeom>
        </p:spPr>
      </p:pic>
      <p:sp>
        <p:nvSpPr>
          <p:cNvPr id="2" name="Rectangle 1">
            <a:extLst>
              <a:ext uri="{FF2B5EF4-FFF2-40B4-BE49-F238E27FC236}">
                <a16:creationId xmlns:a16="http://schemas.microsoft.com/office/drawing/2014/main" id="{DC1E430D-4F42-A064-B025-9068857B495E}"/>
              </a:ext>
            </a:extLst>
          </p:cNvPr>
          <p:cNvSpPr/>
          <p:nvPr/>
        </p:nvSpPr>
        <p:spPr>
          <a:xfrm>
            <a:off x="1" y="0"/>
            <a:ext cx="12192000" cy="6858000"/>
          </a:xfrm>
          <a:prstGeom prst="rect">
            <a:avLst/>
          </a:prstGeom>
          <a:gradFill>
            <a:gsLst>
              <a:gs pos="5000">
                <a:srgbClr val="61DECF">
                  <a:alpha val="56069"/>
                </a:srgbClr>
              </a:gs>
              <a:gs pos="56000">
                <a:schemeClr val="bg1">
                  <a:alpha val="70000"/>
                </a:schemeClr>
              </a:gs>
            </a:gsLst>
            <a:lin ang="81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24" name="Table 23">
            <a:extLst>
              <a:ext uri="{FF2B5EF4-FFF2-40B4-BE49-F238E27FC236}">
                <a16:creationId xmlns:a16="http://schemas.microsoft.com/office/drawing/2014/main" id="{9E33CFB4-A7F1-0E27-B390-4F49E5BD0314}"/>
              </a:ext>
            </a:extLst>
          </p:cNvPr>
          <p:cNvGraphicFramePr>
            <a:graphicFrameLocks noGrp="1"/>
          </p:cNvGraphicFramePr>
          <p:nvPr>
            <p:extLst>
              <p:ext uri="{D42A27DB-BD31-4B8C-83A1-F6EECF244321}">
                <p14:modId xmlns:p14="http://schemas.microsoft.com/office/powerpoint/2010/main" val="3234687774"/>
              </p:ext>
            </p:extLst>
          </p:nvPr>
        </p:nvGraphicFramePr>
        <p:xfrm>
          <a:off x="541178" y="896412"/>
          <a:ext cx="11109644" cy="5355100"/>
        </p:xfrm>
        <a:graphic>
          <a:graphicData uri="http://schemas.openxmlformats.org/drawingml/2006/table">
            <a:tbl>
              <a:tblPr firstRow="1" bandRow="1">
                <a:tableStyleId>{2D5ABB26-0587-4C30-8999-92F81FD0307C}</a:tableStyleId>
              </a:tblPr>
              <a:tblGrid>
                <a:gridCol w="1054358">
                  <a:extLst>
                    <a:ext uri="{9D8B030D-6E8A-4147-A177-3AD203B41FA5}">
                      <a16:colId xmlns:a16="http://schemas.microsoft.com/office/drawing/2014/main" val="703226598"/>
                    </a:ext>
                  </a:extLst>
                </a:gridCol>
                <a:gridCol w="1894113">
                  <a:extLst>
                    <a:ext uri="{9D8B030D-6E8A-4147-A177-3AD203B41FA5}">
                      <a16:colId xmlns:a16="http://schemas.microsoft.com/office/drawing/2014/main" val="2383978091"/>
                    </a:ext>
                  </a:extLst>
                </a:gridCol>
                <a:gridCol w="8161173">
                  <a:extLst>
                    <a:ext uri="{9D8B030D-6E8A-4147-A177-3AD203B41FA5}">
                      <a16:colId xmlns:a16="http://schemas.microsoft.com/office/drawing/2014/main" val="1260603865"/>
                    </a:ext>
                  </a:extLst>
                </a:gridCol>
              </a:tblGrid>
              <a:tr h="1071020">
                <a:tc>
                  <a:txBody>
                    <a:bodyPr/>
                    <a:lstStyle/>
                    <a:p>
                      <a:pPr algn="ctr"/>
                      <a:r>
                        <a:rPr lang="en-US" sz="2400" dirty="0">
                          <a:latin typeface="Century Gothic" panose="020B0502020202020204" pitchFamily="34" charset="0"/>
                        </a:rPr>
                        <a:t>5</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2"/>
                    </a:solidFill>
                  </a:tcPr>
                </a:tc>
                <a:tc>
                  <a:txBody>
                    <a:bodyPr/>
                    <a:lstStyle/>
                    <a:p>
                      <a:r>
                        <a:rPr lang="en-US" sz="2400" dirty="0">
                          <a:latin typeface="Century Gothic" panose="020B0502020202020204" pitchFamily="34" charset="0"/>
                        </a:rPr>
                        <a:t>Critical Impact</a:t>
                      </a: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DFE2"/>
                    </a:solidFill>
                  </a:tcPr>
                </a:tc>
                <a:tc>
                  <a:txBody>
                    <a:bodyPr/>
                    <a:lstStyle/>
                    <a:p>
                      <a:pPr algn="l"/>
                      <a:r>
                        <a:rPr lang="en-US" sz="1800" dirty="0">
                          <a:latin typeface="Century Gothic" panose="020B0502020202020204" pitchFamily="34" charset="0"/>
                        </a:rPr>
                        <a:t>Assign the highest weight to criteria that are absolutely essential for the decision. These are non-negotiable factors that determine the viability and strategic alignment of the service offering.</a:t>
                      </a: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alpha val="78474"/>
                      </a:schemeClr>
                    </a:solidFill>
                  </a:tcPr>
                </a:tc>
                <a:extLst>
                  <a:ext uri="{0D108BD9-81ED-4DB2-BD59-A6C34878D82A}">
                    <a16:rowId xmlns:a16="http://schemas.microsoft.com/office/drawing/2014/main" val="1459319182"/>
                  </a:ext>
                </a:extLst>
              </a:tr>
              <a:tr h="1071020">
                <a:tc>
                  <a:txBody>
                    <a:bodyPr/>
                    <a:lstStyle/>
                    <a:p>
                      <a:pPr algn="ctr"/>
                      <a:r>
                        <a:rPr lang="en-US" sz="2400" dirty="0">
                          <a:latin typeface="Century Gothic" panose="020B0502020202020204" pitchFamily="34" charset="0"/>
                        </a:rPr>
                        <a:t>4</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2"/>
                    </a:solidFill>
                  </a:tcPr>
                </a:tc>
                <a:tc>
                  <a:txBody>
                    <a:bodyPr/>
                    <a:lstStyle/>
                    <a:p>
                      <a:r>
                        <a:rPr lang="en-US" sz="2400" dirty="0">
                          <a:latin typeface="Century Gothic" panose="020B0502020202020204" pitchFamily="34" charset="0"/>
                        </a:rPr>
                        <a:t>High Impact</a:t>
                      </a: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75F0EE"/>
                    </a:solidFill>
                  </a:tcPr>
                </a:tc>
                <a:tc>
                  <a:txBody>
                    <a:bodyPr/>
                    <a:lstStyle/>
                    <a:p>
                      <a:pPr algn="l"/>
                      <a:r>
                        <a:rPr lang="en-US" sz="1800" dirty="0">
                          <a:latin typeface="Century Gothic" panose="020B0502020202020204" pitchFamily="34" charset="0"/>
                        </a:rPr>
                        <a:t>Criteria with this weight are very important and have a significant impact on the decision. These elements are key to the success of the service and cannot be overlooked.</a:t>
                      </a: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alpha val="78474"/>
                      </a:schemeClr>
                    </a:solidFill>
                  </a:tcPr>
                </a:tc>
                <a:extLst>
                  <a:ext uri="{0D108BD9-81ED-4DB2-BD59-A6C34878D82A}">
                    <a16:rowId xmlns:a16="http://schemas.microsoft.com/office/drawing/2014/main" val="2460918588"/>
                  </a:ext>
                </a:extLst>
              </a:tr>
              <a:tr h="1071020">
                <a:tc>
                  <a:txBody>
                    <a:bodyPr/>
                    <a:lstStyle/>
                    <a:p>
                      <a:pPr algn="ctr"/>
                      <a:r>
                        <a:rPr lang="en-US" sz="2400" dirty="0">
                          <a:latin typeface="Century Gothic" panose="020B0502020202020204" pitchFamily="34" charset="0"/>
                        </a:rPr>
                        <a:t>3</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2"/>
                    </a:solidFill>
                  </a:tcPr>
                </a:tc>
                <a:tc>
                  <a:txBody>
                    <a:bodyPr/>
                    <a:lstStyle/>
                    <a:p>
                      <a:r>
                        <a:rPr lang="en-US" sz="2400" dirty="0">
                          <a:latin typeface="Century Gothic" panose="020B0502020202020204" pitchFamily="34" charset="0"/>
                        </a:rPr>
                        <a:t>Moderate Impact</a:t>
                      </a: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B1F7F2"/>
                    </a:solidFill>
                  </a:tcPr>
                </a:tc>
                <a:tc>
                  <a:txBody>
                    <a:bodyPr/>
                    <a:lstStyle/>
                    <a:p>
                      <a:pPr algn="l"/>
                      <a:r>
                        <a:rPr lang="en-US" sz="1800" dirty="0">
                          <a:latin typeface="Century Gothic" panose="020B0502020202020204" pitchFamily="34" charset="0"/>
                        </a:rPr>
                        <a:t>This weight is for criteria that have a noticeable influence on the decision. These factors should be well-considered as they affect the service's effectiveness and customer satisfaction.</a:t>
                      </a: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alpha val="78474"/>
                      </a:schemeClr>
                    </a:solidFill>
                  </a:tcPr>
                </a:tc>
                <a:extLst>
                  <a:ext uri="{0D108BD9-81ED-4DB2-BD59-A6C34878D82A}">
                    <a16:rowId xmlns:a16="http://schemas.microsoft.com/office/drawing/2014/main" val="1455725153"/>
                  </a:ext>
                </a:extLst>
              </a:tr>
              <a:tr h="1071020">
                <a:tc>
                  <a:txBody>
                    <a:bodyPr/>
                    <a:lstStyle/>
                    <a:p>
                      <a:pPr algn="ctr"/>
                      <a:r>
                        <a:rPr lang="en-US" sz="2400" dirty="0">
                          <a:latin typeface="Century Gothic" panose="020B0502020202020204" pitchFamily="34" charset="0"/>
                        </a:rPr>
                        <a:t>2</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2"/>
                    </a:solidFill>
                  </a:tcPr>
                </a:tc>
                <a:tc>
                  <a:txBody>
                    <a:bodyPr/>
                    <a:lstStyle/>
                    <a:p>
                      <a:r>
                        <a:rPr lang="en-US" sz="2400" dirty="0">
                          <a:latin typeface="Century Gothic" panose="020B0502020202020204" pitchFamily="34" charset="0"/>
                        </a:rPr>
                        <a:t>Low Impact</a:t>
                      </a: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D5FBF2"/>
                    </a:solidFill>
                  </a:tcPr>
                </a:tc>
                <a:tc>
                  <a:txBody>
                    <a:bodyPr/>
                    <a:lstStyle/>
                    <a:p>
                      <a:pPr algn="l"/>
                      <a:r>
                        <a:rPr lang="en-US" sz="1800" dirty="0">
                          <a:latin typeface="Century Gothic" panose="020B0502020202020204" pitchFamily="34" charset="0"/>
                        </a:rPr>
                        <a:t>Assign this weight to elements that are not crucial but should be considered as they can influence the decision to a small extent. These factors add value but aren't dealbreakers.</a:t>
                      </a: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alpha val="78474"/>
                      </a:schemeClr>
                    </a:solidFill>
                  </a:tcPr>
                </a:tc>
                <a:extLst>
                  <a:ext uri="{0D108BD9-81ED-4DB2-BD59-A6C34878D82A}">
                    <a16:rowId xmlns:a16="http://schemas.microsoft.com/office/drawing/2014/main" val="2182820659"/>
                  </a:ext>
                </a:extLst>
              </a:tr>
              <a:tr h="1071020">
                <a:tc>
                  <a:txBody>
                    <a:bodyPr/>
                    <a:lstStyle/>
                    <a:p>
                      <a:pPr algn="ctr"/>
                      <a:r>
                        <a:rPr lang="en-US" sz="2400" dirty="0">
                          <a:latin typeface="Century Gothic" panose="020B0502020202020204" pitchFamily="34" charset="0"/>
                        </a:rPr>
                        <a:t>1</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38100" cap="flat" cmpd="sng" algn="ctr">
                      <a:solidFill>
                        <a:schemeClr val="bg1">
                          <a:lumMod val="75000"/>
                        </a:schemeClr>
                      </a:solidFill>
                      <a:prstDash val="solid"/>
                      <a:round/>
                      <a:headEnd type="none" w="med" len="med"/>
                      <a:tailEnd type="none" w="med" len="med"/>
                    </a:lnB>
                    <a:solidFill>
                      <a:schemeClr val="bg2"/>
                    </a:solidFill>
                  </a:tcPr>
                </a:tc>
                <a:tc>
                  <a:txBody>
                    <a:bodyPr/>
                    <a:lstStyle/>
                    <a:p>
                      <a:r>
                        <a:rPr lang="en-US" sz="2400" dirty="0">
                          <a:latin typeface="Century Gothic" panose="020B0502020202020204" pitchFamily="34" charset="0"/>
                        </a:rPr>
                        <a:t>Minimal Impact</a:t>
                      </a: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38100" cap="flat" cmpd="sng" algn="ctr">
                      <a:solidFill>
                        <a:schemeClr val="bg1">
                          <a:lumMod val="75000"/>
                        </a:schemeClr>
                      </a:solidFill>
                      <a:prstDash val="solid"/>
                      <a:round/>
                      <a:headEnd type="none" w="med" len="med"/>
                      <a:tailEnd type="none" w="med" len="med"/>
                    </a:lnB>
                    <a:solidFill>
                      <a:srgbClr val="EFFFF7"/>
                    </a:solidFill>
                  </a:tcPr>
                </a:tc>
                <a:tc>
                  <a:txBody>
                    <a:bodyPr/>
                    <a:lstStyle/>
                    <a:p>
                      <a:pPr algn="l"/>
                      <a:r>
                        <a:rPr lang="en-US" sz="1800" dirty="0">
                          <a:latin typeface="Century Gothic" panose="020B0502020202020204" pitchFamily="34" charset="0"/>
                        </a:rPr>
                        <a:t>Use this weight for criteria that have a negligible effect on the overall decision. These are minor considerations that, while worth noting, do not significantly sway the outcome.</a:t>
                      </a: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38100" cap="flat" cmpd="sng" algn="ctr">
                      <a:solidFill>
                        <a:schemeClr val="bg1">
                          <a:lumMod val="75000"/>
                        </a:schemeClr>
                      </a:solidFill>
                      <a:prstDash val="solid"/>
                      <a:round/>
                      <a:headEnd type="none" w="med" len="med"/>
                      <a:tailEnd type="none" w="med" len="med"/>
                    </a:lnB>
                    <a:solidFill>
                      <a:schemeClr val="bg1">
                        <a:alpha val="78474"/>
                      </a:schemeClr>
                    </a:solidFill>
                  </a:tcPr>
                </a:tc>
                <a:extLst>
                  <a:ext uri="{0D108BD9-81ED-4DB2-BD59-A6C34878D82A}">
                    <a16:rowId xmlns:a16="http://schemas.microsoft.com/office/drawing/2014/main" val="3075985571"/>
                  </a:ext>
                </a:extLst>
              </a:tr>
            </a:tbl>
          </a:graphicData>
        </a:graphic>
      </p:graphicFrame>
      <p:sp>
        <p:nvSpPr>
          <p:cNvPr id="25" name="TextBox 24">
            <a:extLst>
              <a:ext uri="{FF2B5EF4-FFF2-40B4-BE49-F238E27FC236}">
                <a16:creationId xmlns:a16="http://schemas.microsoft.com/office/drawing/2014/main" id="{EED30FEE-C523-CF85-9168-38AC4866B660}"/>
              </a:ext>
            </a:extLst>
          </p:cNvPr>
          <p:cNvSpPr txBox="1"/>
          <p:nvPr/>
        </p:nvSpPr>
        <p:spPr>
          <a:xfrm>
            <a:off x="541177" y="269879"/>
            <a:ext cx="8136292" cy="584775"/>
          </a:xfrm>
          <a:prstGeom prst="rect">
            <a:avLst/>
          </a:prstGeom>
          <a:noFill/>
        </p:spPr>
        <p:txBody>
          <a:bodyPr wrap="square" rtlCol="0" anchor="ctr" anchorCtr="0">
            <a:spAutoFit/>
          </a:bodyPr>
          <a:lstStyle/>
          <a:p>
            <a:r>
              <a:rPr lang="en-US" sz="3200" dirty="0">
                <a:solidFill>
                  <a:schemeClr val="tx1">
                    <a:lumMod val="65000"/>
                    <a:lumOff val="35000"/>
                  </a:schemeClr>
                </a:solidFill>
                <a:latin typeface="Courier" pitchFamily="2" charset="0"/>
              </a:rPr>
              <a:t>Criteria Weighting Definitions</a:t>
            </a:r>
          </a:p>
        </p:txBody>
      </p:sp>
    </p:spTree>
    <p:extLst>
      <p:ext uri="{BB962C8B-B14F-4D97-AF65-F5344CB8AC3E}">
        <p14:creationId xmlns:p14="http://schemas.microsoft.com/office/powerpoint/2010/main" val="20332586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3D abstract waves with color gradient">
            <a:extLst>
              <a:ext uri="{FF2B5EF4-FFF2-40B4-BE49-F238E27FC236}">
                <a16:creationId xmlns:a16="http://schemas.microsoft.com/office/drawing/2014/main" id="{ABFECCDD-BE79-B9CB-DA3E-881FDBA9ACE8}"/>
              </a:ext>
            </a:extLst>
          </p:cNvPr>
          <p:cNvPicPr>
            <a:picLocks noChangeAspect="1"/>
          </p:cNvPicPr>
          <p:nvPr/>
        </p:nvPicPr>
        <p:blipFill rotWithShape="1">
          <a:blip r:embed="rId2" cstate="email">
            <a:grayscl/>
            <a:alphaModFix/>
            <a:extLst>
              <a:ext uri="{BEBA8EAE-BF5A-486C-A8C5-ECC9F3942E4B}">
                <a14:imgProps xmlns:a14="http://schemas.microsoft.com/office/drawing/2010/main">
                  <a14:imgLayer r:embed="rId3">
                    <a14:imgEffect>
                      <a14:colorTemperature colorTemp="3469"/>
                    </a14:imgEffect>
                    <a14:imgEffect>
                      <a14:saturation sat="33000"/>
                    </a14:imgEffect>
                    <a14:imgEffect>
                      <a14:brightnessContrast bright="40000"/>
                    </a14:imgEffect>
                  </a14:imgLayer>
                </a14:imgProps>
              </a:ext>
              <a:ext uri="{28A0092B-C50C-407E-A947-70E740481C1C}">
                <a14:useLocalDpi xmlns:a14="http://schemas.microsoft.com/office/drawing/2010/main"/>
              </a:ext>
            </a:extLst>
          </a:blip>
          <a:srcRect t="2167"/>
          <a:stretch/>
        </p:blipFill>
        <p:spPr>
          <a:xfrm rot="10800000">
            <a:off x="0" y="0"/>
            <a:ext cx="12192000" cy="6858002"/>
          </a:xfrm>
          <a:prstGeom prst="rect">
            <a:avLst/>
          </a:prstGeom>
        </p:spPr>
      </p:pic>
      <p:sp>
        <p:nvSpPr>
          <p:cNvPr id="26" name="Rectangle 25">
            <a:extLst>
              <a:ext uri="{FF2B5EF4-FFF2-40B4-BE49-F238E27FC236}">
                <a16:creationId xmlns:a16="http://schemas.microsoft.com/office/drawing/2014/main" id="{25F7AEFE-E6EF-9B39-5961-D1142B77C109}"/>
              </a:ext>
            </a:extLst>
          </p:cNvPr>
          <p:cNvSpPr/>
          <p:nvPr/>
        </p:nvSpPr>
        <p:spPr>
          <a:xfrm>
            <a:off x="1" y="0"/>
            <a:ext cx="12192000" cy="6858000"/>
          </a:xfrm>
          <a:prstGeom prst="rect">
            <a:avLst/>
          </a:prstGeom>
          <a:gradFill>
            <a:gsLst>
              <a:gs pos="5000">
                <a:srgbClr val="61DECF">
                  <a:alpha val="56069"/>
                </a:srgbClr>
              </a:gs>
              <a:gs pos="56000">
                <a:srgbClr val="75F0EE">
                  <a:alpha val="25000"/>
                </a:srgbClr>
              </a:gs>
            </a:gsLst>
            <a:lin ang="81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ounded Rectangle 17">
            <a:extLst>
              <a:ext uri="{FF2B5EF4-FFF2-40B4-BE49-F238E27FC236}">
                <a16:creationId xmlns:a16="http://schemas.microsoft.com/office/drawing/2014/main" id="{0133BB78-E8E6-C2DE-9D80-5ED7EBCE1DD1}"/>
              </a:ext>
            </a:extLst>
          </p:cNvPr>
          <p:cNvSpPr/>
          <p:nvPr/>
        </p:nvSpPr>
        <p:spPr>
          <a:xfrm rot="10800000">
            <a:off x="1175656" y="615813"/>
            <a:ext cx="10487605" cy="5094518"/>
          </a:xfrm>
          <a:prstGeom prst="roundRect">
            <a:avLst>
              <a:gd name="adj" fmla="val 4579"/>
            </a:avLst>
          </a:prstGeom>
          <a:solidFill>
            <a:schemeClr val="bg1"/>
          </a:solidFill>
          <a:ln>
            <a:noFill/>
          </a:ln>
          <a:effectLst>
            <a:outerShdw blurRad="108784" dist="97343"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a:extLst>
              <a:ext uri="{FF2B5EF4-FFF2-40B4-BE49-F238E27FC236}">
                <a16:creationId xmlns:a16="http://schemas.microsoft.com/office/drawing/2014/main" id="{972731EC-4451-7177-A886-8C119E5098EE}"/>
              </a:ext>
            </a:extLst>
          </p:cNvPr>
          <p:cNvSpPr/>
          <p:nvPr/>
        </p:nvSpPr>
        <p:spPr>
          <a:xfrm>
            <a:off x="707270" y="3210425"/>
            <a:ext cx="914400" cy="822960"/>
          </a:xfrm>
          <a:prstGeom prst="roundRect">
            <a:avLst>
              <a:gd name="adj" fmla="val 10539"/>
            </a:avLst>
          </a:prstGeom>
          <a:gradFill flip="none" rotWithShape="1">
            <a:gsLst>
              <a:gs pos="86000">
                <a:srgbClr val="F2C001"/>
              </a:gs>
              <a:gs pos="22000">
                <a:srgbClr val="E28400"/>
              </a:gs>
            </a:gsLst>
            <a:path path="circle">
              <a:fillToRect r="100000" b="100000"/>
            </a:path>
            <a:tileRect l="-100000" t="-100000"/>
          </a:gra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91440" tIns="0" rIns="0" bIns="0" rtlCol="0" anchor="ctr" anchorCtr="0"/>
          <a:lstStyle/>
          <a:p>
            <a:pPr algn="ctr"/>
            <a:r>
              <a:rPr lang="en-US" sz="2800" b="1" dirty="0">
                <a:solidFill>
                  <a:schemeClr val="bg1"/>
                </a:solidFill>
                <a:latin typeface="Century Gothic" panose="020B0502020202020204" pitchFamily="34" charset="0"/>
              </a:rPr>
              <a:t>6+</a:t>
            </a:r>
          </a:p>
        </p:txBody>
      </p:sp>
      <p:sp>
        <p:nvSpPr>
          <p:cNvPr id="3" name="Rounded Rectangle 2">
            <a:extLst>
              <a:ext uri="{FF2B5EF4-FFF2-40B4-BE49-F238E27FC236}">
                <a16:creationId xmlns:a16="http://schemas.microsoft.com/office/drawing/2014/main" id="{9A33AA52-1A1D-B473-B9E4-D421C50A4B93}"/>
              </a:ext>
            </a:extLst>
          </p:cNvPr>
          <p:cNvSpPr/>
          <p:nvPr/>
        </p:nvSpPr>
        <p:spPr>
          <a:xfrm>
            <a:off x="707270" y="1038673"/>
            <a:ext cx="914400" cy="822960"/>
          </a:xfrm>
          <a:prstGeom prst="roundRect">
            <a:avLst>
              <a:gd name="adj" fmla="val 10539"/>
            </a:avLst>
          </a:prstGeom>
          <a:gradFill flip="none" rotWithShape="1">
            <a:gsLst>
              <a:gs pos="86000">
                <a:srgbClr val="8CCF00"/>
              </a:gs>
              <a:gs pos="22000">
                <a:srgbClr val="008150"/>
              </a:gs>
            </a:gsLst>
            <a:path path="circle">
              <a:fillToRect r="100000" b="100000"/>
            </a:path>
            <a:tileRect l="-100000" t="-100000"/>
          </a:gra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91440" tIns="0" rIns="0" bIns="0" rtlCol="0" anchor="ctr" anchorCtr="0"/>
          <a:lstStyle/>
          <a:p>
            <a:pPr algn="ctr"/>
            <a:r>
              <a:rPr lang="en-US" sz="2800" b="1" dirty="0">
                <a:solidFill>
                  <a:schemeClr val="bg1"/>
                </a:solidFill>
                <a:latin typeface="Century Gothic" panose="020B0502020202020204" pitchFamily="34" charset="0"/>
              </a:rPr>
              <a:t>16+</a:t>
            </a:r>
          </a:p>
        </p:txBody>
      </p:sp>
      <p:sp>
        <p:nvSpPr>
          <p:cNvPr id="9" name="Rounded Rectangle 8">
            <a:extLst>
              <a:ext uri="{FF2B5EF4-FFF2-40B4-BE49-F238E27FC236}">
                <a16:creationId xmlns:a16="http://schemas.microsoft.com/office/drawing/2014/main" id="{8360F936-2E46-CFD7-F5F7-C0794EC8E176}"/>
              </a:ext>
            </a:extLst>
          </p:cNvPr>
          <p:cNvSpPr/>
          <p:nvPr/>
        </p:nvSpPr>
        <p:spPr>
          <a:xfrm>
            <a:off x="707270" y="2119612"/>
            <a:ext cx="914400" cy="822960"/>
          </a:xfrm>
          <a:prstGeom prst="roundRect">
            <a:avLst>
              <a:gd name="adj" fmla="val 10539"/>
            </a:avLst>
          </a:prstGeom>
          <a:gradFill flip="none" rotWithShape="1">
            <a:gsLst>
              <a:gs pos="85000">
                <a:srgbClr val="54C3B8"/>
              </a:gs>
              <a:gs pos="22000">
                <a:srgbClr val="008183"/>
              </a:gs>
            </a:gsLst>
            <a:path path="circle">
              <a:fillToRect r="100000" b="100000"/>
            </a:path>
            <a:tileRect l="-100000" t="-100000"/>
          </a:gra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91440" tIns="0" rIns="0" bIns="0" rtlCol="0" anchor="ctr" anchorCtr="0"/>
          <a:lstStyle/>
          <a:p>
            <a:pPr algn="ctr"/>
            <a:r>
              <a:rPr lang="en-US" sz="2800" b="1" dirty="0">
                <a:solidFill>
                  <a:schemeClr val="bg1"/>
                </a:solidFill>
                <a:latin typeface="Century Gothic" panose="020B0502020202020204" pitchFamily="34" charset="0"/>
              </a:rPr>
              <a:t>10+</a:t>
            </a:r>
          </a:p>
        </p:txBody>
      </p:sp>
      <p:sp>
        <p:nvSpPr>
          <p:cNvPr id="11" name="Rounded Rectangle 10">
            <a:extLst>
              <a:ext uri="{FF2B5EF4-FFF2-40B4-BE49-F238E27FC236}">
                <a16:creationId xmlns:a16="http://schemas.microsoft.com/office/drawing/2014/main" id="{5FC3C1BB-EE5F-BF7A-26EF-2DAF5275A1E1}"/>
              </a:ext>
            </a:extLst>
          </p:cNvPr>
          <p:cNvSpPr/>
          <p:nvPr/>
        </p:nvSpPr>
        <p:spPr>
          <a:xfrm>
            <a:off x="707270" y="4301238"/>
            <a:ext cx="914400" cy="822960"/>
          </a:xfrm>
          <a:prstGeom prst="roundRect">
            <a:avLst>
              <a:gd name="adj" fmla="val 10539"/>
            </a:avLst>
          </a:prstGeom>
          <a:gradFill flip="none" rotWithShape="1">
            <a:gsLst>
              <a:gs pos="24000">
                <a:srgbClr val="A20000"/>
              </a:gs>
              <a:gs pos="87000">
                <a:srgbClr val="FF0000"/>
              </a:gs>
            </a:gsLst>
            <a:path path="circle">
              <a:fillToRect r="100000" b="100000"/>
            </a:path>
            <a:tileRect l="-100000" t="-100000"/>
          </a:gra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chorCtr="0"/>
          <a:lstStyle/>
          <a:p>
            <a:pPr algn="ctr"/>
            <a:r>
              <a:rPr lang="en-US" sz="2800" b="1" dirty="0">
                <a:solidFill>
                  <a:schemeClr val="bg1"/>
                </a:solidFill>
                <a:latin typeface="Century Gothic" panose="020B0502020202020204" pitchFamily="34" charset="0"/>
              </a:rPr>
              <a:t>0-5</a:t>
            </a:r>
          </a:p>
        </p:txBody>
      </p:sp>
      <p:sp>
        <p:nvSpPr>
          <p:cNvPr id="14" name="TextBox 13">
            <a:extLst>
              <a:ext uri="{FF2B5EF4-FFF2-40B4-BE49-F238E27FC236}">
                <a16:creationId xmlns:a16="http://schemas.microsoft.com/office/drawing/2014/main" id="{0B379E33-5FD2-B25B-87B5-F4E63FD2EC24}"/>
              </a:ext>
            </a:extLst>
          </p:cNvPr>
          <p:cNvSpPr txBox="1"/>
          <p:nvPr/>
        </p:nvSpPr>
        <p:spPr>
          <a:xfrm>
            <a:off x="1787767" y="1060152"/>
            <a:ext cx="3922568" cy="523220"/>
          </a:xfrm>
          <a:prstGeom prst="rect">
            <a:avLst/>
          </a:prstGeom>
          <a:noFill/>
        </p:spPr>
        <p:txBody>
          <a:bodyPr wrap="square" rtlCol="0" anchor="ctr" anchorCtr="0">
            <a:spAutoFit/>
          </a:bodyPr>
          <a:lstStyle/>
          <a:p>
            <a:r>
              <a:rPr lang="en-US" sz="2800" dirty="0">
                <a:solidFill>
                  <a:schemeClr val="tx1">
                    <a:lumMod val="65000"/>
                    <a:lumOff val="35000"/>
                  </a:schemeClr>
                </a:solidFill>
                <a:latin typeface="Courier" pitchFamily="2" charset="0"/>
              </a:rPr>
              <a:t>Premier Solutions</a:t>
            </a:r>
          </a:p>
        </p:txBody>
      </p:sp>
      <p:sp>
        <p:nvSpPr>
          <p:cNvPr id="15" name="TextBox 14">
            <a:extLst>
              <a:ext uri="{FF2B5EF4-FFF2-40B4-BE49-F238E27FC236}">
                <a16:creationId xmlns:a16="http://schemas.microsoft.com/office/drawing/2014/main" id="{F165932C-BBE3-28CF-3B7D-D02414C1B475}"/>
              </a:ext>
            </a:extLst>
          </p:cNvPr>
          <p:cNvSpPr txBox="1"/>
          <p:nvPr/>
        </p:nvSpPr>
        <p:spPr>
          <a:xfrm>
            <a:off x="1787766" y="2142252"/>
            <a:ext cx="3922568" cy="523220"/>
          </a:xfrm>
          <a:prstGeom prst="rect">
            <a:avLst/>
          </a:prstGeom>
          <a:noFill/>
        </p:spPr>
        <p:txBody>
          <a:bodyPr wrap="square" rtlCol="0" anchor="ctr" anchorCtr="0">
            <a:spAutoFit/>
          </a:bodyPr>
          <a:lstStyle/>
          <a:p>
            <a:r>
              <a:rPr lang="en-US" sz="2800" dirty="0">
                <a:solidFill>
                  <a:schemeClr val="tx1">
                    <a:lumMod val="65000"/>
                    <a:lumOff val="35000"/>
                  </a:schemeClr>
                </a:solidFill>
                <a:latin typeface="Courier" pitchFamily="2" charset="0"/>
              </a:rPr>
              <a:t>Enhanced Options</a:t>
            </a:r>
          </a:p>
        </p:txBody>
      </p:sp>
      <p:sp>
        <p:nvSpPr>
          <p:cNvPr id="16" name="TextBox 15">
            <a:extLst>
              <a:ext uri="{FF2B5EF4-FFF2-40B4-BE49-F238E27FC236}">
                <a16:creationId xmlns:a16="http://schemas.microsoft.com/office/drawing/2014/main" id="{CA05D82F-D3E5-7A9C-3B14-BDB1535016B6}"/>
              </a:ext>
            </a:extLst>
          </p:cNvPr>
          <p:cNvSpPr txBox="1"/>
          <p:nvPr/>
        </p:nvSpPr>
        <p:spPr>
          <a:xfrm>
            <a:off x="1787767" y="1452646"/>
            <a:ext cx="9863058" cy="384721"/>
          </a:xfrm>
          <a:prstGeom prst="rect">
            <a:avLst/>
          </a:prstGeom>
          <a:noFill/>
        </p:spPr>
        <p:txBody>
          <a:bodyPr wrap="square" rtlCol="0" anchor="ctr" anchorCtr="0">
            <a:spAutoFit/>
          </a:bodyPr>
          <a:lstStyle/>
          <a:p>
            <a:r>
              <a:rPr lang="en-US" sz="1900" dirty="0">
                <a:latin typeface="Century Gothic" panose="020B0502020202020204" pitchFamily="34" charset="0"/>
              </a:rPr>
              <a:t>The highest tier of service offerings, delivering exceptional quality and innovation</a:t>
            </a:r>
          </a:p>
        </p:txBody>
      </p:sp>
      <p:sp>
        <p:nvSpPr>
          <p:cNvPr id="17" name="TextBox 16">
            <a:extLst>
              <a:ext uri="{FF2B5EF4-FFF2-40B4-BE49-F238E27FC236}">
                <a16:creationId xmlns:a16="http://schemas.microsoft.com/office/drawing/2014/main" id="{DA6F1C15-8EC1-01E2-5F9C-CBB5842BE56A}"/>
              </a:ext>
            </a:extLst>
          </p:cNvPr>
          <p:cNvSpPr txBox="1"/>
          <p:nvPr/>
        </p:nvSpPr>
        <p:spPr>
          <a:xfrm>
            <a:off x="1787766" y="2534746"/>
            <a:ext cx="9785530" cy="384721"/>
          </a:xfrm>
          <a:prstGeom prst="rect">
            <a:avLst/>
          </a:prstGeom>
          <a:noFill/>
        </p:spPr>
        <p:txBody>
          <a:bodyPr wrap="square" rtlCol="0" anchor="ctr" anchorCtr="0">
            <a:spAutoFit/>
          </a:bodyPr>
          <a:lstStyle/>
          <a:p>
            <a:r>
              <a:rPr lang="en-US" sz="1900" dirty="0">
                <a:latin typeface="Century Gothic" panose="020B0502020202020204" pitchFamily="34" charset="0"/>
              </a:rPr>
              <a:t>Offerings that surpass standard expectations with notable benefits and features</a:t>
            </a:r>
          </a:p>
        </p:txBody>
      </p:sp>
      <p:sp>
        <p:nvSpPr>
          <p:cNvPr id="20" name="TextBox 19">
            <a:extLst>
              <a:ext uri="{FF2B5EF4-FFF2-40B4-BE49-F238E27FC236}">
                <a16:creationId xmlns:a16="http://schemas.microsoft.com/office/drawing/2014/main" id="{CC68C7F0-6034-1154-794E-B7CD880E785A}"/>
              </a:ext>
            </a:extLst>
          </p:cNvPr>
          <p:cNvSpPr txBox="1"/>
          <p:nvPr/>
        </p:nvSpPr>
        <p:spPr>
          <a:xfrm>
            <a:off x="1787766" y="3238123"/>
            <a:ext cx="4465043" cy="523220"/>
          </a:xfrm>
          <a:prstGeom prst="rect">
            <a:avLst/>
          </a:prstGeom>
          <a:noFill/>
        </p:spPr>
        <p:txBody>
          <a:bodyPr wrap="square" rtlCol="0" anchor="ctr" anchorCtr="0">
            <a:spAutoFit/>
          </a:bodyPr>
          <a:lstStyle/>
          <a:p>
            <a:r>
              <a:rPr lang="en-US" sz="2800" dirty="0">
                <a:solidFill>
                  <a:schemeClr val="tx1">
                    <a:lumMod val="65000"/>
                    <a:lumOff val="35000"/>
                  </a:schemeClr>
                </a:solidFill>
                <a:latin typeface="Courier" pitchFamily="2" charset="0"/>
              </a:rPr>
              <a:t>Standard Proposals</a:t>
            </a:r>
          </a:p>
        </p:txBody>
      </p:sp>
      <p:sp>
        <p:nvSpPr>
          <p:cNvPr id="21" name="TextBox 20">
            <a:extLst>
              <a:ext uri="{FF2B5EF4-FFF2-40B4-BE49-F238E27FC236}">
                <a16:creationId xmlns:a16="http://schemas.microsoft.com/office/drawing/2014/main" id="{0B0D956F-3569-6A7B-5E76-1FCCE641C661}"/>
              </a:ext>
            </a:extLst>
          </p:cNvPr>
          <p:cNvSpPr txBox="1"/>
          <p:nvPr/>
        </p:nvSpPr>
        <p:spPr>
          <a:xfrm>
            <a:off x="1787766" y="4320224"/>
            <a:ext cx="3922568" cy="523220"/>
          </a:xfrm>
          <a:prstGeom prst="rect">
            <a:avLst/>
          </a:prstGeom>
          <a:noFill/>
        </p:spPr>
        <p:txBody>
          <a:bodyPr wrap="square" rtlCol="0" anchor="ctr" anchorCtr="0">
            <a:spAutoFit/>
          </a:bodyPr>
          <a:lstStyle/>
          <a:p>
            <a:r>
              <a:rPr lang="en-US" sz="2800" dirty="0">
                <a:solidFill>
                  <a:schemeClr val="tx1">
                    <a:lumMod val="65000"/>
                    <a:lumOff val="35000"/>
                  </a:schemeClr>
                </a:solidFill>
                <a:latin typeface="Courier" pitchFamily="2" charset="0"/>
              </a:rPr>
              <a:t>Limited Value</a:t>
            </a:r>
          </a:p>
        </p:txBody>
      </p:sp>
      <p:sp>
        <p:nvSpPr>
          <p:cNvPr id="22" name="TextBox 21">
            <a:extLst>
              <a:ext uri="{FF2B5EF4-FFF2-40B4-BE49-F238E27FC236}">
                <a16:creationId xmlns:a16="http://schemas.microsoft.com/office/drawing/2014/main" id="{90C671F2-FB1C-E5B8-4203-5A0D350FD2A8}"/>
              </a:ext>
            </a:extLst>
          </p:cNvPr>
          <p:cNvSpPr txBox="1"/>
          <p:nvPr/>
        </p:nvSpPr>
        <p:spPr>
          <a:xfrm>
            <a:off x="1787767" y="3630618"/>
            <a:ext cx="9863058" cy="384721"/>
          </a:xfrm>
          <a:prstGeom prst="rect">
            <a:avLst/>
          </a:prstGeom>
          <a:noFill/>
        </p:spPr>
        <p:txBody>
          <a:bodyPr wrap="square" rtlCol="0" anchor="ctr" anchorCtr="0">
            <a:spAutoFit/>
          </a:bodyPr>
          <a:lstStyle/>
          <a:p>
            <a:r>
              <a:rPr lang="en-US" sz="1900" dirty="0">
                <a:latin typeface="Century Gothic" panose="020B0502020202020204" pitchFamily="34" charset="0"/>
              </a:rPr>
              <a:t>Services that adequately fulfill basic requirements and norms</a:t>
            </a:r>
          </a:p>
        </p:txBody>
      </p:sp>
      <p:sp>
        <p:nvSpPr>
          <p:cNvPr id="23" name="TextBox 22">
            <a:extLst>
              <a:ext uri="{FF2B5EF4-FFF2-40B4-BE49-F238E27FC236}">
                <a16:creationId xmlns:a16="http://schemas.microsoft.com/office/drawing/2014/main" id="{ED81C1B0-BB2F-31CF-140A-977F0BB4ABD1}"/>
              </a:ext>
            </a:extLst>
          </p:cNvPr>
          <p:cNvSpPr txBox="1"/>
          <p:nvPr/>
        </p:nvSpPr>
        <p:spPr>
          <a:xfrm>
            <a:off x="1787766" y="4712718"/>
            <a:ext cx="9785530" cy="384721"/>
          </a:xfrm>
          <a:prstGeom prst="rect">
            <a:avLst/>
          </a:prstGeom>
          <a:noFill/>
        </p:spPr>
        <p:txBody>
          <a:bodyPr wrap="square" rtlCol="0" anchor="ctr" anchorCtr="0">
            <a:spAutoFit/>
          </a:bodyPr>
          <a:lstStyle/>
          <a:p>
            <a:r>
              <a:rPr lang="en-US" sz="1900" dirty="0">
                <a:latin typeface="Century Gothic" panose="020B0502020202020204" pitchFamily="34" charset="0"/>
              </a:rPr>
              <a:t>Offerings that do not meet all expected standards, requiring enhancements</a:t>
            </a:r>
          </a:p>
        </p:txBody>
      </p:sp>
    </p:spTree>
    <p:extLst>
      <p:ext uri="{BB962C8B-B14F-4D97-AF65-F5344CB8AC3E}">
        <p14:creationId xmlns:p14="http://schemas.microsoft.com/office/powerpoint/2010/main" val="26721914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8" name="Picture 7" descr="3D abstract waves with color gradient">
            <a:extLst>
              <a:ext uri="{FF2B5EF4-FFF2-40B4-BE49-F238E27FC236}">
                <a16:creationId xmlns:a16="http://schemas.microsoft.com/office/drawing/2014/main" id="{8E1499CF-6C1B-1363-A2A2-6181733327F8}"/>
              </a:ext>
            </a:extLst>
          </p:cNvPr>
          <p:cNvPicPr>
            <a:picLocks noChangeAspect="1"/>
          </p:cNvPicPr>
          <p:nvPr/>
        </p:nvPicPr>
        <p:blipFill rotWithShape="1">
          <a:blip r:embed="rId2" cstate="email">
            <a:grayscl/>
            <a:alphaModFix amt="56000"/>
            <a:extLst>
              <a:ext uri="{BEBA8EAE-BF5A-486C-A8C5-ECC9F3942E4B}">
                <a14:imgProps xmlns:a14="http://schemas.microsoft.com/office/drawing/2010/main">
                  <a14:imgLayer r:embed="rId3">
                    <a14:imgEffect>
                      <a14:colorTemperature colorTemp="3469"/>
                    </a14:imgEffect>
                    <a14:imgEffect>
                      <a14:saturation sat="33000"/>
                    </a14:imgEffect>
                    <a14:imgEffect>
                      <a14:brightnessContrast bright="40000"/>
                    </a14:imgEffect>
                  </a14:imgLayer>
                </a14:imgProps>
              </a:ext>
              <a:ext uri="{28A0092B-C50C-407E-A947-70E740481C1C}">
                <a14:useLocalDpi xmlns:a14="http://schemas.microsoft.com/office/drawing/2010/main"/>
              </a:ext>
            </a:extLst>
          </a:blip>
          <a:srcRect t="2167"/>
          <a:stretch/>
        </p:blipFill>
        <p:spPr>
          <a:xfrm rot="10800000">
            <a:off x="0" y="0"/>
            <a:ext cx="12192000" cy="6858002"/>
          </a:xfrm>
          <a:prstGeom prst="rect">
            <a:avLst/>
          </a:prstGeom>
        </p:spPr>
      </p:pic>
      <p:sp>
        <p:nvSpPr>
          <p:cNvPr id="12" name="Rounded Rectangle 11">
            <a:extLst>
              <a:ext uri="{FF2B5EF4-FFF2-40B4-BE49-F238E27FC236}">
                <a16:creationId xmlns:a16="http://schemas.microsoft.com/office/drawing/2014/main" id="{972731EC-4451-7177-A886-8C119E5098EE}"/>
              </a:ext>
            </a:extLst>
          </p:cNvPr>
          <p:cNvSpPr/>
          <p:nvPr/>
        </p:nvSpPr>
        <p:spPr>
          <a:xfrm>
            <a:off x="6345193" y="338315"/>
            <a:ext cx="731520" cy="548640"/>
          </a:xfrm>
          <a:prstGeom prst="roundRect">
            <a:avLst>
              <a:gd name="adj" fmla="val 10539"/>
            </a:avLst>
          </a:prstGeom>
          <a:gradFill flip="none" rotWithShape="1">
            <a:gsLst>
              <a:gs pos="86000">
                <a:srgbClr val="F2C001"/>
              </a:gs>
              <a:gs pos="22000">
                <a:srgbClr val="E28400"/>
              </a:gs>
            </a:gsLst>
            <a:path path="circle">
              <a:fillToRect r="100000" b="100000"/>
            </a:path>
            <a:tileRect l="-100000" t="-100000"/>
          </a:gra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91440" tIns="0" rIns="0" bIns="0" rtlCol="0" anchor="ctr" anchorCtr="0"/>
          <a:lstStyle/>
          <a:p>
            <a:pPr algn="ctr"/>
            <a:r>
              <a:rPr lang="en-US" sz="2500" b="1" dirty="0">
                <a:solidFill>
                  <a:schemeClr val="bg1"/>
                </a:solidFill>
                <a:latin typeface="Century Gothic" panose="020B0502020202020204" pitchFamily="34" charset="0"/>
              </a:rPr>
              <a:t>6+</a:t>
            </a:r>
          </a:p>
        </p:txBody>
      </p:sp>
      <p:sp>
        <p:nvSpPr>
          <p:cNvPr id="3" name="Rounded Rectangle 2">
            <a:extLst>
              <a:ext uri="{FF2B5EF4-FFF2-40B4-BE49-F238E27FC236}">
                <a16:creationId xmlns:a16="http://schemas.microsoft.com/office/drawing/2014/main" id="{9A33AA52-1A1D-B473-B9E4-D421C50A4B93}"/>
              </a:ext>
            </a:extLst>
          </p:cNvPr>
          <p:cNvSpPr/>
          <p:nvPr/>
        </p:nvSpPr>
        <p:spPr>
          <a:xfrm>
            <a:off x="623303" y="338315"/>
            <a:ext cx="731520" cy="548640"/>
          </a:xfrm>
          <a:prstGeom prst="roundRect">
            <a:avLst>
              <a:gd name="adj" fmla="val 10539"/>
            </a:avLst>
          </a:prstGeom>
          <a:gradFill flip="none" rotWithShape="1">
            <a:gsLst>
              <a:gs pos="86000">
                <a:srgbClr val="8CCF00"/>
              </a:gs>
              <a:gs pos="22000">
                <a:srgbClr val="008150"/>
              </a:gs>
            </a:gsLst>
            <a:path path="circle">
              <a:fillToRect r="100000" b="100000"/>
            </a:path>
            <a:tileRect l="-100000" t="-100000"/>
          </a:gra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91440" tIns="0" rIns="0" bIns="0" rtlCol="0" anchor="ctr" anchorCtr="0"/>
          <a:lstStyle/>
          <a:p>
            <a:pPr algn="ctr"/>
            <a:r>
              <a:rPr lang="en-US" sz="2500" b="1" dirty="0">
                <a:solidFill>
                  <a:schemeClr val="bg1"/>
                </a:solidFill>
                <a:latin typeface="Century Gothic" panose="020B0502020202020204" pitchFamily="34" charset="0"/>
              </a:rPr>
              <a:t>16+</a:t>
            </a:r>
          </a:p>
        </p:txBody>
      </p:sp>
      <p:sp>
        <p:nvSpPr>
          <p:cNvPr id="9" name="Rounded Rectangle 8">
            <a:extLst>
              <a:ext uri="{FF2B5EF4-FFF2-40B4-BE49-F238E27FC236}">
                <a16:creationId xmlns:a16="http://schemas.microsoft.com/office/drawing/2014/main" id="{8360F936-2E46-CFD7-F5F7-C0794EC8E176}"/>
              </a:ext>
            </a:extLst>
          </p:cNvPr>
          <p:cNvSpPr/>
          <p:nvPr/>
        </p:nvSpPr>
        <p:spPr>
          <a:xfrm>
            <a:off x="3484248" y="338315"/>
            <a:ext cx="731520" cy="548640"/>
          </a:xfrm>
          <a:prstGeom prst="roundRect">
            <a:avLst>
              <a:gd name="adj" fmla="val 10539"/>
            </a:avLst>
          </a:prstGeom>
          <a:gradFill flip="none" rotWithShape="1">
            <a:gsLst>
              <a:gs pos="85000">
                <a:srgbClr val="54C3B8"/>
              </a:gs>
              <a:gs pos="22000">
                <a:srgbClr val="008183"/>
              </a:gs>
            </a:gsLst>
            <a:path path="circle">
              <a:fillToRect r="100000" b="100000"/>
            </a:path>
            <a:tileRect l="-100000" t="-100000"/>
          </a:gra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91440" tIns="0" rIns="0" bIns="0" rtlCol="0" anchor="ctr" anchorCtr="0"/>
          <a:lstStyle/>
          <a:p>
            <a:pPr algn="ctr"/>
            <a:r>
              <a:rPr lang="en-US" sz="2500" b="1" dirty="0">
                <a:solidFill>
                  <a:schemeClr val="bg1"/>
                </a:solidFill>
                <a:latin typeface="Century Gothic" panose="020B0502020202020204" pitchFamily="34" charset="0"/>
              </a:rPr>
              <a:t>10+</a:t>
            </a:r>
          </a:p>
        </p:txBody>
      </p:sp>
      <p:sp>
        <p:nvSpPr>
          <p:cNvPr id="11" name="Rounded Rectangle 10">
            <a:extLst>
              <a:ext uri="{FF2B5EF4-FFF2-40B4-BE49-F238E27FC236}">
                <a16:creationId xmlns:a16="http://schemas.microsoft.com/office/drawing/2014/main" id="{5FC3C1BB-EE5F-BF7A-26EF-2DAF5275A1E1}"/>
              </a:ext>
            </a:extLst>
          </p:cNvPr>
          <p:cNvSpPr/>
          <p:nvPr/>
        </p:nvSpPr>
        <p:spPr>
          <a:xfrm>
            <a:off x="9206138" y="338315"/>
            <a:ext cx="731520" cy="548640"/>
          </a:xfrm>
          <a:prstGeom prst="roundRect">
            <a:avLst>
              <a:gd name="adj" fmla="val 10539"/>
            </a:avLst>
          </a:prstGeom>
          <a:gradFill flip="none" rotWithShape="1">
            <a:gsLst>
              <a:gs pos="24000">
                <a:srgbClr val="A20000"/>
              </a:gs>
              <a:gs pos="87000">
                <a:srgbClr val="FF0000"/>
              </a:gs>
            </a:gsLst>
            <a:path path="circle">
              <a:fillToRect r="100000" b="100000"/>
            </a:path>
            <a:tileRect l="-100000" t="-100000"/>
          </a:gra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chorCtr="0"/>
          <a:lstStyle/>
          <a:p>
            <a:pPr algn="ctr"/>
            <a:r>
              <a:rPr lang="en-US" sz="2500" b="1" dirty="0">
                <a:solidFill>
                  <a:schemeClr val="bg1"/>
                </a:solidFill>
                <a:latin typeface="Century Gothic" panose="020B0502020202020204" pitchFamily="34" charset="0"/>
              </a:rPr>
              <a:t>0-5</a:t>
            </a:r>
          </a:p>
        </p:txBody>
      </p:sp>
      <p:sp>
        <p:nvSpPr>
          <p:cNvPr id="2" name="TextBox 1">
            <a:extLst>
              <a:ext uri="{FF2B5EF4-FFF2-40B4-BE49-F238E27FC236}">
                <a16:creationId xmlns:a16="http://schemas.microsoft.com/office/drawing/2014/main" id="{F82AD824-0B90-B402-5C54-130E392D9A24}"/>
              </a:ext>
            </a:extLst>
          </p:cNvPr>
          <p:cNvSpPr txBox="1"/>
          <p:nvPr/>
        </p:nvSpPr>
        <p:spPr>
          <a:xfrm>
            <a:off x="1354823" y="381803"/>
            <a:ext cx="1841461" cy="461665"/>
          </a:xfrm>
          <a:prstGeom prst="rect">
            <a:avLst/>
          </a:prstGeom>
          <a:noFill/>
        </p:spPr>
        <p:txBody>
          <a:bodyPr wrap="square" rtlCol="0" anchor="ctr" anchorCtr="0">
            <a:spAutoFit/>
          </a:bodyPr>
          <a:lstStyle/>
          <a:p>
            <a:r>
              <a:rPr lang="en-US" sz="2400" dirty="0">
                <a:solidFill>
                  <a:schemeClr val="tx1">
                    <a:lumMod val="65000"/>
                    <a:lumOff val="35000"/>
                  </a:schemeClr>
                </a:solidFill>
                <a:latin typeface="Courier" pitchFamily="2" charset="0"/>
              </a:rPr>
              <a:t>Premier</a:t>
            </a:r>
          </a:p>
        </p:txBody>
      </p:sp>
      <p:sp>
        <p:nvSpPr>
          <p:cNvPr id="4" name="TextBox 3">
            <a:extLst>
              <a:ext uri="{FF2B5EF4-FFF2-40B4-BE49-F238E27FC236}">
                <a16:creationId xmlns:a16="http://schemas.microsoft.com/office/drawing/2014/main" id="{8204D20E-0866-51F8-8A5A-BFAD5FA97430}"/>
              </a:ext>
            </a:extLst>
          </p:cNvPr>
          <p:cNvSpPr txBox="1"/>
          <p:nvPr/>
        </p:nvSpPr>
        <p:spPr>
          <a:xfrm>
            <a:off x="4215768" y="381803"/>
            <a:ext cx="1841461" cy="461665"/>
          </a:xfrm>
          <a:prstGeom prst="rect">
            <a:avLst/>
          </a:prstGeom>
          <a:noFill/>
        </p:spPr>
        <p:txBody>
          <a:bodyPr wrap="square" rtlCol="0" anchor="ctr" anchorCtr="0">
            <a:spAutoFit/>
          </a:bodyPr>
          <a:lstStyle/>
          <a:p>
            <a:r>
              <a:rPr lang="en-US" sz="2400" dirty="0">
                <a:solidFill>
                  <a:schemeClr val="tx1">
                    <a:lumMod val="65000"/>
                    <a:lumOff val="35000"/>
                  </a:schemeClr>
                </a:solidFill>
                <a:latin typeface="Courier" pitchFamily="2" charset="0"/>
              </a:rPr>
              <a:t>Enhanced</a:t>
            </a:r>
          </a:p>
        </p:txBody>
      </p:sp>
      <p:sp>
        <p:nvSpPr>
          <p:cNvPr id="5" name="TextBox 4">
            <a:extLst>
              <a:ext uri="{FF2B5EF4-FFF2-40B4-BE49-F238E27FC236}">
                <a16:creationId xmlns:a16="http://schemas.microsoft.com/office/drawing/2014/main" id="{6D871E30-174A-5CD4-5836-D4C34BD5736D}"/>
              </a:ext>
            </a:extLst>
          </p:cNvPr>
          <p:cNvSpPr txBox="1"/>
          <p:nvPr/>
        </p:nvSpPr>
        <p:spPr>
          <a:xfrm>
            <a:off x="7076713" y="381803"/>
            <a:ext cx="1841461" cy="461665"/>
          </a:xfrm>
          <a:prstGeom prst="rect">
            <a:avLst/>
          </a:prstGeom>
          <a:noFill/>
        </p:spPr>
        <p:txBody>
          <a:bodyPr wrap="square" rtlCol="0" anchor="ctr" anchorCtr="0">
            <a:spAutoFit/>
          </a:bodyPr>
          <a:lstStyle/>
          <a:p>
            <a:r>
              <a:rPr lang="en-US" sz="2400" dirty="0">
                <a:solidFill>
                  <a:schemeClr val="tx1">
                    <a:lumMod val="65000"/>
                    <a:lumOff val="35000"/>
                  </a:schemeClr>
                </a:solidFill>
                <a:latin typeface="Courier" pitchFamily="2" charset="0"/>
              </a:rPr>
              <a:t>Standard</a:t>
            </a:r>
          </a:p>
        </p:txBody>
      </p:sp>
      <p:sp>
        <p:nvSpPr>
          <p:cNvPr id="6" name="TextBox 5">
            <a:extLst>
              <a:ext uri="{FF2B5EF4-FFF2-40B4-BE49-F238E27FC236}">
                <a16:creationId xmlns:a16="http://schemas.microsoft.com/office/drawing/2014/main" id="{DFA6DA72-AAF9-913B-35A9-CC9762602861}"/>
              </a:ext>
            </a:extLst>
          </p:cNvPr>
          <p:cNvSpPr txBox="1"/>
          <p:nvPr/>
        </p:nvSpPr>
        <p:spPr>
          <a:xfrm>
            <a:off x="9954701" y="381803"/>
            <a:ext cx="1841461" cy="461665"/>
          </a:xfrm>
          <a:prstGeom prst="rect">
            <a:avLst/>
          </a:prstGeom>
          <a:noFill/>
        </p:spPr>
        <p:txBody>
          <a:bodyPr wrap="square" rtlCol="0" anchor="ctr" anchorCtr="0">
            <a:spAutoFit/>
          </a:bodyPr>
          <a:lstStyle/>
          <a:p>
            <a:r>
              <a:rPr lang="en-US" sz="2400" dirty="0">
                <a:solidFill>
                  <a:schemeClr val="tx1">
                    <a:lumMod val="65000"/>
                    <a:lumOff val="35000"/>
                  </a:schemeClr>
                </a:solidFill>
                <a:latin typeface="Courier" pitchFamily="2" charset="0"/>
              </a:rPr>
              <a:t>Limited</a:t>
            </a:r>
          </a:p>
        </p:txBody>
      </p:sp>
      <p:graphicFrame>
        <p:nvGraphicFramePr>
          <p:cNvPr id="7" name="Table 6">
            <a:extLst>
              <a:ext uri="{FF2B5EF4-FFF2-40B4-BE49-F238E27FC236}">
                <a16:creationId xmlns:a16="http://schemas.microsoft.com/office/drawing/2014/main" id="{09DAA3B6-5D04-80DA-2F1D-8F363F7CFAE9}"/>
              </a:ext>
            </a:extLst>
          </p:cNvPr>
          <p:cNvGraphicFramePr>
            <a:graphicFrameLocks noGrp="1"/>
          </p:cNvGraphicFramePr>
          <p:nvPr>
            <p:extLst>
              <p:ext uri="{D42A27DB-BD31-4B8C-83A1-F6EECF244321}">
                <p14:modId xmlns:p14="http://schemas.microsoft.com/office/powerpoint/2010/main" val="4253638734"/>
              </p:ext>
            </p:extLst>
          </p:nvPr>
        </p:nvGraphicFramePr>
        <p:xfrm>
          <a:off x="623302" y="1208180"/>
          <a:ext cx="11076005" cy="5155040"/>
        </p:xfrm>
        <a:graphic>
          <a:graphicData uri="http://schemas.openxmlformats.org/drawingml/2006/table">
            <a:tbl>
              <a:tblPr firstRow="1" bandRow="1">
                <a:tableStyleId>{2D5ABB26-0587-4C30-8999-92F81FD0307C}</a:tableStyleId>
              </a:tblPr>
              <a:tblGrid>
                <a:gridCol w="2520731">
                  <a:extLst>
                    <a:ext uri="{9D8B030D-6E8A-4147-A177-3AD203B41FA5}">
                      <a16:colId xmlns:a16="http://schemas.microsoft.com/office/drawing/2014/main" val="703226598"/>
                    </a:ext>
                  </a:extLst>
                </a:gridCol>
                <a:gridCol w="1256460">
                  <a:extLst>
                    <a:ext uri="{9D8B030D-6E8A-4147-A177-3AD203B41FA5}">
                      <a16:colId xmlns:a16="http://schemas.microsoft.com/office/drawing/2014/main" val="2763349714"/>
                    </a:ext>
                  </a:extLst>
                </a:gridCol>
                <a:gridCol w="1216469">
                  <a:extLst>
                    <a:ext uri="{9D8B030D-6E8A-4147-A177-3AD203B41FA5}">
                      <a16:colId xmlns:a16="http://schemas.microsoft.com/office/drawing/2014/main" val="1260603865"/>
                    </a:ext>
                  </a:extLst>
                </a:gridCol>
                <a:gridCol w="1216469">
                  <a:extLst>
                    <a:ext uri="{9D8B030D-6E8A-4147-A177-3AD203B41FA5}">
                      <a16:colId xmlns:a16="http://schemas.microsoft.com/office/drawing/2014/main" val="161838100"/>
                    </a:ext>
                  </a:extLst>
                </a:gridCol>
                <a:gridCol w="1216469">
                  <a:extLst>
                    <a:ext uri="{9D8B030D-6E8A-4147-A177-3AD203B41FA5}">
                      <a16:colId xmlns:a16="http://schemas.microsoft.com/office/drawing/2014/main" val="74598500"/>
                    </a:ext>
                  </a:extLst>
                </a:gridCol>
                <a:gridCol w="1216469">
                  <a:extLst>
                    <a:ext uri="{9D8B030D-6E8A-4147-A177-3AD203B41FA5}">
                      <a16:colId xmlns:a16="http://schemas.microsoft.com/office/drawing/2014/main" val="3146302576"/>
                    </a:ext>
                  </a:extLst>
                </a:gridCol>
                <a:gridCol w="1216469">
                  <a:extLst>
                    <a:ext uri="{9D8B030D-6E8A-4147-A177-3AD203B41FA5}">
                      <a16:colId xmlns:a16="http://schemas.microsoft.com/office/drawing/2014/main" val="2982201999"/>
                    </a:ext>
                  </a:extLst>
                </a:gridCol>
                <a:gridCol w="1216469">
                  <a:extLst>
                    <a:ext uri="{9D8B030D-6E8A-4147-A177-3AD203B41FA5}">
                      <a16:colId xmlns:a16="http://schemas.microsoft.com/office/drawing/2014/main" val="3217911839"/>
                    </a:ext>
                  </a:extLst>
                </a:gridCol>
              </a:tblGrid>
              <a:tr h="890194">
                <a:tc gridSpan="2">
                  <a:txBody>
                    <a:bodyPr/>
                    <a:lstStyle/>
                    <a:p>
                      <a:r>
                        <a:rPr lang="en-US" sz="1400" dirty="0">
                          <a:solidFill>
                            <a:schemeClr val="tx1">
                              <a:lumMod val="65000"/>
                              <a:lumOff val="35000"/>
                            </a:schemeClr>
                          </a:solidFill>
                          <a:latin typeface="Courier" pitchFamily="2" charset="0"/>
                        </a:rPr>
                        <a:t>Apply a score of 1 to 5. </a:t>
                      </a:r>
                      <a:br>
                        <a:rPr lang="en-US" sz="1400" dirty="0">
                          <a:solidFill>
                            <a:schemeClr val="tx1">
                              <a:lumMod val="65000"/>
                              <a:lumOff val="35000"/>
                            </a:schemeClr>
                          </a:solidFill>
                          <a:latin typeface="Courier" pitchFamily="2" charset="0"/>
                        </a:rPr>
                      </a:br>
                      <a:r>
                        <a:rPr lang="en-US" sz="1400" dirty="0">
                          <a:solidFill>
                            <a:schemeClr val="tx1">
                              <a:lumMod val="65000"/>
                              <a:lumOff val="35000"/>
                            </a:schemeClr>
                          </a:solidFill>
                          <a:latin typeface="Courier" pitchFamily="2" charset="0"/>
                        </a:rPr>
                        <a:t>Multiply by weight, </a:t>
                      </a:r>
                      <a:br>
                        <a:rPr lang="en-US" sz="1400" dirty="0">
                          <a:solidFill>
                            <a:schemeClr val="tx1">
                              <a:lumMod val="65000"/>
                              <a:lumOff val="35000"/>
                            </a:schemeClr>
                          </a:solidFill>
                          <a:latin typeface="Courier" pitchFamily="2" charset="0"/>
                        </a:rPr>
                      </a:br>
                      <a:r>
                        <a:rPr lang="en-US" sz="1400" dirty="0">
                          <a:solidFill>
                            <a:schemeClr val="tx1">
                              <a:lumMod val="65000"/>
                              <a:lumOff val="35000"/>
                            </a:schemeClr>
                          </a:solidFill>
                          <a:latin typeface="Courier" pitchFamily="2" charset="0"/>
                        </a:rPr>
                        <a:t>and total each column. </a:t>
                      </a:r>
                    </a:p>
                  </a:txBody>
                  <a:tcPr>
                    <a:lnL w="12700" cap="flat" cmpd="sng" algn="ctr">
                      <a:noFill/>
                      <a:prstDash val="solid"/>
                      <a:round/>
                      <a:headEnd type="none" w="med" len="med"/>
                      <a:tailEnd type="none" w="med" len="med"/>
                    </a:lnL>
                    <a:lnR w="381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latin typeface="Century Gothic" panose="020B0502020202020204" pitchFamily="34" charset="0"/>
                      </a:endParaRPr>
                    </a:p>
                  </a:txBody>
                  <a:tcP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r>
                        <a:rPr lang="en-US" dirty="0">
                          <a:latin typeface="Century Gothic" panose="020B0502020202020204" pitchFamily="34" charset="0"/>
                        </a:rPr>
                        <a:t>Company </a:t>
                      </a:r>
                    </a:p>
                    <a:p>
                      <a:pPr algn="ctr"/>
                      <a:r>
                        <a:rPr lang="en-US" dirty="0">
                          <a:latin typeface="Century Gothic" panose="020B0502020202020204" pitchFamily="34" charset="0"/>
                        </a:rPr>
                        <a:t>One</a:t>
                      </a:r>
                    </a:p>
                  </a:txBody>
                  <a:tcPr anchor="ctr">
                    <a:lnL w="381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B1F7F2"/>
                    </a:solidFill>
                  </a:tcPr>
                </a:tc>
                <a:tc hMerge="1">
                  <a:txBody>
                    <a:bodyPr/>
                    <a:lstStyle/>
                    <a:p>
                      <a:endParaRPr lang="en-US"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gridSpan="2">
                  <a:txBody>
                    <a:bodyPr/>
                    <a:lstStyle/>
                    <a:p>
                      <a:pPr algn="ctr"/>
                      <a:r>
                        <a:rPr lang="en-US" dirty="0">
                          <a:latin typeface="Century Gothic" panose="020B0502020202020204" pitchFamily="34" charset="0"/>
                        </a:rPr>
                        <a:t>Company </a:t>
                      </a:r>
                    </a:p>
                    <a:p>
                      <a:pPr algn="ctr"/>
                      <a:r>
                        <a:rPr lang="en-US" dirty="0">
                          <a:latin typeface="Century Gothic" panose="020B0502020202020204" pitchFamily="34" charset="0"/>
                        </a:rPr>
                        <a:t>Two</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75F0EE"/>
                    </a:solidFill>
                  </a:tcPr>
                </a:tc>
                <a:tc hMerge="1">
                  <a:txBody>
                    <a:bodyPr/>
                    <a:lstStyle/>
                    <a:p>
                      <a:pPr algn="ctr"/>
                      <a:endParaRPr lang="en-US"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gridSpan="2">
                  <a:txBody>
                    <a:bodyPr/>
                    <a:lstStyle/>
                    <a:p>
                      <a:pPr algn="ctr"/>
                      <a:r>
                        <a:rPr lang="en-US" dirty="0">
                          <a:latin typeface="Century Gothic" panose="020B0502020202020204" pitchFamily="34" charset="0"/>
                        </a:rPr>
                        <a:t>Company </a:t>
                      </a:r>
                    </a:p>
                    <a:p>
                      <a:pPr algn="ctr"/>
                      <a:r>
                        <a:rPr lang="en-US" dirty="0">
                          <a:latin typeface="Century Gothic" panose="020B0502020202020204" pitchFamily="34" charset="0"/>
                        </a:rPr>
                        <a:t>Three</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DFE2"/>
                    </a:solidFill>
                  </a:tcPr>
                </a:tc>
                <a:tc hMerge="1">
                  <a:txBody>
                    <a:bodyPr/>
                    <a:lstStyle/>
                    <a:p>
                      <a:pPr algn="ctr"/>
                      <a:endParaRPr lang="en-US" dirty="0"/>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979595278"/>
                  </a:ext>
                </a:extLst>
              </a:tr>
              <a:tr h="384826">
                <a:tc>
                  <a:txBody>
                    <a:bodyPr/>
                    <a:lstStyle/>
                    <a:p>
                      <a:r>
                        <a:rPr lang="en-US" sz="1700" dirty="0">
                          <a:latin typeface="Century Gothic" panose="020B0502020202020204" pitchFamily="34" charset="0"/>
                        </a:rPr>
                        <a:t>Criteria</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700" dirty="0">
                          <a:latin typeface="Century Gothic" panose="020B0502020202020204" pitchFamily="34" charset="0"/>
                        </a:rPr>
                        <a:t>Weighting</a:t>
                      </a:r>
                    </a:p>
                  </a:txBody>
                  <a:tcPr>
                    <a:lnL w="12700" cap="flat" cmpd="sng" algn="ctr">
                      <a:noFill/>
                      <a:prstDash val="solid"/>
                      <a:round/>
                      <a:headEnd type="none" w="med" len="med"/>
                      <a:tailEnd type="none" w="med" len="med"/>
                    </a:lnL>
                    <a:lnR w="381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a:solidFill>
                            <a:schemeClr val="bg2">
                              <a:lumMod val="90000"/>
                            </a:schemeClr>
                          </a:solidFill>
                          <a:latin typeface="Courier" pitchFamily="2" charset="0"/>
                        </a:rPr>
                        <a:t>SCORE</a:t>
                      </a:r>
                    </a:p>
                  </a:txBody>
                  <a:tcPr anchor="ctr">
                    <a:lnL w="381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2">
                        <a:lumMod val="50000"/>
                      </a:schemeClr>
                    </a:solidFill>
                  </a:tcPr>
                </a:tc>
                <a:tc>
                  <a:txBody>
                    <a:bodyPr/>
                    <a:lstStyle/>
                    <a:p>
                      <a:pPr algn="ctr"/>
                      <a:r>
                        <a:rPr lang="en-US" sz="1800" dirty="0">
                          <a:solidFill>
                            <a:schemeClr val="bg2">
                              <a:lumMod val="90000"/>
                            </a:schemeClr>
                          </a:solidFill>
                          <a:latin typeface="Courier" pitchFamily="2" charset="0"/>
                        </a:rPr>
                        <a:t>TOTAL</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2">
                        <a:lumMod val="50000"/>
                      </a:schemeClr>
                    </a:solidFill>
                  </a:tcPr>
                </a:tc>
                <a:tc>
                  <a:txBody>
                    <a:bodyPr/>
                    <a:lstStyle/>
                    <a:p>
                      <a:pPr algn="ctr"/>
                      <a:r>
                        <a:rPr lang="en-US" sz="1800" dirty="0">
                          <a:solidFill>
                            <a:schemeClr val="bg2">
                              <a:lumMod val="90000"/>
                            </a:schemeClr>
                          </a:solidFill>
                          <a:latin typeface="Courier" pitchFamily="2" charset="0"/>
                        </a:rPr>
                        <a:t>SCORE</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2">
                        <a:lumMod val="50000"/>
                      </a:schemeClr>
                    </a:solidFill>
                  </a:tcPr>
                </a:tc>
                <a:tc>
                  <a:txBody>
                    <a:bodyPr/>
                    <a:lstStyle/>
                    <a:p>
                      <a:pPr algn="ctr"/>
                      <a:r>
                        <a:rPr lang="en-US" sz="1800" dirty="0">
                          <a:solidFill>
                            <a:schemeClr val="bg2">
                              <a:lumMod val="90000"/>
                            </a:schemeClr>
                          </a:solidFill>
                          <a:latin typeface="Courier" pitchFamily="2" charset="0"/>
                        </a:rPr>
                        <a:t>TOTAL</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2">
                        <a:lumMod val="50000"/>
                      </a:schemeClr>
                    </a:solidFill>
                  </a:tcPr>
                </a:tc>
                <a:tc>
                  <a:txBody>
                    <a:bodyPr/>
                    <a:lstStyle/>
                    <a:p>
                      <a:pPr algn="ctr"/>
                      <a:r>
                        <a:rPr lang="en-US" sz="1800" dirty="0">
                          <a:solidFill>
                            <a:schemeClr val="bg2">
                              <a:lumMod val="90000"/>
                            </a:schemeClr>
                          </a:solidFill>
                          <a:latin typeface="Courier" pitchFamily="2" charset="0"/>
                        </a:rPr>
                        <a:t>SCORE</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2">
                        <a:lumMod val="50000"/>
                      </a:schemeClr>
                    </a:solidFill>
                  </a:tcPr>
                </a:tc>
                <a:tc>
                  <a:txBody>
                    <a:bodyPr/>
                    <a:lstStyle/>
                    <a:p>
                      <a:pPr algn="ctr"/>
                      <a:r>
                        <a:rPr lang="en-US" sz="1800" dirty="0">
                          <a:solidFill>
                            <a:schemeClr val="bg2">
                              <a:lumMod val="90000"/>
                            </a:schemeClr>
                          </a:solidFill>
                          <a:latin typeface="Courier" pitchFamily="2" charset="0"/>
                        </a:rPr>
                        <a:t>TOTAL</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2">
                        <a:lumMod val="50000"/>
                      </a:schemeClr>
                    </a:solidFill>
                  </a:tcPr>
                </a:tc>
                <a:extLst>
                  <a:ext uri="{0D108BD9-81ED-4DB2-BD59-A6C34878D82A}">
                    <a16:rowId xmlns:a16="http://schemas.microsoft.com/office/drawing/2014/main" val="3116227791"/>
                  </a:ext>
                </a:extLst>
              </a:tr>
              <a:tr h="646670">
                <a:tc>
                  <a:txBody>
                    <a:bodyPr/>
                    <a:lstStyle/>
                    <a:p>
                      <a:r>
                        <a:rPr lang="en-US" dirty="0">
                          <a:latin typeface="Century Gothic" panose="020B0502020202020204" pitchFamily="34" charset="0"/>
                        </a:rPr>
                        <a:t>Criterion One</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US" sz="2400" dirty="0">
                          <a:latin typeface="Century Gothic" panose="020B0502020202020204" pitchFamily="34" charset="0"/>
                        </a:rPr>
                        <a:t>5</a:t>
                      </a:r>
                    </a:p>
                  </a:txBody>
                  <a:tcPr anchor="ctr">
                    <a:lnL w="12700" cap="flat" cmpd="sng" algn="ctr">
                      <a:solidFill>
                        <a:schemeClr val="bg1">
                          <a:lumMod val="75000"/>
                        </a:schemeClr>
                      </a:solidFill>
                      <a:prstDash val="solid"/>
                      <a:round/>
                      <a:headEnd type="none" w="med" len="med"/>
                      <a:tailEnd type="none" w="med" len="med"/>
                    </a:lnL>
                    <a:lnR w="381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2"/>
                    </a:solidFill>
                  </a:tcPr>
                </a:tc>
                <a:tc>
                  <a:txBody>
                    <a:bodyPr/>
                    <a:lstStyle/>
                    <a:p>
                      <a:pPr algn="ctr"/>
                      <a:r>
                        <a:rPr lang="en-US" sz="2400" dirty="0">
                          <a:latin typeface="Century Gothic" panose="020B0502020202020204" pitchFamily="34" charset="0"/>
                        </a:rPr>
                        <a:t>2</a:t>
                      </a:r>
                    </a:p>
                  </a:txBody>
                  <a:tcPr anchor="ctr">
                    <a:lnL w="381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algn="ctr"/>
                      <a:r>
                        <a:rPr lang="en-US" sz="2400" dirty="0">
                          <a:latin typeface="Century Gothic" panose="020B0502020202020204" pitchFamily="34" charset="0"/>
                        </a:rPr>
                        <a:t>10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DFE1"/>
                    </a:solidFill>
                  </a:tcPr>
                </a:tc>
                <a:tc>
                  <a:txBody>
                    <a:bodyPr/>
                    <a:lstStyle/>
                    <a:p>
                      <a:pPr algn="ctr"/>
                      <a:r>
                        <a:rPr lang="en-US" sz="2400" dirty="0">
                          <a:latin typeface="Century Gothic" panose="020B0502020202020204" pitchFamily="34" charset="0"/>
                        </a:rPr>
                        <a:t>3</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algn="ctr"/>
                      <a:r>
                        <a:rPr lang="en-US" sz="2400" dirty="0">
                          <a:latin typeface="Century Gothic" panose="020B0502020202020204" pitchFamily="34" charset="0"/>
                        </a:rPr>
                        <a:t>15</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DFE1"/>
                    </a:solidFill>
                  </a:tcPr>
                </a:tc>
                <a:tc>
                  <a:txBody>
                    <a:bodyPr/>
                    <a:lstStyle/>
                    <a:p>
                      <a:pPr algn="ctr"/>
                      <a:r>
                        <a:rPr lang="en-US" sz="2400" dirty="0">
                          <a:latin typeface="Century Gothic" panose="020B0502020202020204" pitchFamily="34" charset="0"/>
                        </a:rPr>
                        <a:t>3</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algn="ctr"/>
                      <a:r>
                        <a:rPr lang="en-US" sz="2400" dirty="0">
                          <a:latin typeface="Century Gothic" panose="020B0502020202020204" pitchFamily="34" charset="0"/>
                        </a:rPr>
                        <a:t>15</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DFE1"/>
                    </a:solidFill>
                  </a:tcPr>
                </a:tc>
                <a:extLst>
                  <a:ext uri="{0D108BD9-81ED-4DB2-BD59-A6C34878D82A}">
                    <a16:rowId xmlns:a16="http://schemas.microsoft.com/office/drawing/2014/main" val="4074577196"/>
                  </a:ext>
                </a:extLst>
              </a:tr>
              <a:tr h="646670">
                <a:tc>
                  <a:txBody>
                    <a:bodyPr/>
                    <a:lstStyle/>
                    <a:p>
                      <a:r>
                        <a:rPr lang="en-US" dirty="0">
                          <a:latin typeface="Century Gothic" panose="020B0502020202020204" pitchFamily="34" charset="0"/>
                        </a:rPr>
                        <a:t>Criterion Two</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US" sz="2400" dirty="0">
                          <a:latin typeface="Century Gothic" panose="020B0502020202020204" pitchFamily="34" charset="0"/>
                        </a:rPr>
                        <a:t>4</a:t>
                      </a:r>
                    </a:p>
                  </a:txBody>
                  <a:tcPr anchor="ctr">
                    <a:lnL w="12700" cap="flat" cmpd="sng" algn="ctr">
                      <a:solidFill>
                        <a:schemeClr val="bg1">
                          <a:lumMod val="75000"/>
                        </a:schemeClr>
                      </a:solidFill>
                      <a:prstDash val="solid"/>
                      <a:round/>
                      <a:headEnd type="none" w="med" len="med"/>
                      <a:tailEnd type="none" w="med" len="med"/>
                    </a:lnL>
                    <a:lnR w="381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2"/>
                    </a:solidFill>
                  </a:tcPr>
                </a:tc>
                <a:tc>
                  <a:txBody>
                    <a:bodyPr/>
                    <a:lstStyle/>
                    <a:p>
                      <a:pPr algn="ctr"/>
                      <a:r>
                        <a:rPr lang="en-US" sz="2400" dirty="0">
                          <a:latin typeface="Century Gothic" panose="020B0502020202020204" pitchFamily="34" charset="0"/>
                        </a:rPr>
                        <a:t>2</a:t>
                      </a:r>
                    </a:p>
                  </a:txBody>
                  <a:tcPr anchor="ctr">
                    <a:lnL w="381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algn="ctr"/>
                      <a:r>
                        <a:rPr lang="en-US" sz="2400" dirty="0">
                          <a:latin typeface="Century Gothic" panose="020B0502020202020204" pitchFamily="34" charset="0"/>
                        </a:rPr>
                        <a:t>8</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C000"/>
                    </a:solidFill>
                  </a:tcPr>
                </a:tc>
                <a:tc>
                  <a:txBody>
                    <a:bodyPr/>
                    <a:lstStyle/>
                    <a:p>
                      <a:pPr algn="ctr"/>
                      <a:r>
                        <a:rPr lang="en-US" sz="2400" dirty="0">
                          <a:latin typeface="Century Gothic" panose="020B0502020202020204" pitchFamily="34" charset="0"/>
                        </a:rPr>
                        <a:t>2</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algn="ctr"/>
                      <a:r>
                        <a:rPr lang="en-US" sz="2400" dirty="0">
                          <a:latin typeface="Century Gothic" panose="020B0502020202020204" pitchFamily="34" charset="0"/>
                        </a:rPr>
                        <a:t>8</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C000"/>
                    </a:solidFill>
                  </a:tcPr>
                </a:tc>
                <a:tc>
                  <a:txBody>
                    <a:bodyPr/>
                    <a:lstStyle/>
                    <a:p>
                      <a:pPr algn="ctr"/>
                      <a:r>
                        <a:rPr lang="en-US" sz="2400" dirty="0">
                          <a:latin typeface="Century Gothic" panose="020B0502020202020204" pitchFamily="34" charset="0"/>
                        </a:rPr>
                        <a:t>5</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algn="ctr"/>
                      <a:r>
                        <a:rPr lang="en-US" sz="2400" dirty="0">
                          <a:latin typeface="Century Gothic" panose="020B0502020202020204" pitchFamily="34" charset="0"/>
                        </a:rPr>
                        <a:t>20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9EEB01"/>
                    </a:solidFill>
                  </a:tcPr>
                </a:tc>
                <a:extLst>
                  <a:ext uri="{0D108BD9-81ED-4DB2-BD59-A6C34878D82A}">
                    <a16:rowId xmlns:a16="http://schemas.microsoft.com/office/drawing/2014/main" val="4118497344"/>
                  </a:ext>
                </a:extLst>
              </a:tr>
              <a:tr h="646670">
                <a:tc>
                  <a:txBody>
                    <a:bodyPr/>
                    <a:lstStyle/>
                    <a:p>
                      <a:r>
                        <a:rPr lang="en-US" dirty="0">
                          <a:latin typeface="Century Gothic" panose="020B0502020202020204" pitchFamily="34" charset="0"/>
                        </a:rPr>
                        <a:t>Criterion Three</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US" sz="2400" dirty="0">
                          <a:latin typeface="Century Gothic" panose="020B0502020202020204" pitchFamily="34" charset="0"/>
                        </a:rPr>
                        <a:t>3</a:t>
                      </a:r>
                    </a:p>
                  </a:txBody>
                  <a:tcPr anchor="ctr">
                    <a:lnL w="12700" cap="flat" cmpd="sng" algn="ctr">
                      <a:solidFill>
                        <a:schemeClr val="bg1">
                          <a:lumMod val="75000"/>
                        </a:schemeClr>
                      </a:solidFill>
                      <a:prstDash val="solid"/>
                      <a:round/>
                      <a:headEnd type="none" w="med" len="med"/>
                      <a:tailEnd type="none" w="med" len="med"/>
                    </a:lnL>
                    <a:lnR w="381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2"/>
                    </a:solidFill>
                  </a:tcPr>
                </a:tc>
                <a:tc>
                  <a:txBody>
                    <a:bodyPr/>
                    <a:lstStyle/>
                    <a:p>
                      <a:pPr algn="ctr"/>
                      <a:r>
                        <a:rPr lang="en-US" sz="2400" dirty="0">
                          <a:latin typeface="Century Gothic" panose="020B0502020202020204" pitchFamily="34" charset="0"/>
                        </a:rPr>
                        <a:t>4</a:t>
                      </a:r>
                    </a:p>
                  </a:txBody>
                  <a:tcPr anchor="ctr">
                    <a:lnL w="381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algn="ctr"/>
                      <a:r>
                        <a:rPr lang="en-US" sz="2400" dirty="0">
                          <a:latin typeface="Century Gothic" panose="020B0502020202020204" pitchFamily="34" charset="0"/>
                        </a:rPr>
                        <a:t>12</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DFE1"/>
                    </a:solidFill>
                  </a:tcPr>
                </a:tc>
                <a:tc>
                  <a:txBody>
                    <a:bodyPr/>
                    <a:lstStyle/>
                    <a:p>
                      <a:pPr algn="ctr"/>
                      <a:r>
                        <a:rPr lang="en-US" sz="2400" dirty="0">
                          <a:latin typeface="Century Gothic" panose="020B0502020202020204" pitchFamily="34" charset="0"/>
                        </a:rPr>
                        <a:t>4</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algn="ctr"/>
                      <a:r>
                        <a:rPr lang="en-US" sz="2400" dirty="0">
                          <a:latin typeface="Century Gothic" panose="020B0502020202020204" pitchFamily="34" charset="0"/>
                        </a:rPr>
                        <a:t>12</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DFE1"/>
                    </a:solidFill>
                  </a:tcPr>
                </a:tc>
                <a:tc>
                  <a:txBody>
                    <a:bodyPr/>
                    <a:lstStyle/>
                    <a:p>
                      <a:pPr algn="ctr"/>
                      <a:r>
                        <a:rPr lang="en-US" sz="2400" dirty="0">
                          <a:latin typeface="Century Gothic" panose="020B0502020202020204" pitchFamily="34" charset="0"/>
                        </a:rPr>
                        <a:t>2</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algn="ctr"/>
                      <a:r>
                        <a:rPr lang="en-US" sz="2400" dirty="0">
                          <a:latin typeface="Century Gothic" panose="020B0502020202020204" pitchFamily="34" charset="0"/>
                        </a:rPr>
                        <a:t>6</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C000"/>
                    </a:solidFill>
                  </a:tcPr>
                </a:tc>
                <a:extLst>
                  <a:ext uri="{0D108BD9-81ED-4DB2-BD59-A6C34878D82A}">
                    <a16:rowId xmlns:a16="http://schemas.microsoft.com/office/drawing/2014/main" val="311044749"/>
                  </a:ext>
                </a:extLst>
              </a:tr>
              <a:tr h="646670">
                <a:tc>
                  <a:txBody>
                    <a:bodyPr/>
                    <a:lstStyle/>
                    <a:p>
                      <a:r>
                        <a:rPr lang="en-US" dirty="0">
                          <a:latin typeface="Century Gothic" panose="020B0502020202020204" pitchFamily="34" charset="0"/>
                        </a:rPr>
                        <a:t>Criterion Four</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US" sz="2400" dirty="0">
                          <a:latin typeface="Century Gothic" panose="020B0502020202020204" pitchFamily="34" charset="0"/>
                        </a:rPr>
                        <a:t>2</a:t>
                      </a:r>
                    </a:p>
                  </a:txBody>
                  <a:tcPr anchor="ctr">
                    <a:lnL w="12700" cap="flat" cmpd="sng" algn="ctr">
                      <a:solidFill>
                        <a:schemeClr val="bg1">
                          <a:lumMod val="75000"/>
                        </a:schemeClr>
                      </a:solidFill>
                      <a:prstDash val="solid"/>
                      <a:round/>
                      <a:headEnd type="none" w="med" len="med"/>
                      <a:tailEnd type="none" w="med" len="med"/>
                    </a:lnL>
                    <a:lnR w="381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2"/>
                    </a:solidFill>
                  </a:tcPr>
                </a:tc>
                <a:tc>
                  <a:txBody>
                    <a:bodyPr/>
                    <a:lstStyle/>
                    <a:p>
                      <a:pPr algn="ctr"/>
                      <a:r>
                        <a:rPr lang="en-US" sz="2400" dirty="0">
                          <a:latin typeface="Century Gothic" panose="020B0502020202020204" pitchFamily="34" charset="0"/>
                        </a:rPr>
                        <a:t>1</a:t>
                      </a:r>
                    </a:p>
                  </a:txBody>
                  <a:tcPr anchor="ctr">
                    <a:lnL w="381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algn="ctr"/>
                      <a:r>
                        <a:rPr lang="en-US" sz="2400" dirty="0">
                          <a:latin typeface="Century Gothic" panose="020B0502020202020204" pitchFamily="34" charset="0"/>
                        </a:rPr>
                        <a:t>2</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0000"/>
                    </a:solidFill>
                  </a:tcPr>
                </a:tc>
                <a:tc>
                  <a:txBody>
                    <a:bodyPr/>
                    <a:lstStyle/>
                    <a:p>
                      <a:pPr algn="ctr"/>
                      <a:r>
                        <a:rPr lang="en-US" sz="2400" dirty="0">
                          <a:latin typeface="Century Gothic" panose="020B0502020202020204" pitchFamily="34" charset="0"/>
                        </a:rPr>
                        <a:t>5</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algn="ctr"/>
                      <a:r>
                        <a:rPr lang="en-US" sz="2400" dirty="0">
                          <a:latin typeface="Century Gothic" panose="020B0502020202020204" pitchFamily="34" charset="0"/>
                        </a:rPr>
                        <a:t>10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DFE1"/>
                    </a:solidFill>
                  </a:tcPr>
                </a:tc>
                <a:tc>
                  <a:txBody>
                    <a:bodyPr/>
                    <a:lstStyle/>
                    <a:p>
                      <a:pPr algn="ctr"/>
                      <a:r>
                        <a:rPr lang="en-US" sz="2400" dirty="0">
                          <a:latin typeface="Century Gothic" panose="020B0502020202020204" pitchFamily="34" charset="0"/>
                        </a:rPr>
                        <a:t>5</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algn="ctr"/>
                      <a:r>
                        <a:rPr lang="en-US" sz="2400" dirty="0">
                          <a:latin typeface="Century Gothic" panose="020B0502020202020204" pitchFamily="34" charset="0"/>
                        </a:rPr>
                        <a:t>10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DFE1"/>
                    </a:solidFill>
                  </a:tcPr>
                </a:tc>
                <a:extLst>
                  <a:ext uri="{0D108BD9-81ED-4DB2-BD59-A6C34878D82A}">
                    <a16:rowId xmlns:a16="http://schemas.microsoft.com/office/drawing/2014/main" val="2222413766"/>
                  </a:ext>
                </a:extLst>
              </a:tr>
              <a:tr h="646670">
                <a:tc>
                  <a:txBody>
                    <a:bodyPr/>
                    <a:lstStyle/>
                    <a:p>
                      <a:r>
                        <a:rPr lang="en-US" dirty="0">
                          <a:latin typeface="Century Gothic" panose="020B0502020202020204" pitchFamily="34" charset="0"/>
                        </a:rPr>
                        <a:t>Criterion Five</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381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US" sz="2400" dirty="0">
                          <a:latin typeface="Century Gothic" panose="020B0502020202020204" pitchFamily="34" charset="0"/>
                        </a:rPr>
                        <a:t>1</a:t>
                      </a:r>
                    </a:p>
                  </a:txBody>
                  <a:tcPr anchor="ctr">
                    <a:lnL w="12700" cap="flat" cmpd="sng" algn="ctr">
                      <a:solidFill>
                        <a:schemeClr val="bg1">
                          <a:lumMod val="75000"/>
                        </a:schemeClr>
                      </a:solidFill>
                      <a:prstDash val="solid"/>
                      <a:round/>
                      <a:headEnd type="none" w="med" len="med"/>
                      <a:tailEnd type="none" w="med" len="med"/>
                    </a:lnL>
                    <a:lnR w="381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38100" cap="flat" cmpd="sng" algn="ctr">
                      <a:solidFill>
                        <a:schemeClr val="bg1">
                          <a:lumMod val="75000"/>
                        </a:schemeClr>
                      </a:solidFill>
                      <a:prstDash val="solid"/>
                      <a:round/>
                      <a:headEnd type="none" w="med" len="med"/>
                      <a:tailEnd type="none" w="med" len="med"/>
                    </a:lnB>
                    <a:solidFill>
                      <a:schemeClr val="bg2"/>
                    </a:solidFill>
                  </a:tcPr>
                </a:tc>
                <a:tc>
                  <a:txBody>
                    <a:bodyPr/>
                    <a:lstStyle/>
                    <a:p>
                      <a:pPr algn="ctr"/>
                      <a:r>
                        <a:rPr lang="en-US" sz="2400" dirty="0">
                          <a:latin typeface="Century Gothic" panose="020B0502020202020204" pitchFamily="34" charset="0"/>
                        </a:rPr>
                        <a:t>5</a:t>
                      </a:r>
                    </a:p>
                  </a:txBody>
                  <a:tcPr anchor="ctr">
                    <a:lnL w="381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3810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algn="ctr"/>
                      <a:r>
                        <a:rPr lang="en-US" sz="2400" dirty="0">
                          <a:latin typeface="Century Gothic" panose="020B0502020202020204" pitchFamily="34" charset="0"/>
                        </a:rPr>
                        <a:t>5</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38100" cap="flat" cmpd="sng" algn="ctr">
                      <a:solidFill>
                        <a:schemeClr val="bg1">
                          <a:lumMod val="75000"/>
                        </a:schemeClr>
                      </a:solidFill>
                      <a:prstDash val="solid"/>
                      <a:round/>
                      <a:headEnd type="none" w="med" len="med"/>
                      <a:tailEnd type="none" w="med" len="med"/>
                    </a:lnB>
                    <a:solidFill>
                      <a:srgbClr val="FF0000"/>
                    </a:solidFill>
                  </a:tcPr>
                </a:tc>
                <a:tc>
                  <a:txBody>
                    <a:bodyPr/>
                    <a:lstStyle/>
                    <a:p>
                      <a:pPr algn="ctr"/>
                      <a:r>
                        <a:rPr lang="en-US" sz="2400" dirty="0">
                          <a:latin typeface="Century Gothic" panose="020B0502020202020204" pitchFamily="34" charset="0"/>
                        </a:rPr>
                        <a:t>5</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3810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algn="ctr"/>
                      <a:r>
                        <a:rPr lang="en-US" sz="2400" dirty="0">
                          <a:latin typeface="Century Gothic" panose="020B0502020202020204" pitchFamily="34" charset="0"/>
                        </a:rPr>
                        <a:t>5</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38100" cap="flat" cmpd="sng" algn="ctr">
                      <a:solidFill>
                        <a:schemeClr val="bg1">
                          <a:lumMod val="75000"/>
                        </a:schemeClr>
                      </a:solidFill>
                      <a:prstDash val="solid"/>
                      <a:round/>
                      <a:headEnd type="none" w="med" len="med"/>
                      <a:tailEnd type="none" w="med" len="med"/>
                    </a:lnB>
                    <a:solidFill>
                      <a:srgbClr val="FF0000"/>
                    </a:solidFill>
                  </a:tcPr>
                </a:tc>
                <a:tc>
                  <a:txBody>
                    <a:bodyPr/>
                    <a:lstStyle/>
                    <a:p>
                      <a:pPr algn="ctr"/>
                      <a:r>
                        <a:rPr lang="en-US" sz="2400" dirty="0">
                          <a:latin typeface="Century Gothic" panose="020B0502020202020204" pitchFamily="34" charset="0"/>
                        </a:rPr>
                        <a:t>4</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3810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algn="ctr"/>
                      <a:r>
                        <a:rPr lang="en-US" sz="2400" dirty="0">
                          <a:latin typeface="Century Gothic" panose="020B0502020202020204" pitchFamily="34" charset="0"/>
                        </a:rPr>
                        <a:t>4</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38100" cap="flat" cmpd="sng" algn="ctr">
                      <a:solidFill>
                        <a:schemeClr val="bg1">
                          <a:lumMod val="75000"/>
                        </a:schemeClr>
                      </a:solidFill>
                      <a:prstDash val="solid"/>
                      <a:round/>
                      <a:headEnd type="none" w="med" len="med"/>
                      <a:tailEnd type="none" w="med" len="med"/>
                    </a:lnB>
                    <a:solidFill>
                      <a:srgbClr val="FF0000"/>
                    </a:solidFill>
                  </a:tcPr>
                </a:tc>
                <a:extLst>
                  <a:ext uri="{0D108BD9-81ED-4DB2-BD59-A6C34878D82A}">
                    <a16:rowId xmlns:a16="http://schemas.microsoft.com/office/drawing/2014/main" val="2488165949"/>
                  </a:ext>
                </a:extLst>
              </a:tr>
              <a:tr h="646670">
                <a:tc gridSpan="2">
                  <a:txBody>
                    <a:bodyPr/>
                    <a:lstStyle/>
                    <a:p>
                      <a:pPr algn="r"/>
                      <a:r>
                        <a:rPr lang="en-US" sz="2000" dirty="0">
                          <a:latin typeface="Courier" pitchFamily="2" charset="0"/>
                        </a:rPr>
                        <a:t>TOTAL SCORE</a:t>
                      </a:r>
                    </a:p>
                  </a:txBody>
                  <a:tcPr anchor="ctr">
                    <a:lnL w="12700" cap="flat" cmpd="sng" algn="ctr">
                      <a:noFill/>
                      <a:prstDash val="solid"/>
                      <a:round/>
                      <a:headEnd type="none" w="med" len="med"/>
                      <a:tailEnd type="none" w="med" len="med"/>
                    </a:lnL>
                    <a:lnR w="38100" cap="flat" cmpd="sng" algn="ctr">
                      <a:solidFill>
                        <a:schemeClr val="bg1">
                          <a:lumMod val="75000"/>
                        </a:schemeClr>
                      </a:solidFill>
                      <a:prstDash val="solid"/>
                      <a:round/>
                      <a:headEnd type="none" w="med" len="med"/>
                      <a:tailEnd type="none" w="med" len="med"/>
                    </a:lnR>
                    <a:lnT w="381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400" b="1" dirty="0">
                        <a:latin typeface="Century Gothic" panose="020B0502020202020204" pitchFamily="34" charset="0"/>
                      </a:endParaRPr>
                    </a:p>
                  </a:txBody>
                  <a:tcPr anchor="ctr">
                    <a:lnL w="381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pattFill prst="dkUpDiag">
                      <a:fgClr>
                        <a:srgbClr val="B1F7F2"/>
                      </a:fgClr>
                      <a:bgClr>
                        <a:schemeClr val="bg1"/>
                      </a:bgClr>
                    </a:pattFill>
                  </a:tcPr>
                </a:tc>
                <a:tc>
                  <a:txBody>
                    <a:bodyPr/>
                    <a:lstStyle/>
                    <a:p>
                      <a:pPr algn="ctr"/>
                      <a:r>
                        <a:rPr lang="en-US" sz="2400" b="1" dirty="0">
                          <a:latin typeface="Century Gothic" panose="020B0502020202020204" pitchFamily="34" charset="0"/>
                        </a:rPr>
                        <a:t>37</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B1F7F2"/>
                    </a:solidFill>
                  </a:tcPr>
                </a:tc>
                <a:tc>
                  <a:txBody>
                    <a:bodyPr/>
                    <a:lstStyle/>
                    <a:p>
                      <a:pPr algn="ctr"/>
                      <a:endParaRPr lang="en-US" sz="2400" b="1" dirty="0">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pattFill prst="dkUpDiag">
                      <a:fgClr>
                        <a:srgbClr val="75F0EE"/>
                      </a:fgClr>
                      <a:bgClr>
                        <a:schemeClr val="bg1"/>
                      </a:bgClr>
                    </a:pattFill>
                  </a:tcPr>
                </a:tc>
                <a:tc>
                  <a:txBody>
                    <a:bodyPr/>
                    <a:lstStyle/>
                    <a:p>
                      <a:pPr algn="ctr"/>
                      <a:r>
                        <a:rPr lang="en-US" sz="2400" b="1" dirty="0">
                          <a:latin typeface="Century Gothic" panose="020B0502020202020204" pitchFamily="34" charset="0"/>
                        </a:rPr>
                        <a:t>50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75F0EE"/>
                    </a:solidFill>
                  </a:tcPr>
                </a:tc>
                <a:tc>
                  <a:txBody>
                    <a:bodyPr/>
                    <a:lstStyle/>
                    <a:p>
                      <a:pPr algn="ctr"/>
                      <a:endParaRPr lang="en-US" sz="2400" b="1" dirty="0">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pattFill prst="dkUpDiag">
                      <a:fgClr>
                        <a:srgbClr val="00DFE2"/>
                      </a:fgClr>
                      <a:bgClr>
                        <a:schemeClr val="bg1"/>
                      </a:bgClr>
                    </a:pattFill>
                  </a:tcPr>
                </a:tc>
                <a:tc>
                  <a:txBody>
                    <a:bodyPr/>
                    <a:lstStyle/>
                    <a:p>
                      <a:pPr algn="ctr"/>
                      <a:r>
                        <a:rPr lang="en-US" sz="2400" b="1" dirty="0">
                          <a:latin typeface="Century Gothic" panose="020B0502020202020204" pitchFamily="34" charset="0"/>
                        </a:rPr>
                        <a:t>55</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DFE2"/>
                    </a:solidFill>
                  </a:tcPr>
                </a:tc>
                <a:extLst>
                  <a:ext uri="{0D108BD9-81ED-4DB2-BD59-A6C34878D82A}">
                    <a16:rowId xmlns:a16="http://schemas.microsoft.com/office/drawing/2014/main" val="1643955766"/>
                  </a:ext>
                </a:extLst>
              </a:tr>
            </a:tbl>
          </a:graphicData>
        </a:graphic>
      </p:graphicFrame>
    </p:spTree>
    <p:extLst>
      <p:ext uri="{BB962C8B-B14F-4D97-AF65-F5344CB8AC3E}">
        <p14:creationId xmlns:p14="http://schemas.microsoft.com/office/powerpoint/2010/main" val="18544219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3D abstract waves with color gradient">
            <a:extLst>
              <a:ext uri="{FF2B5EF4-FFF2-40B4-BE49-F238E27FC236}">
                <a16:creationId xmlns:a16="http://schemas.microsoft.com/office/drawing/2014/main" id="{8E1499CF-6C1B-1363-A2A2-6181733327F8}"/>
              </a:ext>
            </a:extLst>
          </p:cNvPr>
          <p:cNvPicPr>
            <a:picLocks noChangeAspect="1"/>
          </p:cNvPicPr>
          <p:nvPr/>
        </p:nvPicPr>
        <p:blipFill rotWithShape="1">
          <a:blip r:embed="rId2" cstate="email">
            <a:grayscl/>
            <a:alphaModFix amt="56000"/>
            <a:extLst>
              <a:ext uri="{BEBA8EAE-BF5A-486C-A8C5-ECC9F3942E4B}">
                <a14:imgProps xmlns:a14="http://schemas.microsoft.com/office/drawing/2010/main">
                  <a14:imgLayer r:embed="rId3">
                    <a14:imgEffect>
                      <a14:colorTemperature colorTemp="3469"/>
                    </a14:imgEffect>
                    <a14:imgEffect>
                      <a14:saturation sat="33000"/>
                    </a14:imgEffect>
                    <a14:imgEffect>
                      <a14:brightnessContrast bright="40000"/>
                    </a14:imgEffect>
                  </a14:imgLayer>
                </a14:imgProps>
              </a:ext>
              <a:ext uri="{28A0092B-C50C-407E-A947-70E740481C1C}">
                <a14:useLocalDpi xmlns:a14="http://schemas.microsoft.com/office/drawing/2010/main"/>
              </a:ext>
            </a:extLst>
          </a:blip>
          <a:srcRect t="2167"/>
          <a:stretch/>
        </p:blipFill>
        <p:spPr>
          <a:xfrm rot="10800000">
            <a:off x="0" y="0"/>
            <a:ext cx="12192000" cy="6858002"/>
          </a:xfrm>
          <a:prstGeom prst="rect">
            <a:avLst/>
          </a:prstGeom>
        </p:spPr>
      </p:pic>
      <p:sp>
        <p:nvSpPr>
          <p:cNvPr id="12" name="Rounded Rectangle 11">
            <a:extLst>
              <a:ext uri="{FF2B5EF4-FFF2-40B4-BE49-F238E27FC236}">
                <a16:creationId xmlns:a16="http://schemas.microsoft.com/office/drawing/2014/main" id="{972731EC-4451-7177-A886-8C119E5098EE}"/>
              </a:ext>
            </a:extLst>
          </p:cNvPr>
          <p:cNvSpPr/>
          <p:nvPr/>
        </p:nvSpPr>
        <p:spPr>
          <a:xfrm>
            <a:off x="6345193" y="338315"/>
            <a:ext cx="731520" cy="548640"/>
          </a:xfrm>
          <a:prstGeom prst="roundRect">
            <a:avLst>
              <a:gd name="adj" fmla="val 10539"/>
            </a:avLst>
          </a:prstGeom>
          <a:gradFill flip="none" rotWithShape="1">
            <a:gsLst>
              <a:gs pos="86000">
                <a:srgbClr val="F2C001"/>
              </a:gs>
              <a:gs pos="22000">
                <a:srgbClr val="E28400"/>
              </a:gs>
            </a:gsLst>
            <a:path path="circle">
              <a:fillToRect r="100000" b="100000"/>
            </a:path>
            <a:tileRect l="-100000" t="-100000"/>
          </a:gra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91440" tIns="0" rIns="0" bIns="0" rtlCol="0" anchor="ctr" anchorCtr="0"/>
          <a:lstStyle/>
          <a:p>
            <a:pPr algn="ctr"/>
            <a:r>
              <a:rPr lang="en-US" sz="2500" b="1" dirty="0">
                <a:solidFill>
                  <a:schemeClr val="bg1"/>
                </a:solidFill>
                <a:latin typeface="Century Gothic" panose="020B0502020202020204" pitchFamily="34" charset="0"/>
              </a:rPr>
              <a:t>6+</a:t>
            </a:r>
          </a:p>
        </p:txBody>
      </p:sp>
      <p:sp>
        <p:nvSpPr>
          <p:cNvPr id="3" name="Rounded Rectangle 2">
            <a:extLst>
              <a:ext uri="{FF2B5EF4-FFF2-40B4-BE49-F238E27FC236}">
                <a16:creationId xmlns:a16="http://schemas.microsoft.com/office/drawing/2014/main" id="{9A33AA52-1A1D-B473-B9E4-D421C50A4B93}"/>
              </a:ext>
            </a:extLst>
          </p:cNvPr>
          <p:cNvSpPr/>
          <p:nvPr/>
        </p:nvSpPr>
        <p:spPr>
          <a:xfrm>
            <a:off x="623303" y="338315"/>
            <a:ext cx="731520" cy="548640"/>
          </a:xfrm>
          <a:prstGeom prst="roundRect">
            <a:avLst>
              <a:gd name="adj" fmla="val 10539"/>
            </a:avLst>
          </a:prstGeom>
          <a:gradFill flip="none" rotWithShape="1">
            <a:gsLst>
              <a:gs pos="86000">
                <a:srgbClr val="8CCF00"/>
              </a:gs>
              <a:gs pos="22000">
                <a:srgbClr val="008150"/>
              </a:gs>
            </a:gsLst>
            <a:path path="circle">
              <a:fillToRect r="100000" b="100000"/>
            </a:path>
            <a:tileRect l="-100000" t="-100000"/>
          </a:gra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91440" tIns="0" rIns="0" bIns="0" rtlCol="0" anchor="ctr" anchorCtr="0"/>
          <a:lstStyle/>
          <a:p>
            <a:pPr algn="ctr"/>
            <a:r>
              <a:rPr lang="en-US" sz="2500" b="1" dirty="0">
                <a:solidFill>
                  <a:schemeClr val="bg1"/>
                </a:solidFill>
                <a:latin typeface="Century Gothic" panose="020B0502020202020204" pitchFamily="34" charset="0"/>
              </a:rPr>
              <a:t>16+</a:t>
            </a:r>
          </a:p>
        </p:txBody>
      </p:sp>
      <p:sp>
        <p:nvSpPr>
          <p:cNvPr id="9" name="Rounded Rectangle 8">
            <a:extLst>
              <a:ext uri="{FF2B5EF4-FFF2-40B4-BE49-F238E27FC236}">
                <a16:creationId xmlns:a16="http://schemas.microsoft.com/office/drawing/2014/main" id="{8360F936-2E46-CFD7-F5F7-C0794EC8E176}"/>
              </a:ext>
            </a:extLst>
          </p:cNvPr>
          <p:cNvSpPr/>
          <p:nvPr/>
        </p:nvSpPr>
        <p:spPr>
          <a:xfrm>
            <a:off x="3484248" y="338315"/>
            <a:ext cx="731520" cy="548640"/>
          </a:xfrm>
          <a:prstGeom prst="roundRect">
            <a:avLst>
              <a:gd name="adj" fmla="val 10539"/>
            </a:avLst>
          </a:prstGeom>
          <a:gradFill flip="none" rotWithShape="1">
            <a:gsLst>
              <a:gs pos="85000">
                <a:srgbClr val="54C3B8"/>
              </a:gs>
              <a:gs pos="22000">
                <a:srgbClr val="008183"/>
              </a:gs>
            </a:gsLst>
            <a:path path="circle">
              <a:fillToRect r="100000" b="100000"/>
            </a:path>
            <a:tileRect l="-100000" t="-100000"/>
          </a:gra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91440" tIns="0" rIns="0" bIns="0" rtlCol="0" anchor="ctr" anchorCtr="0"/>
          <a:lstStyle/>
          <a:p>
            <a:pPr algn="ctr"/>
            <a:r>
              <a:rPr lang="en-US" sz="2500" b="1" dirty="0">
                <a:solidFill>
                  <a:schemeClr val="bg1"/>
                </a:solidFill>
                <a:latin typeface="Century Gothic" panose="020B0502020202020204" pitchFamily="34" charset="0"/>
              </a:rPr>
              <a:t>10+</a:t>
            </a:r>
          </a:p>
        </p:txBody>
      </p:sp>
      <p:sp>
        <p:nvSpPr>
          <p:cNvPr id="11" name="Rounded Rectangle 10">
            <a:extLst>
              <a:ext uri="{FF2B5EF4-FFF2-40B4-BE49-F238E27FC236}">
                <a16:creationId xmlns:a16="http://schemas.microsoft.com/office/drawing/2014/main" id="{5FC3C1BB-EE5F-BF7A-26EF-2DAF5275A1E1}"/>
              </a:ext>
            </a:extLst>
          </p:cNvPr>
          <p:cNvSpPr/>
          <p:nvPr/>
        </p:nvSpPr>
        <p:spPr>
          <a:xfrm>
            <a:off x="9206138" y="338315"/>
            <a:ext cx="731520" cy="548640"/>
          </a:xfrm>
          <a:prstGeom prst="roundRect">
            <a:avLst>
              <a:gd name="adj" fmla="val 10539"/>
            </a:avLst>
          </a:prstGeom>
          <a:gradFill flip="none" rotWithShape="1">
            <a:gsLst>
              <a:gs pos="24000">
                <a:srgbClr val="A20000"/>
              </a:gs>
              <a:gs pos="87000">
                <a:srgbClr val="FF0000"/>
              </a:gs>
            </a:gsLst>
            <a:path path="circle">
              <a:fillToRect r="100000" b="100000"/>
            </a:path>
            <a:tileRect l="-100000" t="-100000"/>
          </a:gra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chorCtr="0"/>
          <a:lstStyle/>
          <a:p>
            <a:pPr algn="ctr"/>
            <a:r>
              <a:rPr lang="en-US" sz="2500" b="1" dirty="0">
                <a:solidFill>
                  <a:schemeClr val="bg1"/>
                </a:solidFill>
                <a:latin typeface="Century Gothic" panose="020B0502020202020204" pitchFamily="34" charset="0"/>
              </a:rPr>
              <a:t>0-5</a:t>
            </a:r>
          </a:p>
        </p:txBody>
      </p:sp>
      <p:sp>
        <p:nvSpPr>
          <p:cNvPr id="2" name="TextBox 1">
            <a:extLst>
              <a:ext uri="{FF2B5EF4-FFF2-40B4-BE49-F238E27FC236}">
                <a16:creationId xmlns:a16="http://schemas.microsoft.com/office/drawing/2014/main" id="{F82AD824-0B90-B402-5C54-130E392D9A24}"/>
              </a:ext>
            </a:extLst>
          </p:cNvPr>
          <p:cNvSpPr txBox="1"/>
          <p:nvPr/>
        </p:nvSpPr>
        <p:spPr>
          <a:xfrm>
            <a:off x="1354823" y="381803"/>
            <a:ext cx="1841461" cy="461665"/>
          </a:xfrm>
          <a:prstGeom prst="rect">
            <a:avLst/>
          </a:prstGeom>
          <a:noFill/>
        </p:spPr>
        <p:txBody>
          <a:bodyPr wrap="square" rtlCol="0" anchor="ctr" anchorCtr="0">
            <a:spAutoFit/>
          </a:bodyPr>
          <a:lstStyle/>
          <a:p>
            <a:r>
              <a:rPr lang="en-US" sz="2400" dirty="0">
                <a:solidFill>
                  <a:schemeClr val="tx1">
                    <a:lumMod val="65000"/>
                    <a:lumOff val="35000"/>
                  </a:schemeClr>
                </a:solidFill>
                <a:latin typeface="Courier" pitchFamily="2" charset="0"/>
              </a:rPr>
              <a:t>Premier</a:t>
            </a:r>
          </a:p>
        </p:txBody>
      </p:sp>
      <p:sp>
        <p:nvSpPr>
          <p:cNvPr id="4" name="TextBox 3">
            <a:extLst>
              <a:ext uri="{FF2B5EF4-FFF2-40B4-BE49-F238E27FC236}">
                <a16:creationId xmlns:a16="http://schemas.microsoft.com/office/drawing/2014/main" id="{8204D20E-0866-51F8-8A5A-BFAD5FA97430}"/>
              </a:ext>
            </a:extLst>
          </p:cNvPr>
          <p:cNvSpPr txBox="1"/>
          <p:nvPr/>
        </p:nvSpPr>
        <p:spPr>
          <a:xfrm>
            <a:off x="4215768" y="381803"/>
            <a:ext cx="1841461" cy="461665"/>
          </a:xfrm>
          <a:prstGeom prst="rect">
            <a:avLst/>
          </a:prstGeom>
          <a:noFill/>
        </p:spPr>
        <p:txBody>
          <a:bodyPr wrap="square" rtlCol="0" anchor="ctr" anchorCtr="0">
            <a:spAutoFit/>
          </a:bodyPr>
          <a:lstStyle/>
          <a:p>
            <a:r>
              <a:rPr lang="en-US" sz="2400" dirty="0">
                <a:solidFill>
                  <a:schemeClr val="tx1">
                    <a:lumMod val="65000"/>
                    <a:lumOff val="35000"/>
                  </a:schemeClr>
                </a:solidFill>
                <a:latin typeface="Courier" pitchFamily="2" charset="0"/>
              </a:rPr>
              <a:t>Enhanced</a:t>
            </a:r>
          </a:p>
        </p:txBody>
      </p:sp>
      <p:sp>
        <p:nvSpPr>
          <p:cNvPr id="5" name="TextBox 4">
            <a:extLst>
              <a:ext uri="{FF2B5EF4-FFF2-40B4-BE49-F238E27FC236}">
                <a16:creationId xmlns:a16="http://schemas.microsoft.com/office/drawing/2014/main" id="{6D871E30-174A-5CD4-5836-D4C34BD5736D}"/>
              </a:ext>
            </a:extLst>
          </p:cNvPr>
          <p:cNvSpPr txBox="1"/>
          <p:nvPr/>
        </p:nvSpPr>
        <p:spPr>
          <a:xfrm>
            <a:off x="7076713" y="381803"/>
            <a:ext cx="1841461" cy="461665"/>
          </a:xfrm>
          <a:prstGeom prst="rect">
            <a:avLst/>
          </a:prstGeom>
          <a:noFill/>
        </p:spPr>
        <p:txBody>
          <a:bodyPr wrap="square" rtlCol="0" anchor="ctr" anchorCtr="0">
            <a:spAutoFit/>
          </a:bodyPr>
          <a:lstStyle/>
          <a:p>
            <a:r>
              <a:rPr lang="en-US" sz="2400" dirty="0">
                <a:solidFill>
                  <a:schemeClr val="tx1">
                    <a:lumMod val="65000"/>
                    <a:lumOff val="35000"/>
                  </a:schemeClr>
                </a:solidFill>
                <a:latin typeface="Courier" pitchFamily="2" charset="0"/>
              </a:rPr>
              <a:t>Standard</a:t>
            </a:r>
          </a:p>
        </p:txBody>
      </p:sp>
      <p:sp>
        <p:nvSpPr>
          <p:cNvPr id="6" name="TextBox 5">
            <a:extLst>
              <a:ext uri="{FF2B5EF4-FFF2-40B4-BE49-F238E27FC236}">
                <a16:creationId xmlns:a16="http://schemas.microsoft.com/office/drawing/2014/main" id="{DFA6DA72-AAF9-913B-35A9-CC9762602861}"/>
              </a:ext>
            </a:extLst>
          </p:cNvPr>
          <p:cNvSpPr txBox="1"/>
          <p:nvPr/>
        </p:nvSpPr>
        <p:spPr>
          <a:xfrm>
            <a:off x="9954701" y="381803"/>
            <a:ext cx="1841461" cy="461665"/>
          </a:xfrm>
          <a:prstGeom prst="rect">
            <a:avLst/>
          </a:prstGeom>
          <a:noFill/>
        </p:spPr>
        <p:txBody>
          <a:bodyPr wrap="square" rtlCol="0" anchor="ctr" anchorCtr="0">
            <a:spAutoFit/>
          </a:bodyPr>
          <a:lstStyle/>
          <a:p>
            <a:r>
              <a:rPr lang="en-US" sz="2400" dirty="0">
                <a:solidFill>
                  <a:schemeClr val="tx1">
                    <a:lumMod val="65000"/>
                    <a:lumOff val="35000"/>
                  </a:schemeClr>
                </a:solidFill>
                <a:latin typeface="Courier" pitchFamily="2" charset="0"/>
              </a:rPr>
              <a:t>Limited</a:t>
            </a:r>
          </a:p>
        </p:txBody>
      </p:sp>
      <p:graphicFrame>
        <p:nvGraphicFramePr>
          <p:cNvPr id="7" name="Table 6">
            <a:extLst>
              <a:ext uri="{FF2B5EF4-FFF2-40B4-BE49-F238E27FC236}">
                <a16:creationId xmlns:a16="http://schemas.microsoft.com/office/drawing/2014/main" id="{09DAA3B6-5D04-80DA-2F1D-8F363F7CFAE9}"/>
              </a:ext>
            </a:extLst>
          </p:cNvPr>
          <p:cNvGraphicFramePr>
            <a:graphicFrameLocks noGrp="1"/>
          </p:cNvGraphicFramePr>
          <p:nvPr>
            <p:extLst>
              <p:ext uri="{D42A27DB-BD31-4B8C-83A1-F6EECF244321}">
                <p14:modId xmlns:p14="http://schemas.microsoft.com/office/powerpoint/2010/main" val="2560502286"/>
              </p:ext>
            </p:extLst>
          </p:nvPr>
        </p:nvGraphicFramePr>
        <p:xfrm>
          <a:off x="623302" y="1208180"/>
          <a:ext cx="11076005" cy="5155040"/>
        </p:xfrm>
        <a:graphic>
          <a:graphicData uri="http://schemas.openxmlformats.org/drawingml/2006/table">
            <a:tbl>
              <a:tblPr firstRow="1" bandRow="1">
                <a:tableStyleId>{2D5ABB26-0587-4C30-8999-92F81FD0307C}</a:tableStyleId>
              </a:tblPr>
              <a:tblGrid>
                <a:gridCol w="2520731">
                  <a:extLst>
                    <a:ext uri="{9D8B030D-6E8A-4147-A177-3AD203B41FA5}">
                      <a16:colId xmlns:a16="http://schemas.microsoft.com/office/drawing/2014/main" val="703226598"/>
                    </a:ext>
                  </a:extLst>
                </a:gridCol>
                <a:gridCol w="1256460">
                  <a:extLst>
                    <a:ext uri="{9D8B030D-6E8A-4147-A177-3AD203B41FA5}">
                      <a16:colId xmlns:a16="http://schemas.microsoft.com/office/drawing/2014/main" val="2763349714"/>
                    </a:ext>
                  </a:extLst>
                </a:gridCol>
                <a:gridCol w="1216469">
                  <a:extLst>
                    <a:ext uri="{9D8B030D-6E8A-4147-A177-3AD203B41FA5}">
                      <a16:colId xmlns:a16="http://schemas.microsoft.com/office/drawing/2014/main" val="1260603865"/>
                    </a:ext>
                  </a:extLst>
                </a:gridCol>
                <a:gridCol w="1216469">
                  <a:extLst>
                    <a:ext uri="{9D8B030D-6E8A-4147-A177-3AD203B41FA5}">
                      <a16:colId xmlns:a16="http://schemas.microsoft.com/office/drawing/2014/main" val="161838100"/>
                    </a:ext>
                  </a:extLst>
                </a:gridCol>
                <a:gridCol w="1216469">
                  <a:extLst>
                    <a:ext uri="{9D8B030D-6E8A-4147-A177-3AD203B41FA5}">
                      <a16:colId xmlns:a16="http://schemas.microsoft.com/office/drawing/2014/main" val="74598500"/>
                    </a:ext>
                  </a:extLst>
                </a:gridCol>
                <a:gridCol w="1216469">
                  <a:extLst>
                    <a:ext uri="{9D8B030D-6E8A-4147-A177-3AD203B41FA5}">
                      <a16:colId xmlns:a16="http://schemas.microsoft.com/office/drawing/2014/main" val="3146302576"/>
                    </a:ext>
                  </a:extLst>
                </a:gridCol>
                <a:gridCol w="1216469">
                  <a:extLst>
                    <a:ext uri="{9D8B030D-6E8A-4147-A177-3AD203B41FA5}">
                      <a16:colId xmlns:a16="http://schemas.microsoft.com/office/drawing/2014/main" val="2982201999"/>
                    </a:ext>
                  </a:extLst>
                </a:gridCol>
                <a:gridCol w="1216469">
                  <a:extLst>
                    <a:ext uri="{9D8B030D-6E8A-4147-A177-3AD203B41FA5}">
                      <a16:colId xmlns:a16="http://schemas.microsoft.com/office/drawing/2014/main" val="3217911839"/>
                    </a:ext>
                  </a:extLst>
                </a:gridCol>
              </a:tblGrid>
              <a:tr h="890194">
                <a:tc gridSpan="2">
                  <a:txBody>
                    <a:bodyPr/>
                    <a:lstStyle/>
                    <a:p>
                      <a:r>
                        <a:rPr lang="en-US" sz="1400" dirty="0">
                          <a:solidFill>
                            <a:schemeClr val="tx1">
                              <a:lumMod val="65000"/>
                              <a:lumOff val="35000"/>
                            </a:schemeClr>
                          </a:solidFill>
                          <a:latin typeface="Courier" pitchFamily="2" charset="0"/>
                        </a:rPr>
                        <a:t>Apply a score of 1 to 5. Multiply by weight and total each column. </a:t>
                      </a:r>
                    </a:p>
                  </a:txBody>
                  <a:tcPr>
                    <a:lnL w="12700" cap="flat" cmpd="sng" algn="ctr">
                      <a:noFill/>
                      <a:prstDash val="solid"/>
                      <a:round/>
                      <a:headEnd type="none" w="med" len="med"/>
                      <a:tailEnd type="none" w="med" len="med"/>
                    </a:lnL>
                    <a:lnR w="381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latin typeface="Century Gothic" panose="020B0502020202020204" pitchFamily="34" charset="0"/>
                      </a:endParaRPr>
                    </a:p>
                  </a:txBody>
                  <a:tcP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r>
                        <a:rPr lang="en-US" dirty="0">
                          <a:latin typeface="Century Gothic" panose="020B0502020202020204" pitchFamily="34" charset="0"/>
                        </a:rPr>
                        <a:t>Company </a:t>
                      </a:r>
                    </a:p>
                    <a:p>
                      <a:pPr algn="ctr"/>
                      <a:r>
                        <a:rPr lang="en-US" dirty="0">
                          <a:latin typeface="Century Gothic" panose="020B0502020202020204" pitchFamily="34" charset="0"/>
                        </a:rPr>
                        <a:t>One</a:t>
                      </a:r>
                    </a:p>
                  </a:txBody>
                  <a:tcPr anchor="ctr">
                    <a:lnL w="381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tc hMerge="1">
                  <a:txBody>
                    <a:bodyPr/>
                    <a:lstStyle/>
                    <a:p>
                      <a:endParaRPr lang="en-US"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gridSpan="2">
                  <a:txBody>
                    <a:bodyPr/>
                    <a:lstStyle/>
                    <a:p>
                      <a:pPr algn="ctr"/>
                      <a:r>
                        <a:rPr lang="en-US" dirty="0">
                          <a:latin typeface="Century Gothic" panose="020B0502020202020204" pitchFamily="34" charset="0"/>
                        </a:rPr>
                        <a:t>Company </a:t>
                      </a:r>
                    </a:p>
                    <a:p>
                      <a:pPr algn="ctr"/>
                      <a:r>
                        <a:rPr lang="en-US" dirty="0">
                          <a:latin typeface="Century Gothic" panose="020B0502020202020204" pitchFamily="34" charset="0"/>
                        </a:rPr>
                        <a:t>Two</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40000"/>
                        <a:lumOff val="60000"/>
                      </a:schemeClr>
                    </a:solidFill>
                  </a:tcPr>
                </a:tc>
                <a:tc hMerge="1">
                  <a:txBody>
                    <a:bodyPr/>
                    <a:lstStyle/>
                    <a:p>
                      <a:pPr algn="ctr"/>
                      <a:endParaRPr lang="en-US"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gridSpan="2">
                  <a:txBody>
                    <a:bodyPr/>
                    <a:lstStyle/>
                    <a:p>
                      <a:pPr algn="ctr"/>
                      <a:r>
                        <a:rPr lang="en-US" dirty="0">
                          <a:latin typeface="Century Gothic" panose="020B0502020202020204" pitchFamily="34" charset="0"/>
                        </a:rPr>
                        <a:t>Company </a:t>
                      </a:r>
                    </a:p>
                    <a:p>
                      <a:pPr algn="ctr"/>
                      <a:r>
                        <a:rPr lang="en-US" dirty="0">
                          <a:latin typeface="Century Gothic" panose="020B0502020202020204" pitchFamily="34" charset="0"/>
                        </a:rPr>
                        <a:t>Three</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60000"/>
                        <a:lumOff val="40000"/>
                      </a:schemeClr>
                    </a:solidFill>
                  </a:tcPr>
                </a:tc>
                <a:tc hMerge="1">
                  <a:txBody>
                    <a:bodyPr/>
                    <a:lstStyle/>
                    <a:p>
                      <a:pPr algn="ctr"/>
                      <a:endParaRPr lang="en-US" dirty="0"/>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979595278"/>
                  </a:ext>
                </a:extLst>
              </a:tr>
              <a:tr h="384826">
                <a:tc>
                  <a:txBody>
                    <a:bodyPr/>
                    <a:lstStyle/>
                    <a:p>
                      <a:r>
                        <a:rPr lang="en-US" sz="1700" dirty="0">
                          <a:latin typeface="Century Gothic" panose="020B0502020202020204" pitchFamily="34" charset="0"/>
                        </a:rPr>
                        <a:t>Criteria</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700" dirty="0">
                          <a:latin typeface="Century Gothic" panose="020B0502020202020204" pitchFamily="34" charset="0"/>
                        </a:rPr>
                        <a:t>Weighting</a:t>
                      </a:r>
                    </a:p>
                  </a:txBody>
                  <a:tcPr>
                    <a:lnL w="12700" cap="flat" cmpd="sng" algn="ctr">
                      <a:noFill/>
                      <a:prstDash val="solid"/>
                      <a:round/>
                      <a:headEnd type="none" w="med" len="med"/>
                      <a:tailEnd type="none" w="med" len="med"/>
                    </a:lnL>
                    <a:lnR w="381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a:solidFill>
                            <a:schemeClr val="bg2">
                              <a:lumMod val="90000"/>
                            </a:schemeClr>
                          </a:solidFill>
                          <a:latin typeface="Courier" pitchFamily="2" charset="0"/>
                        </a:rPr>
                        <a:t>SCORE</a:t>
                      </a:r>
                    </a:p>
                  </a:txBody>
                  <a:tcPr anchor="ctr">
                    <a:lnL w="381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2">
                        <a:lumMod val="50000"/>
                      </a:schemeClr>
                    </a:solidFill>
                  </a:tcPr>
                </a:tc>
                <a:tc>
                  <a:txBody>
                    <a:bodyPr/>
                    <a:lstStyle/>
                    <a:p>
                      <a:pPr algn="ctr"/>
                      <a:r>
                        <a:rPr lang="en-US" sz="1800" dirty="0">
                          <a:solidFill>
                            <a:schemeClr val="bg2">
                              <a:lumMod val="90000"/>
                            </a:schemeClr>
                          </a:solidFill>
                          <a:latin typeface="Courier" pitchFamily="2" charset="0"/>
                        </a:rPr>
                        <a:t>TOTAL</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2">
                        <a:lumMod val="50000"/>
                      </a:schemeClr>
                    </a:solidFill>
                  </a:tcPr>
                </a:tc>
                <a:tc>
                  <a:txBody>
                    <a:bodyPr/>
                    <a:lstStyle/>
                    <a:p>
                      <a:pPr algn="ctr"/>
                      <a:r>
                        <a:rPr lang="en-US" sz="1800" dirty="0">
                          <a:solidFill>
                            <a:schemeClr val="bg2">
                              <a:lumMod val="90000"/>
                            </a:schemeClr>
                          </a:solidFill>
                          <a:latin typeface="Courier" pitchFamily="2" charset="0"/>
                        </a:rPr>
                        <a:t>SCORE</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2">
                        <a:lumMod val="50000"/>
                      </a:schemeClr>
                    </a:solidFill>
                  </a:tcPr>
                </a:tc>
                <a:tc>
                  <a:txBody>
                    <a:bodyPr/>
                    <a:lstStyle/>
                    <a:p>
                      <a:pPr algn="ctr"/>
                      <a:r>
                        <a:rPr lang="en-US" sz="1800" dirty="0">
                          <a:solidFill>
                            <a:schemeClr val="bg2">
                              <a:lumMod val="90000"/>
                            </a:schemeClr>
                          </a:solidFill>
                          <a:latin typeface="Courier" pitchFamily="2" charset="0"/>
                        </a:rPr>
                        <a:t>TOTAL</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2">
                        <a:lumMod val="50000"/>
                      </a:schemeClr>
                    </a:solidFill>
                  </a:tcPr>
                </a:tc>
                <a:tc>
                  <a:txBody>
                    <a:bodyPr/>
                    <a:lstStyle/>
                    <a:p>
                      <a:pPr algn="ctr"/>
                      <a:r>
                        <a:rPr lang="en-US" sz="1800" dirty="0">
                          <a:solidFill>
                            <a:schemeClr val="bg2">
                              <a:lumMod val="90000"/>
                            </a:schemeClr>
                          </a:solidFill>
                          <a:latin typeface="Courier" pitchFamily="2" charset="0"/>
                        </a:rPr>
                        <a:t>SCORE</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2">
                        <a:lumMod val="50000"/>
                      </a:schemeClr>
                    </a:solidFill>
                  </a:tcPr>
                </a:tc>
                <a:tc>
                  <a:txBody>
                    <a:bodyPr/>
                    <a:lstStyle/>
                    <a:p>
                      <a:pPr algn="ctr"/>
                      <a:r>
                        <a:rPr lang="en-US" sz="1800" dirty="0">
                          <a:solidFill>
                            <a:schemeClr val="bg2">
                              <a:lumMod val="90000"/>
                            </a:schemeClr>
                          </a:solidFill>
                          <a:latin typeface="Courier" pitchFamily="2" charset="0"/>
                        </a:rPr>
                        <a:t>TOTAL</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2">
                        <a:lumMod val="50000"/>
                      </a:schemeClr>
                    </a:solidFill>
                  </a:tcPr>
                </a:tc>
                <a:extLst>
                  <a:ext uri="{0D108BD9-81ED-4DB2-BD59-A6C34878D82A}">
                    <a16:rowId xmlns:a16="http://schemas.microsoft.com/office/drawing/2014/main" val="3116227791"/>
                  </a:ext>
                </a:extLst>
              </a:tr>
              <a:tr h="646670">
                <a:tc>
                  <a:txBody>
                    <a:bodyPr/>
                    <a:lstStyle/>
                    <a:p>
                      <a:r>
                        <a:rPr lang="en-US" dirty="0">
                          <a:latin typeface="Century Gothic" panose="020B0502020202020204" pitchFamily="34" charset="0"/>
                        </a:rPr>
                        <a:t>Criterion One</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US" sz="2400" dirty="0">
                          <a:latin typeface="Century Gothic" panose="020B0502020202020204" pitchFamily="34" charset="0"/>
                        </a:rPr>
                        <a:t>5</a:t>
                      </a:r>
                    </a:p>
                  </a:txBody>
                  <a:tcPr anchor="ctr">
                    <a:lnL w="12700" cap="flat" cmpd="sng" algn="ctr">
                      <a:solidFill>
                        <a:schemeClr val="bg1">
                          <a:lumMod val="75000"/>
                        </a:schemeClr>
                      </a:solidFill>
                      <a:prstDash val="solid"/>
                      <a:round/>
                      <a:headEnd type="none" w="med" len="med"/>
                      <a:tailEnd type="none" w="med" len="med"/>
                    </a:lnL>
                    <a:lnR w="381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2"/>
                    </a:solidFill>
                  </a:tcPr>
                </a:tc>
                <a:tc>
                  <a:txBody>
                    <a:bodyPr/>
                    <a:lstStyle/>
                    <a:p>
                      <a:pPr algn="ctr"/>
                      <a:endParaRPr lang="en-US" sz="2400" dirty="0">
                        <a:latin typeface="Century Gothic" panose="020B0502020202020204" pitchFamily="34" charset="0"/>
                      </a:endParaRPr>
                    </a:p>
                  </a:txBody>
                  <a:tcPr anchor="ctr">
                    <a:lnL w="381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algn="ctr"/>
                      <a:endParaRPr lang="en-US" sz="2400" dirty="0">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US" sz="2400" dirty="0">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algn="ctr"/>
                      <a:endParaRPr lang="en-US" sz="2400" dirty="0">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US" sz="2400" dirty="0">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algn="ctr"/>
                      <a:endParaRPr lang="en-US" sz="2400" dirty="0">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074577196"/>
                  </a:ext>
                </a:extLst>
              </a:tr>
              <a:tr h="646670">
                <a:tc>
                  <a:txBody>
                    <a:bodyPr/>
                    <a:lstStyle/>
                    <a:p>
                      <a:r>
                        <a:rPr lang="en-US" dirty="0">
                          <a:latin typeface="Century Gothic" panose="020B0502020202020204" pitchFamily="34" charset="0"/>
                        </a:rPr>
                        <a:t>Criterion Two</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US" sz="2400" dirty="0">
                          <a:latin typeface="Century Gothic" panose="020B0502020202020204" pitchFamily="34" charset="0"/>
                        </a:rPr>
                        <a:t>4</a:t>
                      </a:r>
                    </a:p>
                  </a:txBody>
                  <a:tcPr anchor="ctr">
                    <a:lnL w="12700" cap="flat" cmpd="sng" algn="ctr">
                      <a:solidFill>
                        <a:schemeClr val="bg1">
                          <a:lumMod val="75000"/>
                        </a:schemeClr>
                      </a:solidFill>
                      <a:prstDash val="solid"/>
                      <a:round/>
                      <a:headEnd type="none" w="med" len="med"/>
                      <a:tailEnd type="none" w="med" len="med"/>
                    </a:lnL>
                    <a:lnR w="381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2"/>
                    </a:solidFill>
                  </a:tcPr>
                </a:tc>
                <a:tc>
                  <a:txBody>
                    <a:bodyPr/>
                    <a:lstStyle/>
                    <a:p>
                      <a:pPr algn="ctr"/>
                      <a:endParaRPr lang="en-US" sz="2400" dirty="0">
                        <a:latin typeface="Century Gothic" panose="020B0502020202020204" pitchFamily="34" charset="0"/>
                      </a:endParaRPr>
                    </a:p>
                  </a:txBody>
                  <a:tcPr anchor="ctr">
                    <a:lnL w="381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algn="ctr"/>
                      <a:endParaRPr lang="en-US" sz="2400" dirty="0">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US" sz="2400" dirty="0">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algn="ctr"/>
                      <a:endParaRPr lang="en-US" sz="2400" dirty="0">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US" sz="2400" dirty="0">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algn="ctr"/>
                      <a:endParaRPr lang="en-US" sz="2400" dirty="0">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118497344"/>
                  </a:ext>
                </a:extLst>
              </a:tr>
              <a:tr h="646670">
                <a:tc>
                  <a:txBody>
                    <a:bodyPr/>
                    <a:lstStyle/>
                    <a:p>
                      <a:r>
                        <a:rPr lang="en-US" dirty="0">
                          <a:latin typeface="Century Gothic" panose="020B0502020202020204" pitchFamily="34" charset="0"/>
                        </a:rPr>
                        <a:t>Criterion Three</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US" sz="2400" dirty="0">
                          <a:latin typeface="Century Gothic" panose="020B0502020202020204" pitchFamily="34" charset="0"/>
                        </a:rPr>
                        <a:t>3</a:t>
                      </a:r>
                    </a:p>
                  </a:txBody>
                  <a:tcPr anchor="ctr">
                    <a:lnL w="12700" cap="flat" cmpd="sng" algn="ctr">
                      <a:solidFill>
                        <a:schemeClr val="bg1">
                          <a:lumMod val="75000"/>
                        </a:schemeClr>
                      </a:solidFill>
                      <a:prstDash val="solid"/>
                      <a:round/>
                      <a:headEnd type="none" w="med" len="med"/>
                      <a:tailEnd type="none" w="med" len="med"/>
                    </a:lnL>
                    <a:lnR w="381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2"/>
                    </a:solidFill>
                  </a:tcPr>
                </a:tc>
                <a:tc>
                  <a:txBody>
                    <a:bodyPr/>
                    <a:lstStyle/>
                    <a:p>
                      <a:pPr algn="ctr"/>
                      <a:endParaRPr lang="en-US" sz="2400" dirty="0">
                        <a:latin typeface="Century Gothic" panose="020B0502020202020204" pitchFamily="34" charset="0"/>
                      </a:endParaRPr>
                    </a:p>
                  </a:txBody>
                  <a:tcPr anchor="ctr">
                    <a:lnL w="381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algn="ctr"/>
                      <a:endParaRPr lang="en-US" sz="2400" dirty="0">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US" sz="2400" dirty="0">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algn="ctr"/>
                      <a:endParaRPr lang="en-US" sz="2400" dirty="0">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US" sz="2400" dirty="0">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algn="ctr"/>
                      <a:endParaRPr lang="en-US" sz="2400" dirty="0">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11044749"/>
                  </a:ext>
                </a:extLst>
              </a:tr>
              <a:tr h="646670">
                <a:tc>
                  <a:txBody>
                    <a:bodyPr/>
                    <a:lstStyle/>
                    <a:p>
                      <a:r>
                        <a:rPr lang="en-US" dirty="0">
                          <a:latin typeface="Century Gothic" panose="020B0502020202020204" pitchFamily="34" charset="0"/>
                        </a:rPr>
                        <a:t>Criterion Four</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US" sz="2400" dirty="0">
                          <a:latin typeface="Century Gothic" panose="020B0502020202020204" pitchFamily="34" charset="0"/>
                        </a:rPr>
                        <a:t>2</a:t>
                      </a:r>
                    </a:p>
                  </a:txBody>
                  <a:tcPr anchor="ctr">
                    <a:lnL w="12700" cap="flat" cmpd="sng" algn="ctr">
                      <a:solidFill>
                        <a:schemeClr val="bg1">
                          <a:lumMod val="75000"/>
                        </a:schemeClr>
                      </a:solidFill>
                      <a:prstDash val="solid"/>
                      <a:round/>
                      <a:headEnd type="none" w="med" len="med"/>
                      <a:tailEnd type="none" w="med" len="med"/>
                    </a:lnL>
                    <a:lnR w="381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2"/>
                    </a:solidFill>
                  </a:tcPr>
                </a:tc>
                <a:tc>
                  <a:txBody>
                    <a:bodyPr/>
                    <a:lstStyle/>
                    <a:p>
                      <a:pPr algn="ctr"/>
                      <a:endParaRPr lang="en-US" sz="2400" dirty="0">
                        <a:latin typeface="Century Gothic" panose="020B0502020202020204" pitchFamily="34" charset="0"/>
                      </a:endParaRPr>
                    </a:p>
                  </a:txBody>
                  <a:tcPr anchor="ctr">
                    <a:lnL w="381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algn="ctr"/>
                      <a:endParaRPr lang="en-US" sz="2400" dirty="0">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US" sz="2400" dirty="0">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algn="ctr"/>
                      <a:endParaRPr lang="en-US" sz="2400" dirty="0">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US" sz="2400" dirty="0">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algn="ctr"/>
                      <a:endParaRPr lang="en-US" sz="2400" dirty="0">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222413766"/>
                  </a:ext>
                </a:extLst>
              </a:tr>
              <a:tr h="646670">
                <a:tc>
                  <a:txBody>
                    <a:bodyPr/>
                    <a:lstStyle/>
                    <a:p>
                      <a:r>
                        <a:rPr lang="en-US" dirty="0">
                          <a:latin typeface="Century Gothic" panose="020B0502020202020204" pitchFamily="34" charset="0"/>
                        </a:rPr>
                        <a:t>Criterion Five</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381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US" sz="2400" dirty="0">
                          <a:latin typeface="Century Gothic" panose="020B0502020202020204" pitchFamily="34" charset="0"/>
                        </a:rPr>
                        <a:t>1</a:t>
                      </a:r>
                    </a:p>
                  </a:txBody>
                  <a:tcPr anchor="ctr">
                    <a:lnL w="12700" cap="flat" cmpd="sng" algn="ctr">
                      <a:solidFill>
                        <a:schemeClr val="bg1">
                          <a:lumMod val="75000"/>
                        </a:schemeClr>
                      </a:solidFill>
                      <a:prstDash val="solid"/>
                      <a:round/>
                      <a:headEnd type="none" w="med" len="med"/>
                      <a:tailEnd type="none" w="med" len="med"/>
                    </a:lnL>
                    <a:lnR w="381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38100" cap="flat" cmpd="sng" algn="ctr">
                      <a:solidFill>
                        <a:schemeClr val="bg1">
                          <a:lumMod val="75000"/>
                        </a:schemeClr>
                      </a:solidFill>
                      <a:prstDash val="solid"/>
                      <a:round/>
                      <a:headEnd type="none" w="med" len="med"/>
                      <a:tailEnd type="none" w="med" len="med"/>
                    </a:lnB>
                    <a:solidFill>
                      <a:schemeClr val="bg2"/>
                    </a:solidFill>
                  </a:tcPr>
                </a:tc>
                <a:tc>
                  <a:txBody>
                    <a:bodyPr/>
                    <a:lstStyle/>
                    <a:p>
                      <a:pPr algn="ctr"/>
                      <a:endParaRPr lang="en-US" sz="2400" dirty="0">
                        <a:latin typeface="Century Gothic" panose="020B0502020202020204" pitchFamily="34" charset="0"/>
                      </a:endParaRPr>
                    </a:p>
                  </a:txBody>
                  <a:tcPr anchor="ctr">
                    <a:lnL w="381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3810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algn="ctr"/>
                      <a:endParaRPr lang="en-US" sz="2400" dirty="0">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381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US" sz="2400" dirty="0">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3810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algn="ctr"/>
                      <a:endParaRPr lang="en-US" sz="2400" dirty="0">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381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n-US" sz="2400" dirty="0">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3810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algn="ctr"/>
                      <a:endParaRPr lang="en-US" sz="2400" dirty="0">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381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488165949"/>
                  </a:ext>
                </a:extLst>
              </a:tr>
              <a:tr h="646670">
                <a:tc gridSpan="2">
                  <a:txBody>
                    <a:bodyPr/>
                    <a:lstStyle/>
                    <a:p>
                      <a:pPr algn="r"/>
                      <a:r>
                        <a:rPr lang="en-US" sz="2000" dirty="0">
                          <a:latin typeface="Courier" pitchFamily="2" charset="0"/>
                        </a:rPr>
                        <a:t>TOTAL SCORE</a:t>
                      </a:r>
                    </a:p>
                  </a:txBody>
                  <a:tcPr anchor="ctr">
                    <a:lnL w="12700" cap="flat" cmpd="sng" algn="ctr">
                      <a:noFill/>
                      <a:prstDash val="solid"/>
                      <a:round/>
                      <a:headEnd type="none" w="med" len="med"/>
                      <a:tailEnd type="none" w="med" len="med"/>
                    </a:lnL>
                    <a:lnR w="38100" cap="flat" cmpd="sng" algn="ctr">
                      <a:solidFill>
                        <a:schemeClr val="bg1">
                          <a:lumMod val="75000"/>
                        </a:schemeClr>
                      </a:solidFill>
                      <a:prstDash val="solid"/>
                      <a:round/>
                      <a:headEnd type="none" w="med" len="med"/>
                      <a:tailEnd type="none" w="med" len="med"/>
                    </a:lnR>
                    <a:lnT w="381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400" b="1" dirty="0">
                        <a:latin typeface="Century Gothic" panose="020B0502020202020204" pitchFamily="34" charset="0"/>
                      </a:endParaRPr>
                    </a:p>
                  </a:txBody>
                  <a:tcPr anchor="ctr">
                    <a:lnL w="381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pattFill prst="dkUpDiag">
                      <a:fgClr>
                        <a:schemeClr val="accent5">
                          <a:lumMod val="20000"/>
                          <a:lumOff val="80000"/>
                        </a:schemeClr>
                      </a:fgClr>
                      <a:bgClr>
                        <a:schemeClr val="bg1"/>
                      </a:bgClr>
                    </a:pattFill>
                  </a:tcPr>
                </a:tc>
                <a:tc>
                  <a:txBody>
                    <a:bodyPr/>
                    <a:lstStyle/>
                    <a:p>
                      <a:pPr algn="ctr"/>
                      <a:endParaRPr lang="en-US" sz="2400" b="1" dirty="0">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tc>
                  <a:txBody>
                    <a:bodyPr/>
                    <a:lstStyle/>
                    <a:p>
                      <a:pPr algn="ctr"/>
                      <a:endParaRPr lang="en-US" sz="2400" b="1" dirty="0">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pattFill prst="dkUpDiag">
                      <a:fgClr>
                        <a:schemeClr val="accent5">
                          <a:lumMod val="40000"/>
                          <a:lumOff val="60000"/>
                        </a:schemeClr>
                      </a:fgClr>
                      <a:bgClr>
                        <a:schemeClr val="bg1"/>
                      </a:bgClr>
                    </a:pattFill>
                  </a:tcPr>
                </a:tc>
                <a:tc>
                  <a:txBody>
                    <a:bodyPr/>
                    <a:lstStyle/>
                    <a:p>
                      <a:pPr algn="ctr"/>
                      <a:endParaRPr lang="en-US" sz="2400" b="1" dirty="0">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40000"/>
                        <a:lumOff val="60000"/>
                      </a:schemeClr>
                    </a:solidFill>
                  </a:tcPr>
                </a:tc>
                <a:tc>
                  <a:txBody>
                    <a:bodyPr/>
                    <a:lstStyle/>
                    <a:p>
                      <a:pPr algn="ctr"/>
                      <a:endParaRPr lang="en-US" sz="2400" b="1" dirty="0">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pattFill prst="dkUpDiag">
                      <a:fgClr>
                        <a:schemeClr val="accent5">
                          <a:lumMod val="60000"/>
                          <a:lumOff val="40000"/>
                        </a:schemeClr>
                      </a:fgClr>
                      <a:bgClr>
                        <a:schemeClr val="bg1"/>
                      </a:bgClr>
                    </a:pattFill>
                  </a:tcPr>
                </a:tc>
                <a:tc>
                  <a:txBody>
                    <a:bodyPr/>
                    <a:lstStyle/>
                    <a:p>
                      <a:pPr algn="ctr"/>
                      <a:endParaRPr lang="en-US" sz="2400" b="1" dirty="0">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1643955766"/>
                  </a:ext>
                </a:extLst>
              </a:tr>
            </a:tbl>
          </a:graphicData>
        </a:graphic>
      </p:graphicFrame>
    </p:spTree>
    <p:extLst>
      <p:ext uri="{BB962C8B-B14F-4D97-AF65-F5344CB8AC3E}">
        <p14:creationId xmlns:p14="http://schemas.microsoft.com/office/powerpoint/2010/main" val="24374461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3786466325"/>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4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4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2860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17909</TotalTime>
  <Words>575</Words>
  <Application>Microsoft Office PowerPoint</Application>
  <PresentationFormat>Widescreen</PresentationFormat>
  <Paragraphs>136</Paragraphs>
  <Slides>6</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vt:i4>
      </vt:variant>
    </vt:vector>
  </HeadingPairs>
  <TitlesOfParts>
    <vt:vector size="13" baseType="lpstr">
      <vt:lpstr>Aptos</vt:lpstr>
      <vt:lpstr>Aptos Display</vt:lpstr>
      <vt:lpstr>Arial</vt:lpstr>
      <vt:lpstr>Calibri</vt:lpstr>
      <vt:lpstr>Century Gothic</vt:lpstr>
      <vt:lpstr>Courier</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Alexandra Ragazhinskaya</dc:creator>
  <cp:lastModifiedBy>Kayla Franssen</cp:lastModifiedBy>
  <cp:revision>364</cp:revision>
  <cp:lastPrinted>2024-02-20T23:48:17Z</cp:lastPrinted>
  <dcterms:created xsi:type="dcterms:W3CDTF">2021-07-07T23:54:57Z</dcterms:created>
  <dcterms:modified xsi:type="dcterms:W3CDTF">2024-07-15T19:02:28Z</dcterms:modified>
</cp:coreProperties>
</file>