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56" r:id="rId3"/>
    <p:sldId id="357"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7/7/24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7/7/24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7/7/24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7/7/24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7/7/24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martsheet.com/try-it?trp=10504&amp;utm_source=template-powerpoint&amp;utm_medium=content&amp;utm_campaign=Example+Customer+Focused+Canvas-powerpoint-10504&amp;lpa=Example+Customer+Focused+Canvas+powerpoint+1050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636545"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CUSTOMER-FOCUSED CANVAS TEMPLATE EXAMPLE</a:t>
            </a:r>
            <a:br>
              <a:rPr lang="en-US" sz="2400" b="1" dirty="0">
                <a:solidFill>
                  <a:schemeClr val="tx1">
                    <a:lumMod val="65000"/>
                    <a:lumOff val="35000"/>
                  </a:schemeClr>
                </a:solidFill>
                <a:latin typeface="Century Gothic" panose="020B0502020202020204" pitchFamily="34" charset="0"/>
              </a:rPr>
            </a:br>
            <a:r>
              <a:rPr lang="en-US" sz="2400" b="1" dirty="0">
                <a:solidFill>
                  <a:schemeClr val="tx1">
                    <a:lumMod val="65000"/>
                    <a:lumOff val="35000"/>
                  </a:schemeClr>
                </a:solidFill>
                <a:latin typeface="Century Gothic" panose="020B0502020202020204" pitchFamily="34" charset="0"/>
              </a:rPr>
              <a:t>for PowerPoint</a:t>
            </a:r>
          </a:p>
        </p:txBody>
      </p:sp>
      <p:sp>
        <p:nvSpPr>
          <p:cNvPr id="6" name="TextBox 5">
            <a:extLst>
              <a:ext uri="{FF2B5EF4-FFF2-40B4-BE49-F238E27FC236}">
                <a16:creationId xmlns:a16="http://schemas.microsoft.com/office/drawing/2014/main" id="{B60FE1DB-DD8D-C83A-110F-79E47B06DB3B}"/>
              </a:ext>
            </a:extLst>
          </p:cNvPr>
          <p:cNvSpPr txBox="1"/>
          <p:nvPr/>
        </p:nvSpPr>
        <p:spPr>
          <a:xfrm>
            <a:off x="1248155" y="5193792"/>
            <a:ext cx="9770365" cy="669863"/>
          </a:xfrm>
          <a:prstGeom prst="rect">
            <a:avLst/>
          </a:prstGeom>
          <a:noFill/>
        </p:spPr>
        <p:txBody>
          <a:bodyPr wrap="square">
            <a:spAutoFit/>
          </a:bodyPr>
          <a:lstStyle/>
          <a:p>
            <a:pPr marL="0" marR="0">
              <a:lnSpc>
                <a:spcPct val="107000"/>
              </a:lnSpc>
              <a:spcBef>
                <a:spcPts val="0"/>
              </a:spcBef>
              <a:spcAft>
                <a:spcPts val="800"/>
              </a:spcAft>
            </a:pPr>
            <a:r>
              <a:rPr lang="en-US" sz="18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These instructions will guide you through filling out the template, helping you to focus on understanding and meeting the needs of your customers.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A close-up of a chart&#10;&#10;Description automatically generated">
            <a:extLst>
              <a:ext uri="{FF2B5EF4-FFF2-40B4-BE49-F238E27FC236}">
                <a16:creationId xmlns:a16="http://schemas.microsoft.com/office/drawing/2014/main" id="{1C14EAAC-A429-A0D7-8729-E3AAAA829519}"/>
              </a:ext>
            </a:extLst>
          </p:cNvPr>
          <p:cNvPicPr>
            <a:picLocks noChangeAspect="1"/>
          </p:cNvPicPr>
          <p:nvPr/>
        </p:nvPicPr>
        <p:blipFill>
          <a:blip r:embed="rId3"/>
          <a:stretch>
            <a:fillRect/>
          </a:stretch>
        </p:blipFill>
        <p:spPr>
          <a:xfrm>
            <a:off x="1248156" y="2135016"/>
            <a:ext cx="9695688" cy="2741628"/>
          </a:xfrm>
          <a:prstGeom prst="rect">
            <a:avLst/>
          </a:prstGeom>
          <a:ln w="28575">
            <a:solidFill>
              <a:schemeClr val="bg1"/>
            </a:solidFill>
          </a:ln>
          <a:effectLst>
            <a:outerShdw blurRad="50800" dist="38100" dir="2700000" algn="tl" rotWithShape="0">
              <a:prstClr val="black">
                <a:alpha val="40000"/>
              </a:prstClr>
            </a:outerShdw>
          </a:effectLst>
        </p:spPr>
      </p:pic>
      <p:pic>
        <p:nvPicPr>
          <p:cNvPr id="2" name="Picture 1">
            <a:hlinkClick r:id="rId4"/>
            <a:extLst>
              <a:ext uri="{FF2B5EF4-FFF2-40B4-BE49-F238E27FC236}">
                <a16:creationId xmlns:a16="http://schemas.microsoft.com/office/drawing/2014/main" id="{992A529E-E4BB-3251-F164-E768358DA163}"/>
              </a:ext>
            </a:extLst>
          </p:cNvPr>
          <p:cNvPicPr>
            <a:picLocks noChangeAspect="1"/>
          </p:cNvPicPr>
          <p:nvPr/>
        </p:nvPicPr>
        <p:blipFill>
          <a:blip r:embed="rId5"/>
          <a:stretch>
            <a:fillRect/>
          </a:stretch>
        </p:blipFill>
        <p:spPr>
          <a:xfrm>
            <a:off x="8353068" y="219533"/>
            <a:ext cx="2665452" cy="481403"/>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Diagonal Corners Rounded 1">
            <a:extLst>
              <a:ext uri="{FF2B5EF4-FFF2-40B4-BE49-F238E27FC236}">
                <a16:creationId xmlns:a16="http://schemas.microsoft.com/office/drawing/2014/main" id="{2CB542E8-882A-0E0B-D739-D82500FB69EF}"/>
              </a:ext>
            </a:extLst>
          </p:cNvPr>
          <p:cNvSpPr/>
          <p:nvPr/>
        </p:nvSpPr>
        <p:spPr>
          <a:xfrm>
            <a:off x="9666129" y="842347"/>
            <a:ext cx="2324805" cy="5899324"/>
          </a:xfrm>
          <a:prstGeom prst="rect">
            <a:avLst/>
          </a:prstGeom>
          <a:solidFill>
            <a:srgbClr val="C5E5ED"/>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extBox 1">
            <a:extLst>
              <a:ext uri="{FF2B5EF4-FFF2-40B4-BE49-F238E27FC236}">
                <a16:creationId xmlns:a16="http://schemas.microsoft.com/office/drawing/2014/main" id="{D385D4E4-7957-2398-9DB5-FAD5DFDBD41B}"/>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CUSTOMER-FOCUSED CANVAS TEMPLATE EXAMPLE</a:t>
            </a:r>
            <a:endParaRPr lang="en-US" sz="1600" dirty="0">
              <a:solidFill>
                <a:schemeClr val="tx1">
                  <a:lumMod val="65000"/>
                  <a:lumOff val="35000"/>
                </a:schemeClr>
              </a:solidFill>
              <a:latin typeface="Century Gothic" panose="020B0502020202020204" pitchFamily="34" charset="0"/>
            </a:endParaRPr>
          </a:p>
        </p:txBody>
      </p:sp>
      <p:sp>
        <p:nvSpPr>
          <p:cNvPr id="4" name="Rectangle 3">
            <a:extLst>
              <a:ext uri="{FF2B5EF4-FFF2-40B4-BE49-F238E27FC236}">
                <a16:creationId xmlns:a16="http://schemas.microsoft.com/office/drawing/2014/main" id="{C53A8EFE-24FF-2004-3BFD-5CF03B7A0B3A}"/>
              </a:ext>
            </a:extLst>
          </p:cNvPr>
          <p:cNvSpPr/>
          <p:nvPr/>
        </p:nvSpPr>
        <p:spPr>
          <a:xfrm>
            <a:off x="4941264" y="842348"/>
            <a:ext cx="2297398" cy="58993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51B3AD3-9404-13EA-A2BE-04CBD2B2168A}"/>
              </a:ext>
            </a:extLst>
          </p:cNvPr>
          <p:cNvSpPr/>
          <p:nvPr/>
        </p:nvSpPr>
        <p:spPr>
          <a:xfrm>
            <a:off x="2580591" y="847665"/>
            <a:ext cx="2297398" cy="589932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4AFCF3-BC2F-8567-8768-3C387F59B999}"/>
              </a:ext>
            </a:extLst>
          </p:cNvPr>
          <p:cNvSpPr/>
          <p:nvPr/>
        </p:nvSpPr>
        <p:spPr>
          <a:xfrm>
            <a:off x="216398" y="842347"/>
            <a:ext cx="2297398" cy="5904643"/>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23BCFB9-6F2A-D9EE-C0A0-C691947E7A7F}"/>
              </a:ext>
            </a:extLst>
          </p:cNvPr>
          <p:cNvSpPr/>
          <p:nvPr/>
        </p:nvSpPr>
        <p:spPr>
          <a:xfrm>
            <a:off x="7301937" y="847664"/>
            <a:ext cx="2297398" cy="5894007"/>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306BBBA-FDBF-76DC-61B2-15ADD46C5B8E}"/>
              </a:ext>
            </a:extLst>
          </p:cNvPr>
          <p:cNvCxnSpPr>
            <a:cxnSpLocks/>
          </p:cNvCxnSpPr>
          <p:nvPr/>
        </p:nvCxnSpPr>
        <p:spPr>
          <a:xfrm>
            <a:off x="223940" y="2249790"/>
            <a:ext cx="11842972"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741CFCC-0407-E9C6-11E7-031A29EC3379}"/>
              </a:ext>
            </a:extLst>
          </p:cNvPr>
          <p:cNvSpPr txBox="1"/>
          <p:nvPr/>
        </p:nvSpPr>
        <p:spPr>
          <a:xfrm>
            <a:off x="227963" y="1544219"/>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CUSTOMER SEGMENTS</a:t>
            </a:r>
          </a:p>
        </p:txBody>
      </p:sp>
      <p:sp>
        <p:nvSpPr>
          <p:cNvPr id="11" name="TextBox 10">
            <a:extLst>
              <a:ext uri="{FF2B5EF4-FFF2-40B4-BE49-F238E27FC236}">
                <a16:creationId xmlns:a16="http://schemas.microsoft.com/office/drawing/2014/main" id="{F6BBC8F7-D3D8-7E1A-D0B0-5748BA2B2AE3}"/>
              </a:ext>
            </a:extLst>
          </p:cNvPr>
          <p:cNvSpPr txBox="1"/>
          <p:nvPr/>
        </p:nvSpPr>
        <p:spPr>
          <a:xfrm>
            <a:off x="2601373" y="1544219"/>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CUSTOMER </a:t>
            </a:r>
            <a:br>
              <a:rPr lang="en-US" dirty="0">
                <a:solidFill>
                  <a:schemeClr val="tx1">
                    <a:lumMod val="65000"/>
                    <a:lumOff val="35000"/>
                  </a:schemeClr>
                </a:solidFill>
                <a:latin typeface="Century Gothic" panose="020B0502020202020204" pitchFamily="34" charset="0"/>
              </a:rPr>
            </a:br>
            <a:r>
              <a:rPr lang="en-US" dirty="0">
                <a:solidFill>
                  <a:schemeClr val="tx1">
                    <a:lumMod val="65000"/>
                    <a:lumOff val="35000"/>
                  </a:schemeClr>
                </a:solidFill>
                <a:latin typeface="Century Gothic" panose="020B0502020202020204" pitchFamily="34" charset="0"/>
              </a:rPr>
              <a:t>JOBS</a:t>
            </a:r>
          </a:p>
        </p:txBody>
      </p:sp>
      <p:sp>
        <p:nvSpPr>
          <p:cNvPr id="17" name="TextBox 16">
            <a:extLst>
              <a:ext uri="{FF2B5EF4-FFF2-40B4-BE49-F238E27FC236}">
                <a16:creationId xmlns:a16="http://schemas.microsoft.com/office/drawing/2014/main" id="{A4F32716-8AA6-E345-5B7A-6B4EA6545408}"/>
              </a:ext>
            </a:extLst>
          </p:cNvPr>
          <p:cNvSpPr txBox="1"/>
          <p:nvPr/>
        </p:nvSpPr>
        <p:spPr>
          <a:xfrm>
            <a:off x="4940127" y="1554825"/>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CUSTOMER </a:t>
            </a:r>
            <a:br>
              <a:rPr lang="en-US" dirty="0">
                <a:solidFill>
                  <a:schemeClr val="tx1">
                    <a:lumMod val="65000"/>
                    <a:lumOff val="35000"/>
                  </a:schemeClr>
                </a:solidFill>
                <a:latin typeface="Century Gothic" panose="020B0502020202020204" pitchFamily="34" charset="0"/>
              </a:rPr>
            </a:br>
            <a:r>
              <a:rPr lang="en-US" dirty="0">
                <a:solidFill>
                  <a:schemeClr val="tx1">
                    <a:lumMod val="65000"/>
                    <a:lumOff val="35000"/>
                  </a:schemeClr>
                </a:solidFill>
                <a:latin typeface="Century Gothic" panose="020B0502020202020204" pitchFamily="34" charset="0"/>
              </a:rPr>
              <a:t>PAINS</a:t>
            </a:r>
          </a:p>
        </p:txBody>
      </p:sp>
      <p:sp>
        <p:nvSpPr>
          <p:cNvPr id="19" name="TextBox 18">
            <a:extLst>
              <a:ext uri="{FF2B5EF4-FFF2-40B4-BE49-F238E27FC236}">
                <a16:creationId xmlns:a16="http://schemas.microsoft.com/office/drawing/2014/main" id="{CB13FCC0-9174-2B51-606B-26DE25972469}"/>
              </a:ext>
            </a:extLst>
          </p:cNvPr>
          <p:cNvSpPr txBox="1"/>
          <p:nvPr/>
        </p:nvSpPr>
        <p:spPr>
          <a:xfrm>
            <a:off x="7278881" y="1540054"/>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CUSTOMER </a:t>
            </a:r>
            <a:br>
              <a:rPr lang="en-US" dirty="0">
                <a:solidFill>
                  <a:schemeClr val="tx1">
                    <a:lumMod val="65000"/>
                    <a:lumOff val="35000"/>
                  </a:schemeClr>
                </a:solidFill>
                <a:latin typeface="Century Gothic" panose="020B0502020202020204" pitchFamily="34" charset="0"/>
              </a:rPr>
            </a:br>
            <a:r>
              <a:rPr lang="en-US" dirty="0">
                <a:solidFill>
                  <a:schemeClr val="tx1">
                    <a:lumMod val="65000"/>
                    <a:lumOff val="35000"/>
                  </a:schemeClr>
                </a:solidFill>
                <a:latin typeface="Century Gothic" panose="020B0502020202020204" pitchFamily="34" charset="0"/>
              </a:rPr>
              <a:t>GAINS</a:t>
            </a:r>
          </a:p>
        </p:txBody>
      </p:sp>
      <p:sp>
        <p:nvSpPr>
          <p:cNvPr id="20" name="TextBox 19">
            <a:extLst>
              <a:ext uri="{FF2B5EF4-FFF2-40B4-BE49-F238E27FC236}">
                <a16:creationId xmlns:a16="http://schemas.microsoft.com/office/drawing/2014/main" id="{FCFD49AA-5F72-63C9-3C83-32695461DC59}"/>
              </a:ext>
            </a:extLst>
          </p:cNvPr>
          <p:cNvSpPr txBox="1"/>
          <p:nvPr/>
        </p:nvSpPr>
        <p:spPr>
          <a:xfrm>
            <a:off x="9617635" y="1550660"/>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VALUE PROPOSITIONS</a:t>
            </a:r>
          </a:p>
        </p:txBody>
      </p:sp>
      <p:sp>
        <p:nvSpPr>
          <p:cNvPr id="21" name="Text Box 2">
            <a:extLst>
              <a:ext uri="{FF2B5EF4-FFF2-40B4-BE49-F238E27FC236}">
                <a16:creationId xmlns:a16="http://schemas.microsoft.com/office/drawing/2014/main" id="{1E5151F9-4A35-2B5C-FC6B-9A7590E5D97D}"/>
              </a:ext>
            </a:extLst>
          </p:cNvPr>
          <p:cNvSpPr txBox="1"/>
          <p:nvPr/>
        </p:nvSpPr>
        <p:spPr>
          <a:xfrm>
            <a:off x="216398" y="84964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2">
            <a:extLst>
              <a:ext uri="{FF2B5EF4-FFF2-40B4-BE49-F238E27FC236}">
                <a16:creationId xmlns:a16="http://schemas.microsoft.com/office/drawing/2014/main" id="{CDE2BAE6-C046-6A80-5F0D-17A288C731A7}"/>
              </a:ext>
            </a:extLst>
          </p:cNvPr>
          <p:cNvSpPr txBox="1"/>
          <p:nvPr/>
        </p:nvSpPr>
        <p:spPr>
          <a:xfrm>
            <a:off x="2578676" y="84710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EA1061C0-05E6-A68B-C070-79936530584C}"/>
              </a:ext>
            </a:extLst>
          </p:cNvPr>
          <p:cNvSpPr txBox="1"/>
          <p:nvPr/>
        </p:nvSpPr>
        <p:spPr>
          <a:xfrm>
            <a:off x="4898772" y="837580"/>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 Box 2">
            <a:extLst>
              <a:ext uri="{FF2B5EF4-FFF2-40B4-BE49-F238E27FC236}">
                <a16:creationId xmlns:a16="http://schemas.microsoft.com/office/drawing/2014/main" id="{56CFF051-4FE8-9D60-03F9-39968BF6E778}"/>
              </a:ext>
            </a:extLst>
          </p:cNvPr>
          <p:cNvSpPr txBox="1"/>
          <p:nvPr/>
        </p:nvSpPr>
        <p:spPr>
          <a:xfrm>
            <a:off x="7313534" y="837581"/>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2">
            <a:extLst>
              <a:ext uri="{FF2B5EF4-FFF2-40B4-BE49-F238E27FC236}">
                <a16:creationId xmlns:a16="http://schemas.microsoft.com/office/drawing/2014/main" id="{9EF609F4-CEAD-9739-7A28-D4C8F4C520C0}"/>
              </a:ext>
            </a:extLst>
          </p:cNvPr>
          <p:cNvSpPr txBox="1"/>
          <p:nvPr/>
        </p:nvSpPr>
        <p:spPr>
          <a:xfrm>
            <a:off x="9677727" y="837581"/>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5</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Box 2">
            <a:extLst>
              <a:ext uri="{FF2B5EF4-FFF2-40B4-BE49-F238E27FC236}">
                <a16:creationId xmlns:a16="http://schemas.microsoft.com/office/drawing/2014/main" id="{DB22A576-1FA3-D80D-BE96-D9B0F395DF35}"/>
              </a:ext>
            </a:extLst>
          </p:cNvPr>
          <p:cNvSpPr txBox="1"/>
          <p:nvPr/>
        </p:nvSpPr>
        <p:spPr>
          <a:xfrm>
            <a:off x="227963" y="2384012"/>
            <a:ext cx="2178064"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Individual EV owners, commercial EV fleets, and residents of urban areas with limited charging infrastructure.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Box 2">
            <a:extLst>
              <a:ext uri="{FF2B5EF4-FFF2-40B4-BE49-F238E27FC236}">
                <a16:creationId xmlns:a16="http://schemas.microsoft.com/office/drawing/2014/main" id="{4DFB75FA-92BC-FC45-9F89-1B89A0E29DC2}"/>
              </a:ext>
            </a:extLst>
          </p:cNvPr>
          <p:cNvSpPr txBox="1"/>
          <p:nvPr/>
        </p:nvSpPr>
        <p:spPr>
          <a:xfrm>
            <a:off x="2567233" y="2398267"/>
            <a:ext cx="2151071"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Seeking convenient, fast, and reliable EV charging solutions; managing fleet charging efficiently.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4267364E-5C13-D384-878C-275099B989EE}"/>
              </a:ext>
            </a:extLst>
          </p:cNvPr>
          <p:cNvSpPr txBox="1"/>
          <p:nvPr/>
        </p:nvSpPr>
        <p:spPr>
          <a:xfrm>
            <a:off x="4932048" y="2384012"/>
            <a:ext cx="2145408"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Difficulty finding available charging stations, long charging times, inconsistent pricing, and quality.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2">
            <a:extLst>
              <a:ext uri="{FF2B5EF4-FFF2-40B4-BE49-F238E27FC236}">
                <a16:creationId xmlns:a16="http://schemas.microsoft.com/office/drawing/2014/main" id="{8393C6BD-4EA4-62A3-54C2-D1D83BE0B6CB}"/>
              </a:ext>
            </a:extLst>
          </p:cNvPr>
          <p:cNvSpPr txBox="1"/>
          <p:nvPr/>
        </p:nvSpPr>
        <p:spPr>
          <a:xfrm>
            <a:off x="7327944" y="2384012"/>
            <a:ext cx="2173460"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Quick and easy access to charging, affordable and transparent pricing, enhanced charging technology.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2">
            <a:extLst>
              <a:ext uri="{FF2B5EF4-FFF2-40B4-BE49-F238E27FC236}">
                <a16:creationId xmlns:a16="http://schemas.microsoft.com/office/drawing/2014/main" id="{22329AEF-8DED-5602-9521-CFB434E37295}"/>
              </a:ext>
            </a:extLst>
          </p:cNvPr>
          <p:cNvSpPr txBox="1"/>
          <p:nvPr/>
        </p:nvSpPr>
        <p:spPr>
          <a:xfrm>
            <a:off x="9677727" y="2327552"/>
            <a:ext cx="2054025" cy="181467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Providing fast, eco-friendly, and widely accessible EV charging solutions.</a:t>
            </a:r>
            <a:endParaRPr lang="en-US" sz="12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This includes innovative technology for efficient fleet charging management.</a:t>
            </a:r>
            <a:endParaRPr lang="en-US" sz="1200"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888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Diagonal Corners Rounded 1">
            <a:extLst>
              <a:ext uri="{FF2B5EF4-FFF2-40B4-BE49-F238E27FC236}">
                <a16:creationId xmlns:a16="http://schemas.microsoft.com/office/drawing/2014/main" id="{C1402C3D-6807-04CF-1A53-4E9FD9A65A31}"/>
              </a:ext>
            </a:extLst>
          </p:cNvPr>
          <p:cNvSpPr/>
          <p:nvPr/>
        </p:nvSpPr>
        <p:spPr>
          <a:xfrm>
            <a:off x="9662609" y="837580"/>
            <a:ext cx="2324805" cy="5894007"/>
          </a:xfrm>
          <a:prstGeom prst="rect">
            <a:avLst/>
          </a:prstGeom>
          <a:solidFill>
            <a:srgbClr val="E1E9C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ectangle: Diagonal Corners Rounded 1">
            <a:extLst>
              <a:ext uri="{FF2B5EF4-FFF2-40B4-BE49-F238E27FC236}">
                <a16:creationId xmlns:a16="http://schemas.microsoft.com/office/drawing/2014/main" id="{B27C1031-7F4E-364C-2801-C70CDFB07FEA}"/>
              </a:ext>
            </a:extLst>
          </p:cNvPr>
          <p:cNvSpPr/>
          <p:nvPr/>
        </p:nvSpPr>
        <p:spPr>
          <a:xfrm>
            <a:off x="2567234" y="849646"/>
            <a:ext cx="2296915" cy="5899325"/>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extBox 1">
            <a:extLst>
              <a:ext uri="{FF2B5EF4-FFF2-40B4-BE49-F238E27FC236}">
                <a16:creationId xmlns:a16="http://schemas.microsoft.com/office/drawing/2014/main" id="{D385D4E4-7957-2398-9DB5-FAD5DFDBD41B}"/>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CUSTOMER-FOCUSED CANVAS TEMPLATE EXAMPLE</a:t>
            </a:r>
            <a:endParaRPr lang="en-US" sz="1600" dirty="0">
              <a:solidFill>
                <a:schemeClr val="tx1">
                  <a:lumMod val="65000"/>
                  <a:lumOff val="35000"/>
                </a:schemeClr>
              </a:solidFill>
              <a:latin typeface="Century Gothic" panose="020B0502020202020204" pitchFamily="34" charset="0"/>
            </a:endParaRPr>
          </a:p>
        </p:txBody>
      </p:sp>
      <p:sp>
        <p:nvSpPr>
          <p:cNvPr id="4" name="Rectangle 3">
            <a:extLst>
              <a:ext uri="{FF2B5EF4-FFF2-40B4-BE49-F238E27FC236}">
                <a16:creationId xmlns:a16="http://schemas.microsoft.com/office/drawing/2014/main" id="{C53A8EFE-24FF-2004-3BFD-5CF03B7A0B3A}"/>
              </a:ext>
            </a:extLst>
          </p:cNvPr>
          <p:cNvSpPr/>
          <p:nvPr/>
        </p:nvSpPr>
        <p:spPr>
          <a:xfrm>
            <a:off x="4941264" y="842348"/>
            <a:ext cx="2297398" cy="589932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4AFCF3-BC2F-8567-8768-3C387F59B999}"/>
              </a:ext>
            </a:extLst>
          </p:cNvPr>
          <p:cNvSpPr/>
          <p:nvPr/>
        </p:nvSpPr>
        <p:spPr>
          <a:xfrm>
            <a:off x="216398" y="842347"/>
            <a:ext cx="2297398" cy="590464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23BCFB9-6F2A-D9EE-C0A0-C691947E7A7F}"/>
              </a:ext>
            </a:extLst>
          </p:cNvPr>
          <p:cNvSpPr/>
          <p:nvPr/>
        </p:nvSpPr>
        <p:spPr>
          <a:xfrm>
            <a:off x="7301937" y="847664"/>
            <a:ext cx="2297398" cy="589400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306BBBA-FDBF-76DC-61B2-15ADD46C5B8E}"/>
              </a:ext>
            </a:extLst>
          </p:cNvPr>
          <p:cNvCxnSpPr>
            <a:cxnSpLocks/>
          </p:cNvCxnSpPr>
          <p:nvPr/>
        </p:nvCxnSpPr>
        <p:spPr>
          <a:xfrm>
            <a:off x="223940" y="2249790"/>
            <a:ext cx="11842972"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741CFCC-0407-E9C6-11E7-031A29EC3379}"/>
              </a:ext>
            </a:extLst>
          </p:cNvPr>
          <p:cNvSpPr txBox="1"/>
          <p:nvPr/>
        </p:nvSpPr>
        <p:spPr>
          <a:xfrm>
            <a:off x="227963" y="1544219"/>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CUSTOMER RELATIONSHIPS</a:t>
            </a:r>
          </a:p>
        </p:txBody>
      </p:sp>
      <p:sp>
        <p:nvSpPr>
          <p:cNvPr id="11" name="TextBox 10">
            <a:extLst>
              <a:ext uri="{FF2B5EF4-FFF2-40B4-BE49-F238E27FC236}">
                <a16:creationId xmlns:a16="http://schemas.microsoft.com/office/drawing/2014/main" id="{F6BBC8F7-D3D8-7E1A-D0B0-5748BA2B2AE3}"/>
              </a:ext>
            </a:extLst>
          </p:cNvPr>
          <p:cNvSpPr txBox="1"/>
          <p:nvPr/>
        </p:nvSpPr>
        <p:spPr>
          <a:xfrm>
            <a:off x="2601373" y="1544219"/>
            <a:ext cx="2285832"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CHANNELS</a:t>
            </a:r>
          </a:p>
        </p:txBody>
      </p:sp>
      <p:sp>
        <p:nvSpPr>
          <p:cNvPr id="17" name="TextBox 16">
            <a:extLst>
              <a:ext uri="{FF2B5EF4-FFF2-40B4-BE49-F238E27FC236}">
                <a16:creationId xmlns:a16="http://schemas.microsoft.com/office/drawing/2014/main" id="{A4F32716-8AA6-E345-5B7A-6B4EA6545408}"/>
              </a:ext>
            </a:extLst>
          </p:cNvPr>
          <p:cNvSpPr txBox="1"/>
          <p:nvPr/>
        </p:nvSpPr>
        <p:spPr>
          <a:xfrm>
            <a:off x="4940127" y="1554825"/>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CUSTOMER </a:t>
            </a:r>
            <a:br>
              <a:rPr lang="en-US" dirty="0">
                <a:solidFill>
                  <a:schemeClr val="tx1">
                    <a:lumMod val="65000"/>
                    <a:lumOff val="35000"/>
                  </a:schemeClr>
                </a:solidFill>
                <a:latin typeface="Century Gothic" panose="020B0502020202020204" pitchFamily="34" charset="0"/>
              </a:rPr>
            </a:br>
            <a:r>
              <a:rPr lang="en-US" dirty="0">
                <a:solidFill>
                  <a:schemeClr val="tx1">
                    <a:lumMod val="65000"/>
                    <a:lumOff val="35000"/>
                  </a:schemeClr>
                </a:solidFill>
                <a:latin typeface="Century Gothic" panose="020B0502020202020204" pitchFamily="34" charset="0"/>
              </a:rPr>
              <a:t>FEEDBACK</a:t>
            </a:r>
          </a:p>
        </p:txBody>
      </p:sp>
      <p:sp>
        <p:nvSpPr>
          <p:cNvPr id="19" name="TextBox 18">
            <a:extLst>
              <a:ext uri="{FF2B5EF4-FFF2-40B4-BE49-F238E27FC236}">
                <a16:creationId xmlns:a16="http://schemas.microsoft.com/office/drawing/2014/main" id="{CB13FCC0-9174-2B51-606B-26DE25972469}"/>
              </a:ext>
            </a:extLst>
          </p:cNvPr>
          <p:cNvSpPr txBox="1"/>
          <p:nvPr/>
        </p:nvSpPr>
        <p:spPr>
          <a:xfrm>
            <a:off x="7278881" y="1540054"/>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KEY </a:t>
            </a:r>
            <a:br>
              <a:rPr lang="en-US" dirty="0">
                <a:solidFill>
                  <a:schemeClr val="tx1">
                    <a:lumMod val="65000"/>
                    <a:lumOff val="35000"/>
                  </a:schemeClr>
                </a:solidFill>
                <a:latin typeface="Century Gothic" panose="020B0502020202020204" pitchFamily="34" charset="0"/>
              </a:rPr>
            </a:br>
            <a:r>
              <a:rPr lang="en-US" dirty="0">
                <a:solidFill>
                  <a:schemeClr val="tx1">
                    <a:lumMod val="65000"/>
                    <a:lumOff val="35000"/>
                  </a:schemeClr>
                </a:solidFill>
                <a:latin typeface="Century Gothic" panose="020B0502020202020204" pitchFamily="34" charset="0"/>
              </a:rPr>
              <a:t>RESOURCES</a:t>
            </a:r>
          </a:p>
        </p:txBody>
      </p:sp>
      <p:sp>
        <p:nvSpPr>
          <p:cNvPr id="20" name="TextBox 19">
            <a:extLst>
              <a:ext uri="{FF2B5EF4-FFF2-40B4-BE49-F238E27FC236}">
                <a16:creationId xmlns:a16="http://schemas.microsoft.com/office/drawing/2014/main" id="{FCFD49AA-5F72-63C9-3C83-32695461DC59}"/>
              </a:ext>
            </a:extLst>
          </p:cNvPr>
          <p:cNvSpPr txBox="1"/>
          <p:nvPr/>
        </p:nvSpPr>
        <p:spPr>
          <a:xfrm>
            <a:off x="9662609" y="1550660"/>
            <a:ext cx="2240858"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COST </a:t>
            </a:r>
            <a:br>
              <a:rPr lang="en-US" dirty="0">
                <a:solidFill>
                  <a:schemeClr val="tx1">
                    <a:lumMod val="65000"/>
                    <a:lumOff val="35000"/>
                  </a:schemeClr>
                </a:solidFill>
                <a:latin typeface="Century Gothic" panose="020B0502020202020204" pitchFamily="34" charset="0"/>
              </a:rPr>
            </a:br>
            <a:r>
              <a:rPr lang="en-US" dirty="0">
                <a:solidFill>
                  <a:schemeClr val="tx1">
                    <a:lumMod val="65000"/>
                    <a:lumOff val="35000"/>
                  </a:schemeClr>
                </a:solidFill>
                <a:latin typeface="Century Gothic" panose="020B0502020202020204" pitchFamily="34" charset="0"/>
              </a:rPr>
              <a:t>STRUCTURE</a:t>
            </a:r>
          </a:p>
        </p:txBody>
      </p:sp>
      <p:sp>
        <p:nvSpPr>
          <p:cNvPr id="21" name="Text Box 2">
            <a:extLst>
              <a:ext uri="{FF2B5EF4-FFF2-40B4-BE49-F238E27FC236}">
                <a16:creationId xmlns:a16="http://schemas.microsoft.com/office/drawing/2014/main" id="{1E5151F9-4A35-2B5C-FC6B-9A7590E5D97D}"/>
              </a:ext>
            </a:extLst>
          </p:cNvPr>
          <p:cNvSpPr txBox="1"/>
          <p:nvPr/>
        </p:nvSpPr>
        <p:spPr>
          <a:xfrm>
            <a:off x="216398" y="84964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6</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2">
            <a:extLst>
              <a:ext uri="{FF2B5EF4-FFF2-40B4-BE49-F238E27FC236}">
                <a16:creationId xmlns:a16="http://schemas.microsoft.com/office/drawing/2014/main" id="{CDE2BAE6-C046-6A80-5F0D-17A288C731A7}"/>
              </a:ext>
            </a:extLst>
          </p:cNvPr>
          <p:cNvSpPr txBox="1"/>
          <p:nvPr/>
        </p:nvSpPr>
        <p:spPr>
          <a:xfrm>
            <a:off x="2578676" y="84710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7</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EA1061C0-05E6-A68B-C070-79936530584C}"/>
              </a:ext>
            </a:extLst>
          </p:cNvPr>
          <p:cNvSpPr txBox="1"/>
          <p:nvPr/>
        </p:nvSpPr>
        <p:spPr>
          <a:xfrm>
            <a:off x="4898772" y="837580"/>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8</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 Box 2">
            <a:extLst>
              <a:ext uri="{FF2B5EF4-FFF2-40B4-BE49-F238E27FC236}">
                <a16:creationId xmlns:a16="http://schemas.microsoft.com/office/drawing/2014/main" id="{56CFF051-4FE8-9D60-03F9-39968BF6E778}"/>
              </a:ext>
            </a:extLst>
          </p:cNvPr>
          <p:cNvSpPr txBox="1"/>
          <p:nvPr/>
        </p:nvSpPr>
        <p:spPr>
          <a:xfrm>
            <a:off x="7313534" y="837581"/>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9</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2">
            <a:extLst>
              <a:ext uri="{FF2B5EF4-FFF2-40B4-BE49-F238E27FC236}">
                <a16:creationId xmlns:a16="http://schemas.microsoft.com/office/drawing/2014/main" id="{9EF609F4-CEAD-9739-7A28-D4C8F4C520C0}"/>
              </a:ext>
            </a:extLst>
          </p:cNvPr>
          <p:cNvSpPr txBox="1"/>
          <p:nvPr/>
        </p:nvSpPr>
        <p:spPr>
          <a:xfrm>
            <a:off x="9677726" y="837581"/>
            <a:ext cx="545265"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10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Box 2">
            <a:extLst>
              <a:ext uri="{FF2B5EF4-FFF2-40B4-BE49-F238E27FC236}">
                <a16:creationId xmlns:a16="http://schemas.microsoft.com/office/drawing/2014/main" id="{DB22A576-1FA3-D80D-BE96-D9B0F395DF35}"/>
              </a:ext>
            </a:extLst>
          </p:cNvPr>
          <p:cNvSpPr txBox="1"/>
          <p:nvPr/>
        </p:nvSpPr>
        <p:spPr>
          <a:xfrm>
            <a:off x="227963" y="2384012"/>
            <a:ext cx="2178064"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Building loyalty through a user-friendly mobile app, responsive customer service, and community engagement.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Box 2">
            <a:extLst>
              <a:ext uri="{FF2B5EF4-FFF2-40B4-BE49-F238E27FC236}">
                <a16:creationId xmlns:a16="http://schemas.microsoft.com/office/drawing/2014/main" id="{4DFB75FA-92BC-FC45-9F89-1B89A0E29DC2}"/>
              </a:ext>
            </a:extLst>
          </p:cNvPr>
          <p:cNvSpPr txBox="1"/>
          <p:nvPr/>
        </p:nvSpPr>
        <p:spPr>
          <a:xfrm>
            <a:off x="2567233" y="2398267"/>
            <a:ext cx="2151071"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Mobile app for locating and accessing charging stations, online platform for account management, customer service hotline.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4267364E-5C13-D384-878C-275099B989EE}"/>
              </a:ext>
            </a:extLst>
          </p:cNvPr>
          <p:cNvSpPr txBox="1"/>
          <p:nvPr/>
        </p:nvSpPr>
        <p:spPr>
          <a:xfrm>
            <a:off x="4932048" y="2384012"/>
            <a:ext cx="2145408"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Regular customer surveys via email and app, feedback section on the website, monitoring social media channels.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2">
            <a:extLst>
              <a:ext uri="{FF2B5EF4-FFF2-40B4-BE49-F238E27FC236}">
                <a16:creationId xmlns:a16="http://schemas.microsoft.com/office/drawing/2014/main" id="{8393C6BD-4EA4-62A3-54C2-D1D83BE0B6CB}"/>
              </a:ext>
            </a:extLst>
          </p:cNvPr>
          <p:cNvSpPr txBox="1"/>
          <p:nvPr/>
        </p:nvSpPr>
        <p:spPr>
          <a:xfrm>
            <a:off x="7327944" y="2384012"/>
            <a:ext cx="2173460"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Network of strategically located charging stations, advanced charging technology, dedicated customer support team.</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2">
            <a:extLst>
              <a:ext uri="{FF2B5EF4-FFF2-40B4-BE49-F238E27FC236}">
                <a16:creationId xmlns:a16="http://schemas.microsoft.com/office/drawing/2014/main" id="{22329AEF-8DED-5602-9521-CFB434E37295}"/>
              </a:ext>
            </a:extLst>
          </p:cNvPr>
          <p:cNvSpPr txBox="1"/>
          <p:nvPr/>
        </p:nvSpPr>
        <p:spPr>
          <a:xfrm>
            <a:off x="9677727" y="2327552"/>
            <a:ext cx="2054025" cy="18695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Investment in charging station infrastructure, technology development and maintenance, marketing, and customer support expenses.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116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720</TotalTime>
  <Words>347</Words>
  <Application>Microsoft Macintosh PowerPoint</Application>
  <PresentationFormat>Widescreen</PresentationFormat>
  <Paragraphs>39</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37</cp:revision>
  <dcterms:created xsi:type="dcterms:W3CDTF">2022-05-22T18:55:25Z</dcterms:created>
  <dcterms:modified xsi:type="dcterms:W3CDTF">2024-07-08T02:49:25Z</dcterms:modified>
</cp:coreProperties>
</file>