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8"/>
  </p:notesMasterIdLst>
  <p:sldIdLst>
    <p:sldId id="353" r:id="rId2"/>
    <p:sldId id="371" r:id="rId3"/>
    <p:sldId id="370" r:id="rId4"/>
    <p:sldId id="372" r:id="rId5"/>
    <p:sldId id="373" r:id="rId6"/>
    <p:sldId id="374" r:id="rId7"/>
    <p:sldId id="375" r:id="rId8"/>
    <p:sldId id="376" r:id="rId9"/>
    <p:sldId id="377" r:id="rId10"/>
    <p:sldId id="378" r:id="rId11"/>
    <p:sldId id="379" r:id="rId12"/>
    <p:sldId id="380" r:id="rId13"/>
    <p:sldId id="381" r:id="rId14"/>
    <p:sldId id="382" r:id="rId15"/>
    <p:sldId id="383" r:id="rId16"/>
    <p:sldId id="29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8EF"/>
    <a:srgbClr val="FFF2E2"/>
    <a:srgbClr val="FFEEE5"/>
    <a:srgbClr val="6A2225"/>
    <a:srgbClr val="8C4E52"/>
    <a:srgbClr val="8C7B7B"/>
    <a:srgbClr val="001033"/>
    <a:srgbClr val="DCE1DF"/>
    <a:srgbClr val="BECED1"/>
    <a:srgbClr val="3C63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autoAdjust="0"/>
    <p:restoredTop sz="96058"/>
  </p:normalViewPr>
  <p:slideViewPr>
    <p:cSldViewPr snapToGrid="0" snapToObjects="1">
      <p:cViewPr varScale="1">
        <p:scale>
          <a:sx n="127" d="100"/>
          <a:sy n="127" d="100"/>
        </p:scale>
        <p:origin x="536" y="19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113" d="100"/>
        <a:sy n="113"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9/30/24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E69DBB-39A0-03C3-6D19-2FC8D5F67E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D731520-AAE8-FEAB-A561-76FB39DCD3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84CC5D-3242-E274-9453-03EBDC346F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8D60A70-B319-382D-5F11-47B093EE1B4D}"/>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6189435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FF8CB6-3C71-7C7D-4A0F-F62B254C8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A0AEC5-857A-C27B-92ED-1288F3E08F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96F8D6-D14C-F55C-93C0-C4809FAB17D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A87D367-E5E3-F1BD-D8D6-9967D6AFC14D}"/>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1635854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44D498-2B3C-7339-C557-BE842092376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75848D-1C2C-B577-9E2C-27CBABEBEA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1FBECF-8E14-C49C-5EF1-4621189AA74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ED82B0A-2710-AF84-3B75-7D50763FAABA}"/>
              </a:ext>
            </a:extLst>
          </p:cNvPr>
          <p:cNvSpPr>
            <a:spLocks noGrp="1"/>
          </p:cNvSpPr>
          <p:nvPr>
            <p:ph type="sldNum" sz="quarter" idx="5"/>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3838885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785B9-9B13-4AF4-16F6-B916CD68C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FDC1E9-5448-F4B9-BDE2-ACF490B9D5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B3F001-4C2F-6D16-A9C5-406452BF577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50ED7C2-B220-EA4D-DD13-E1A018732765}"/>
              </a:ext>
            </a:extLst>
          </p:cNvPr>
          <p:cNvSpPr>
            <a:spLocks noGrp="1"/>
          </p:cNvSpPr>
          <p:nvPr>
            <p:ph type="sldNum" sz="quarter" idx="5"/>
          </p:nvPr>
        </p:nvSpPr>
        <p:spPr/>
        <p:txBody>
          <a:bodyPr/>
          <a:lstStyle/>
          <a:p>
            <a:fld id="{C0711C10-233D-DA48-A5CB-9365BBABB6B4}" type="slidenum">
              <a:rPr lang="en-US" smtClean="0"/>
              <a:t>13</a:t>
            </a:fld>
            <a:endParaRPr lang="en-US" dirty="0"/>
          </a:p>
        </p:txBody>
      </p:sp>
    </p:spTree>
    <p:extLst>
      <p:ext uri="{BB962C8B-B14F-4D97-AF65-F5344CB8AC3E}">
        <p14:creationId xmlns:p14="http://schemas.microsoft.com/office/powerpoint/2010/main" val="3937105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91C2D-7AF5-43C4-3907-BE939983DC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7A7F2B-62AA-F62E-78B4-6CE4EA4FD2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625126E-1A94-A113-A282-C933094B057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26868B9-C165-FD25-9321-D537AB19A152}"/>
              </a:ext>
            </a:extLst>
          </p:cNvPr>
          <p:cNvSpPr>
            <a:spLocks noGrp="1"/>
          </p:cNvSpPr>
          <p:nvPr>
            <p:ph type="sldNum" sz="quarter" idx="5"/>
          </p:nvPr>
        </p:nvSpPr>
        <p:spPr/>
        <p:txBody>
          <a:bodyPr/>
          <a:lstStyle/>
          <a:p>
            <a:fld id="{C0711C10-233D-DA48-A5CB-9365BBABB6B4}" type="slidenum">
              <a:rPr lang="en-US" smtClean="0"/>
              <a:t>14</a:t>
            </a:fld>
            <a:endParaRPr lang="en-US" dirty="0"/>
          </a:p>
        </p:txBody>
      </p:sp>
    </p:spTree>
    <p:extLst>
      <p:ext uri="{BB962C8B-B14F-4D97-AF65-F5344CB8AC3E}">
        <p14:creationId xmlns:p14="http://schemas.microsoft.com/office/powerpoint/2010/main" val="2869879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D9A98-755B-3D6A-05EB-3DFF7B111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175E3E-F96E-3075-B91E-5A94740805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C834EC-F42A-2C18-7B8B-44F2FD6142D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8446385-B927-E9FF-F73D-DE4E390E12AD}"/>
              </a:ext>
            </a:extLst>
          </p:cNvPr>
          <p:cNvSpPr>
            <a:spLocks noGrp="1"/>
          </p:cNvSpPr>
          <p:nvPr>
            <p:ph type="sldNum" sz="quarter" idx="5"/>
          </p:nvPr>
        </p:nvSpPr>
        <p:spPr/>
        <p:txBody>
          <a:bodyPr/>
          <a:lstStyle/>
          <a:p>
            <a:fld id="{C0711C10-233D-DA48-A5CB-9365BBABB6B4}" type="slidenum">
              <a:rPr lang="en-US" smtClean="0"/>
              <a:t>15</a:t>
            </a:fld>
            <a:endParaRPr lang="en-US" dirty="0"/>
          </a:p>
        </p:txBody>
      </p:sp>
    </p:spTree>
    <p:extLst>
      <p:ext uri="{BB962C8B-B14F-4D97-AF65-F5344CB8AC3E}">
        <p14:creationId xmlns:p14="http://schemas.microsoft.com/office/powerpoint/2010/main" val="40525773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16</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604F41-9F74-A612-8A57-BE24E2D83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0D873E-4A8F-1EF0-8874-08917D4781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DC79C7-DEC8-9168-3364-D9DD064C292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2694EC8-8054-0C08-90A2-06A35DE09C6D}"/>
              </a:ext>
            </a:extLst>
          </p:cNvPr>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1993544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9F908F-FDA9-40AD-CE89-155AAD3C44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FCFB8B-9725-8A9A-68B7-012655D99F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F28657B-14E1-E0A3-4AF9-C216CCAE950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5AA2EE-2F8D-99CC-16D7-83EC30ECA562}"/>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466885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210F35-9BC4-0811-73C5-46311D1332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60379C-005A-56C6-17AF-014A588529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859ACAA-DEB3-B2F4-BCFC-A232A513FD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053B77-3AC2-6099-4F48-8717D06E26AB}"/>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4068412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1B59D1-B8D2-0B12-929F-EA9436496C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93E6DA-197A-E410-CC50-7EAEAB08DF9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E6C64C-3264-9586-A7E5-1D554306243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4215B0-E08B-FBEA-8A73-6A39172D0F86}"/>
              </a:ext>
            </a:extLst>
          </p:cNvPr>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33297342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E5F26-19D3-B909-033F-5B9F088D88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3250A4-5A12-2CEC-8DAE-39E81642AC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77FBB5-07B1-C74E-5994-BDDD94B1303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C4B0825-BE19-3FB9-0CCA-B8947C5B1CE2}"/>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1629861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43E43-9DC4-26C7-5839-47BD7689BD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788A04-444C-1688-171F-042D0131A4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0CC1C0-419F-78ED-D780-DBAA9E83063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D437A3-A59A-AE30-DB7B-C88E2052175F}"/>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992327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D116C8-5480-36C3-922E-C6A39AA17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116696-E761-D06E-9FB7-3E8CBD5D0F3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7B4489-CE78-0E1B-0FDF-510871C9A89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83880E6-A857-D4E2-CE3E-49DD143A781B}"/>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503266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9534BD-6ABB-F976-37C6-B380367786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DCE5E2-DE12-014B-02FD-61D69C31AE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86A1B4-C6D5-C5EE-F8E0-B354CC50859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CB708E3-C03A-9F22-6A48-AF363B9A4F19}"/>
              </a:ext>
            </a:extLst>
          </p:cNvPr>
          <p:cNvSpPr>
            <a:spLocks noGrp="1"/>
          </p:cNvSpPr>
          <p:nvPr>
            <p:ph type="sldNum" sz="quarter" idx="5"/>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3485202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9/30/24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9/30/24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9/30/24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9/30/24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9/30/24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9/30/24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www.smartsheet.com/try-it?trp=11142&amp;utm_source=template-powerpoint&amp;utm_medium=content&amp;utm_campaign=Blank+Budget+Proposal+Presentation-powerpoint-11142&amp;lpa=Blank+Budget+Proposal+Presentation+powerpoint+11142"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7.sv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9.sv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bstract cubes background">
            <a:extLst>
              <a:ext uri="{FF2B5EF4-FFF2-40B4-BE49-F238E27FC236}">
                <a16:creationId xmlns:a16="http://schemas.microsoft.com/office/drawing/2014/main" id="{0FCE5DF8-DDF2-C86E-A755-98330E7B4BCA}"/>
              </a:ext>
            </a:extLst>
          </p:cNvPr>
          <p:cNvPicPr>
            <a:picLocks/>
          </p:cNvPicPr>
          <p:nvPr/>
        </p:nvPicPr>
        <p:blipFill>
          <a:blip r:embed="rId3">
            <a:alphaModFix amt="64000"/>
          </a:blip>
          <a:srcRect l="64594"/>
          <a:stretch/>
        </p:blipFill>
        <p:spPr>
          <a:xfrm rot="5400000" flipH="1" flipV="1">
            <a:off x="2658756" y="-2663670"/>
            <a:ext cx="6869579" cy="12196910"/>
          </a:xfrm>
          <a:prstGeom prst="rect">
            <a:avLst/>
          </a:prstGeom>
        </p:spPr>
      </p:pic>
      <p:sp>
        <p:nvSpPr>
          <p:cNvPr id="4" name="TextBox 3">
            <a:extLst>
              <a:ext uri="{FF2B5EF4-FFF2-40B4-BE49-F238E27FC236}">
                <a16:creationId xmlns:a16="http://schemas.microsoft.com/office/drawing/2014/main" id="{3893F1B0-D8E0-1318-EACD-C96140D00B6F}"/>
              </a:ext>
            </a:extLst>
          </p:cNvPr>
          <p:cNvSpPr txBox="1"/>
          <p:nvPr/>
        </p:nvSpPr>
        <p:spPr>
          <a:xfrm>
            <a:off x="249647" y="236233"/>
            <a:ext cx="5969819" cy="2585323"/>
          </a:xfrm>
          <a:prstGeom prst="rect">
            <a:avLst/>
          </a:prstGeom>
          <a:noFill/>
          <a:effectLst/>
        </p:spPr>
        <p:txBody>
          <a:bodyPr wrap="square" rtlCol="0">
            <a:spAutoFit/>
          </a:bodyPr>
          <a:lstStyle/>
          <a:p>
            <a:r>
              <a:rPr lang="en-US" sz="5400" b="1" i="0" u="none" strike="noStrike" dirty="0">
                <a:solidFill>
                  <a:srgbClr val="001033"/>
                </a:solidFill>
                <a:effectLst/>
                <a:latin typeface="Century Gothic" panose="020B0502020202020204" pitchFamily="34" charset="0"/>
              </a:rPr>
              <a:t>Budget Proposal Presentation Template </a:t>
            </a:r>
          </a:p>
        </p:txBody>
      </p:sp>
      <p:pic>
        <p:nvPicPr>
          <p:cNvPr id="33" name="Picture 32">
            <a:hlinkClick r:id="rId4"/>
            <a:extLst>
              <a:ext uri="{FF2B5EF4-FFF2-40B4-BE49-F238E27FC236}">
                <a16:creationId xmlns:a16="http://schemas.microsoft.com/office/drawing/2014/main" id="{4A18805D-093D-9D7D-D8FB-8A0263548A91}"/>
              </a:ext>
            </a:extLst>
          </p:cNvPr>
          <p:cNvPicPr>
            <a:picLocks noChangeAspect="1"/>
          </p:cNvPicPr>
          <p:nvPr/>
        </p:nvPicPr>
        <p:blipFill>
          <a:blip r:embed="rId5"/>
          <a:srcRect/>
          <a:stretch/>
        </p:blipFill>
        <p:spPr>
          <a:xfrm>
            <a:off x="7021204" y="302600"/>
            <a:ext cx="4921149" cy="978792"/>
          </a:xfrm>
          <a:prstGeom prst="rect">
            <a:avLst/>
          </a:prstGeom>
          <a:effectLst/>
        </p:spPr>
      </p:pic>
      <p:pic>
        <p:nvPicPr>
          <p:cNvPr id="7" name="Picture 6" descr="A screenshot of a card&#10;&#10;Description automatically generated">
            <a:extLst>
              <a:ext uri="{FF2B5EF4-FFF2-40B4-BE49-F238E27FC236}">
                <a16:creationId xmlns:a16="http://schemas.microsoft.com/office/drawing/2014/main" id="{1E00BED5-F647-30D3-93E1-39FB191E214F}"/>
              </a:ext>
            </a:extLst>
          </p:cNvPr>
          <p:cNvPicPr>
            <a:picLocks noChangeAspect="1"/>
          </p:cNvPicPr>
          <p:nvPr/>
        </p:nvPicPr>
        <p:blipFill>
          <a:blip r:embed="rId6"/>
          <a:stretch>
            <a:fillRect/>
          </a:stretch>
        </p:blipFill>
        <p:spPr>
          <a:xfrm>
            <a:off x="3819646" y="2149756"/>
            <a:ext cx="8208886" cy="3610804"/>
          </a:xfrm>
          <a:prstGeom prst="rect">
            <a:avLst/>
          </a:prstGeom>
          <a:effectLst>
            <a:outerShdw blurRad="50800" dist="38100" dir="2700000" algn="tl" rotWithShape="0">
              <a:prstClr val="black">
                <a:alpha val="40000"/>
              </a:prstClr>
            </a:outerShdw>
            <a:reflection blurRad="6350" stA="50000" endA="300" endPos="90000" dir="5400000" sy="-100000" algn="bl" rotWithShape="0"/>
          </a:effectLst>
        </p:spPr>
      </p:pic>
    </p:spTree>
    <p:extLst>
      <p:ext uri="{BB962C8B-B14F-4D97-AF65-F5344CB8AC3E}">
        <p14:creationId xmlns:p14="http://schemas.microsoft.com/office/powerpoint/2010/main" val="3379737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8566CC4-A472-0059-618F-7EB30248762B}"/>
            </a:ext>
          </a:extLst>
        </p:cNvPr>
        <p:cNvGrpSpPr/>
        <p:nvPr/>
      </p:nvGrpSpPr>
      <p:grpSpPr>
        <a:xfrm>
          <a:off x="0" y="0"/>
          <a:ext cx="0" cy="0"/>
          <a:chOff x="0" y="0"/>
          <a:chExt cx="0" cy="0"/>
        </a:xfrm>
      </p:grpSpPr>
      <p:pic>
        <p:nvPicPr>
          <p:cNvPr id="2" name="Picture 1" descr="Abstract cubes background">
            <a:extLst>
              <a:ext uri="{FF2B5EF4-FFF2-40B4-BE49-F238E27FC236}">
                <a16:creationId xmlns:a16="http://schemas.microsoft.com/office/drawing/2014/main" id="{5BF097C1-DC00-434B-16FC-B690B08FF831}"/>
              </a:ext>
            </a:extLst>
          </p:cNvPr>
          <p:cNvPicPr>
            <a:picLocks/>
          </p:cNvPicPr>
          <p:nvPr/>
        </p:nvPicPr>
        <p:blipFill>
          <a:blip r:embed="rId3">
            <a:alphaModFix amt="64000"/>
          </a:blip>
          <a:srcRect l="27843" r="36751"/>
          <a:stretch/>
        </p:blipFill>
        <p:spPr>
          <a:xfrm rot="5400000" flipH="1" flipV="1">
            <a:off x="2658756" y="-2663670"/>
            <a:ext cx="6869579" cy="12196910"/>
          </a:xfrm>
          <a:prstGeom prst="rect">
            <a:avLst/>
          </a:prstGeom>
        </p:spPr>
      </p:pic>
      <p:sp>
        <p:nvSpPr>
          <p:cNvPr id="12" name="Rectangle 11">
            <a:extLst>
              <a:ext uri="{FF2B5EF4-FFF2-40B4-BE49-F238E27FC236}">
                <a16:creationId xmlns:a16="http://schemas.microsoft.com/office/drawing/2014/main" id="{EA456586-DBB6-CB84-AA71-BACE5DF56BC8}"/>
              </a:ext>
            </a:extLst>
          </p:cNvPr>
          <p:cNvSpPr/>
          <p:nvPr/>
        </p:nvSpPr>
        <p:spPr>
          <a:xfrm rot="16200000">
            <a:off x="4625565" y="-3600597"/>
            <a:ext cx="2945782" cy="12196912"/>
          </a:xfrm>
          <a:prstGeom prst="rect">
            <a:avLst/>
          </a:prstGeom>
          <a:gradFill>
            <a:gsLst>
              <a:gs pos="100000">
                <a:srgbClr val="FCF8EF">
                  <a:alpha val="39792"/>
                </a:srgbClr>
              </a:gs>
              <a:gs pos="14000">
                <a:srgbClr val="FCF8EF"/>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Rectangle 5">
            <a:extLst>
              <a:ext uri="{FF2B5EF4-FFF2-40B4-BE49-F238E27FC236}">
                <a16:creationId xmlns:a16="http://schemas.microsoft.com/office/drawing/2014/main" id="{B1D4D50E-90E7-5C38-8CAE-929F5935EAD7}"/>
              </a:ext>
            </a:extLst>
          </p:cNvPr>
          <p:cNvSpPr/>
          <p:nvPr/>
        </p:nvSpPr>
        <p:spPr>
          <a:xfrm rot="16200000">
            <a:off x="4339241" y="-185354"/>
            <a:ext cx="2407871" cy="11064240"/>
          </a:xfrm>
          <a:prstGeom prst="rect">
            <a:avLst/>
          </a:prstGeom>
          <a:gradFill>
            <a:gsLst>
              <a:gs pos="33000">
                <a:srgbClr val="021335"/>
              </a:gs>
              <a:gs pos="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 name="Rectangle 6">
            <a:extLst>
              <a:ext uri="{FF2B5EF4-FFF2-40B4-BE49-F238E27FC236}">
                <a16:creationId xmlns:a16="http://schemas.microsoft.com/office/drawing/2014/main" id="{AEB6E685-259F-854C-593C-D0F8ADE8E4D5}"/>
              </a:ext>
            </a:extLst>
          </p:cNvPr>
          <p:cNvSpPr/>
          <p:nvPr/>
        </p:nvSpPr>
        <p:spPr>
          <a:xfrm>
            <a:off x="479432" y="1495322"/>
            <a:ext cx="9904645" cy="247542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nSpc>
                <a:spcPct val="150000"/>
              </a:lnSpc>
            </a:pPr>
            <a:r>
              <a:rPr lang="en-US" sz="2000" dirty="0">
                <a:solidFill>
                  <a:srgbClr val="001033"/>
                </a:solidFill>
                <a:effectLst/>
                <a:latin typeface="Century Gothic" panose="020B0502020202020204" pitchFamily="34" charset="0"/>
                <a:ea typeface="Times New Roman" panose="02020603050405020304" pitchFamily="18" charset="0"/>
                <a:cs typeface="Times New Roman" panose="02020603050405020304" pitchFamily="18" charset="0"/>
              </a:rPr>
              <a:t>Provide a clear explanation of why the proposed budget is necessary. Break down the specific areas of increased spending, such as personnel, technology upgrades, or new initiatives.</a:t>
            </a:r>
            <a:endParaRPr lang="en-US" sz="2000" dirty="0">
              <a:solidFill>
                <a:srgbClr val="001033"/>
              </a:solidFill>
            </a:endParaRPr>
          </a:p>
        </p:txBody>
      </p:sp>
      <p:sp>
        <p:nvSpPr>
          <p:cNvPr id="8" name="Rectangle 7">
            <a:extLst>
              <a:ext uri="{FF2B5EF4-FFF2-40B4-BE49-F238E27FC236}">
                <a16:creationId xmlns:a16="http://schemas.microsoft.com/office/drawing/2014/main" id="{F6019225-B099-8388-8DF5-8C7D6509A0C2}"/>
              </a:ext>
            </a:extLst>
          </p:cNvPr>
          <p:cNvSpPr/>
          <p:nvPr/>
        </p:nvSpPr>
        <p:spPr>
          <a:xfrm>
            <a:off x="428634" y="1075073"/>
            <a:ext cx="3366752" cy="486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3000" kern="100" dirty="0">
                <a:solidFill>
                  <a:srgbClr val="276779"/>
                </a:solidFill>
                <a:latin typeface="Courier" pitchFamily="2" charset="0"/>
                <a:ea typeface="Calibri" panose="020F0502020204030204" pitchFamily="34" charset="0"/>
                <a:cs typeface="Times New Roman" panose="02020603050405020304" pitchFamily="18" charset="0"/>
              </a:rPr>
              <a:t>Justification:</a:t>
            </a:r>
            <a:endParaRPr lang="en-US" sz="3000" kern="100" dirty="0">
              <a:solidFill>
                <a:srgbClr val="276779"/>
              </a:solidFill>
              <a:effectLst/>
              <a:latin typeface="Courier" pitchFamily="2"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B93256CD-3C0F-A2D8-4FF1-51D6C214718E}"/>
              </a:ext>
            </a:extLst>
          </p:cNvPr>
          <p:cNvSpPr/>
          <p:nvPr/>
        </p:nvSpPr>
        <p:spPr>
          <a:xfrm>
            <a:off x="276033" y="4781954"/>
            <a:ext cx="10384077" cy="199024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marL="91440">
              <a:spcAft>
                <a:spcPts val="1200"/>
              </a:spcAft>
              <a:buClr>
                <a:srgbClr val="BBD3CB"/>
              </a:buClr>
            </a:pPr>
            <a:r>
              <a:rPr lang="en-US" sz="2400" dirty="0">
                <a:solidFill>
                  <a:schemeClr val="bg1"/>
                </a:solidFill>
                <a:latin typeface="Courier" pitchFamily="2" charset="0"/>
              </a:rPr>
              <a:t>Detail how these budget items align with the organization's or project's overall goals and strategic objectives.</a:t>
            </a:r>
          </a:p>
        </p:txBody>
      </p:sp>
      <p:sp>
        <p:nvSpPr>
          <p:cNvPr id="10" name="Rectangle 9">
            <a:extLst>
              <a:ext uri="{FF2B5EF4-FFF2-40B4-BE49-F238E27FC236}">
                <a16:creationId xmlns:a16="http://schemas.microsoft.com/office/drawing/2014/main" id="{B4FC08B8-7654-4CAB-76FE-E9DC28EB3928}"/>
              </a:ext>
            </a:extLst>
          </p:cNvPr>
          <p:cNvSpPr/>
          <p:nvPr/>
        </p:nvSpPr>
        <p:spPr>
          <a:xfrm>
            <a:off x="364623" y="4295575"/>
            <a:ext cx="6337261" cy="486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3000" kern="100" dirty="0">
                <a:solidFill>
                  <a:srgbClr val="DCE1DF"/>
                </a:solidFill>
                <a:latin typeface="Courier" pitchFamily="2" charset="0"/>
                <a:ea typeface="Calibri" panose="020F0502020204030204" pitchFamily="34" charset="0"/>
                <a:cs typeface="Times New Roman" panose="02020603050405020304" pitchFamily="18" charset="0"/>
              </a:rPr>
              <a:t>Alignment with Objectives:</a:t>
            </a:r>
            <a:endParaRPr lang="en-US" sz="3000" kern="100" dirty="0">
              <a:solidFill>
                <a:srgbClr val="DCE1DF"/>
              </a:solidFill>
              <a:effectLst/>
              <a:latin typeface="Courier" pitchFamily="2" charset="0"/>
              <a:ea typeface="Calibri" panose="020F0502020204030204" pitchFamily="34" charset="0"/>
              <a:cs typeface="Times New Roman" panose="02020603050405020304" pitchFamily="18" charset="0"/>
            </a:endParaRPr>
          </a:p>
        </p:txBody>
      </p:sp>
      <p:sp>
        <p:nvSpPr>
          <p:cNvPr id="14" name="Round Same Side Corner Rectangle 13">
            <a:extLst>
              <a:ext uri="{FF2B5EF4-FFF2-40B4-BE49-F238E27FC236}">
                <a16:creationId xmlns:a16="http://schemas.microsoft.com/office/drawing/2014/main" id="{20595A9C-110B-5CDF-F975-7864783756A2}"/>
              </a:ext>
            </a:extLst>
          </p:cNvPr>
          <p:cNvSpPr/>
          <p:nvPr/>
        </p:nvSpPr>
        <p:spPr>
          <a:xfrm rot="5400000">
            <a:off x="2214" y="156439"/>
            <a:ext cx="680501" cy="694750"/>
          </a:xfrm>
          <a:prstGeom prst="round2Same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5" name="Rectangle 14">
            <a:extLst>
              <a:ext uri="{FF2B5EF4-FFF2-40B4-BE49-F238E27FC236}">
                <a16:creationId xmlns:a16="http://schemas.microsoft.com/office/drawing/2014/main" id="{9CD6C5A7-CD53-F506-88F8-28A07D7F0404}"/>
              </a:ext>
            </a:extLst>
          </p:cNvPr>
          <p:cNvSpPr/>
          <p:nvPr/>
        </p:nvSpPr>
        <p:spPr>
          <a:xfrm>
            <a:off x="1" y="307299"/>
            <a:ext cx="6898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4000" dirty="0">
                <a:solidFill>
                  <a:srgbClr val="BBD3CB"/>
                </a:solidFill>
                <a:effectLst/>
                <a:latin typeface="Courier" pitchFamily="2" charset="0"/>
                <a:ea typeface="Times New Roman" panose="02020603050405020304" pitchFamily="18" charset="0"/>
                <a:cs typeface="Times New Roman" panose="02020603050405020304" pitchFamily="18" charset="0"/>
              </a:rPr>
              <a:t>7</a:t>
            </a:r>
            <a:endParaRPr lang="en-US" sz="4000" dirty="0">
              <a:solidFill>
                <a:srgbClr val="284348"/>
              </a:solidFill>
            </a:endParaRPr>
          </a:p>
        </p:txBody>
      </p:sp>
      <p:sp>
        <p:nvSpPr>
          <p:cNvPr id="17" name="Rectangle 16">
            <a:extLst>
              <a:ext uri="{FF2B5EF4-FFF2-40B4-BE49-F238E27FC236}">
                <a16:creationId xmlns:a16="http://schemas.microsoft.com/office/drawing/2014/main" id="{68BF4630-1976-B313-1F62-B45DE99A4637}"/>
              </a:ext>
            </a:extLst>
          </p:cNvPr>
          <p:cNvSpPr/>
          <p:nvPr/>
        </p:nvSpPr>
        <p:spPr>
          <a:xfrm>
            <a:off x="852554" y="296708"/>
            <a:ext cx="721420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40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Budget Proposal Justification</a:t>
            </a:r>
            <a:endParaRPr lang="en-US" sz="4000" dirty="0">
              <a:solidFill>
                <a:srgbClr val="284348"/>
              </a:solidFill>
            </a:endParaRPr>
          </a:p>
        </p:txBody>
      </p:sp>
    </p:spTree>
    <p:extLst>
      <p:ext uri="{BB962C8B-B14F-4D97-AF65-F5344CB8AC3E}">
        <p14:creationId xmlns:p14="http://schemas.microsoft.com/office/powerpoint/2010/main" val="5761830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2345F73-5D3D-0E2D-8D7C-3B95360D0DCD}"/>
            </a:ext>
          </a:extLst>
        </p:cNvPr>
        <p:cNvGrpSpPr/>
        <p:nvPr/>
      </p:nvGrpSpPr>
      <p:grpSpPr>
        <a:xfrm>
          <a:off x="0" y="0"/>
          <a:ext cx="0" cy="0"/>
          <a:chOff x="0" y="0"/>
          <a:chExt cx="0" cy="0"/>
        </a:xfrm>
      </p:grpSpPr>
      <p:pic>
        <p:nvPicPr>
          <p:cNvPr id="2" name="Picture 1" descr="Abstract cubes background">
            <a:extLst>
              <a:ext uri="{FF2B5EF4-FFF2-40B4-BE49-F238E27FC236}">
                <a16:creationId xmlns:a16="http://schemas.microsoft.com/office/drawing/2014/main" id="{BF1C2930-9286-2ECD-396B-D371F14E514A}"/>
              </a:ext>
            </a:extLst>
          </p:cNvPr>
          <p:cNvPicPr>
            <a:picLocks/>
          </p:cNvPicPr>
          <p:nvPr/>
        </p:nvPicPr>
        <p:blipFill>
          <a:blip r:embed="rId3">
            <a:alphaModFix amt="64000"/>
          </a:blip>
          <a:srcRect l="27843" r="36751"/>
          <a:stretch/>
        </p:blipFill>
        <p:spPr>
          <a:xfrm rot="5400000" flipH="1" flipV="1">
            <a:off x="2658756" y="-2663670"/>
            <a:ext cx="6869579" cy="12196910"/>
          </a:xfrm>
          <a:prstGeom prst="rect">
            <a:avLst/>
          </a:prstGeom>
        </p:spPr>
      </p:pic>
      <p:sp>
        <p:nvSpPr>
          <p:cNvPr id="32" name="Rectangle 31">
            <a:extLst>
              <a:ext uri="{FF2B5EF4-FFF2-40B4-BE49-F238E27FC236}">
                <a16:creationId xmlns:a16="http://schemas.microsoft.com/office/drawing/2014/main" id="{8086A3EA-931E-CE4A-4261-F5F7AFCE07A7}"/>
              </a:ext>
            </a:extLst>
          </p:cNvPr>
          <p:cNvSpPr/>
          <p:nvPr/>
        </p:nvSpPr>
        <p:spPr>
          <a:xfrm>
            <a:off x="342464" y="1937010"/>
            <a:ext cx="3621202" cy="3877425"/>
          </a:xfrm>
          <a:prstGeom prst="rect">
            <a:avLst/>
          </a:prstGeom>
          <a:solidFill>
            <a:srgbClr val="BECED1"/>
          </a:solidFill>
          <a:ln>
            <a:noFill/>
          </a:ln>
        </p:spPr>
        <p:style>
          <a:lnRef idx="2">
            <a:schemeClr val="accent1">
              <a:shade val="15000"/>
            </a:schemeClr>
          </a:lnRef>
          <a:fillRef idx="1">
            <a:schemeClr val="accent1"/>
          </a:fillRef>
          <a:effectRef idx="0">
            <a:schemeClr val="accent1"/>
          </a:effectRef>
          <a:fontRef idx="minor">
            <a:schemeClr val="lt1"/>
          </a:fontRef>
        </p:style>
        <p:txBody>
          <a:bodyPr tIns="365760" rtlCol="0" anchor="t" anchorCtr="0"/>
          <a:lstStyle/>
          <a:p>
            <a:pPr algn="ctr"/>
            <a:r>
              <a:rPr lang="en-US" sz="2800" dirty="0">
                <a:solidFill>
                  <a:srgbClr val="001033"/>
                </a:solidFill>
                <a:latin typeface="Century Gothic" panose="020B0502020202020204" pitchFamily="34" charset="0"/>
              </a:rPr>
              <a:t>Text</a:t>
            </a:r>
          </a:p>
        </p:txBody>
      </p:sp>
      <p:sp>
        <p:nvSpPr>
          <p:cNvPr id="33" name="Rectangle 32">
            <a:extLst>
              <a:ext uri="{FF2B5EF4-FFF2-40B4-BE49-F238E27FC236}">
                <a16:creationId xmlns:a16="http://schemas.microsoft.com/office/drawing/2014/main" id="{F6F46DBE-A526-D38A-A2FC-D4DF76F65F84}"/>
              </a:ext>
            </a:extLst>
          </p:cNvPr>
          <p:cNvSpPr/>
          <p:nvPr/>
        </p:nvSpPr>
        <p:spPr>
          <a:xfrm>
            <a:off x="4247365" y="1937009"/>
            <a:ext cx="3621202" cy="3877425"/>
          </a:xfrm>
          <a:prstGeom prst="rect">
            <a:avLst/>
          </a:prstGeom>
          <a:solidFill>
            <a:srgbClr val="BECED1"/>
          </a:solidFill>
          <a:ln>
            <a:noFill/>
          </a:ln>
        </p:spPr>
        <p:style>
          <a:lnRef idx="2">
            <a:schemeClr val="accent1">
              <a:shade val="15000"/>
            </a:schemeClr>
          </a:lnRef>
          <a:fillRef idx="1">
            <a:schemeClr val="accent1"/>
          </a:fillRef>
          <a:effectRef idx="0">
            <a:schemeClr val="accent1"/>
          </a:effectRef>
          <a:fontRef idx="minor">
            <a:schemeClr val="lt1"/>
          </a:fontRef>
        </p:style>
        <p:txBody>
          <a:bodyPr tIns="365760" rtlCol="0" anchor="t" anchorCtr="0"/>
          <a:lstStyle/>
          <a:p>
            <a:pPr algn="ctr"/>
            <a:r>
              <a:rPr lang="en-US" sz="2800" dirty="0">
                <a:solidFill>
                  <a:srgbClr val="001033"/>
                </a:solidFill>
                <a:latin typeface="Century Gothic" panose="020B0502020202020204" pitchFamily="34" charset="0"/>
              </a:rPr>
              <a:t>Text</a:t>
            </a:r>
          </a:p>
        </p:txBody>
      </p:sp>
      <p:sp>
        <p:nvSpPr>
          <p:cNvPr id="34" name="Rectangle 33">
            <a:extLst>
              <a:ext uri="{FF2B5EF4-FFF2-40B4-BE49-F238E27FC236}">
                <a16:creationId xmlns:a16="http://schemas.microsoft.com/office/drawing/2014/main" id="{133B9BD8-1093-8374-E7F0-DEE54150D0A5}"/>
              </a:ext>
            </a:extLst>
          </p:cNvPr>
          <p:cNvSpPr/>
          <p:nvPr/>
        </p:nvSpPr>
        <p:spPr>
          <a:xfrm>
            <a:off x="8151262" y="1937009"/>
            <a:ext cx="3621202" cy="3877425"/>
          </a:xfrm>
          <a:prstGeom prst="rect">
            <a:avLst/>
          </a:prstGeom>
          <a:solidFill>
            <a:srgbClr val="BECED1"/>
          </a:solidFill>
          <a:ln>
            <a:noFill/>
          </a:ln>
        </p:spPr>
        <p:style>
          <a:lnRef idx="2">
            <a:schemeClr val="accent1">
              <a:shade val="15000"/>
            </a:schemeClr>
          </a:lnRef>
          <a:fillRef idx="1">
            <a:schemeClr val="accent1"/>
          </a:fillRef>
          <a:effectRef idx="0">
            <a:schemeClr val="accent1"/>
          </a:effectRef>
          <a:fontRef idx="minor">
            <a:schemeClr val="lt1"/>
          </a:fontRef>
        </p:style>
        <p:txBody>
          <a:bodyPr tIns="365760" rtlCol="0" anchor="t" anchorCtr="0"/>
          <a:lstStyle/>
          <a:p>
            <a:pPr algn="ctr"/>
            <a:r>
              <a:rPr lang="en-US" sz="2800" dirty="0">
                <a:solidFill>
                  <a:srgbClr val="001033"/>
                </a:solidFill>
                <a:latin typeface="Century Gothic" panose="020B0502020202020204" pitchFamily="34" charset="0"/>
              </a:rPr>
              <a:t>Text</a:t>
            </a:r>
          </a:p>
        </p:txBody>
      </p:sp>
      <p:sp>
        <p:nvSpPr>
          <p:cNvPr id="8" name="Rectangle 7">
            <a:extLst>
              <a:ext uri="{FF2B5EF4-FFF2-40B4-BE49-F238E27FC236}">
                <a16:creationId xmlns:a16="http://schemas.microsoft.com/office/drawing/2014/main" id="{4A9BB7B6-450C-0E8D-F0F3-BA5A7E4818B4}"/>
              </a:ext>
            </a:extLst>
          </p:cNvPr>
          <p:cNvSpPr/>
          <p:nvPr/>
        </p:nvSpPr>
        <p:spPr>
          <a:xfrm>
            <a:off x="428634" y="1210452"/>
            <a:ext cx="4080736" cy="486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3000" kern="100" dirty="0">
                <a:solidFill>
                  <a:srgbClr val="276779"/>
                </a:solidFill>
                <a:latin typeface="Courier" pitchFamily="2" charset="0"/>
                <a:ea typeface="Calibri" panose="020F0502020204030204" pitchFamily="34" charset="0"/>
                <a:cs typeface="Times New Roman" panose="02020603050405020304" pitchFamily="18" charset="0"/>
              </a:rPr>
              <a:t>Key Investments:</a:t>
            </a:r>
            <a:endParaRPr lang="en-US" sz="3000" kern="100" dirty="0">
              <a:solidFill>
                <a:srgbClr val="276779"/>
              </a:solidFill>
              <a:effectLst/>
              <a:latin typeface="Courier" pitchFamily="2" charset="0"/>
              <a:ea typeface="Calibri" panose="020F0502020204030204" pitchFamily="34" charset="0"/>
              <a:cs typeface="Times New Roman" panose="02020603050405020304" pitchFamily="18" charset="0"/>
            </a:endParaRPr>
          </a:p>
        </p:txBody>
      </p:sp>
      <p:sp>
        <p:nvSpPr>
          <p:cNvPr id="4" name="Rounded Rectangle 3">
            <a:extLst>
              <a:ext uri="{FF2B5EF4-FFF2-40B4-BE49-F238E27FC236}">
                <a16:creationId xmlns:a16="http://schemas.microsoft.com/office/drawing/2014/main" id="{80DA50B9-869A-F070-8285-54DFF672E77C}"/>
              </a:ext>
            </a:extLst>
          </p:cNvPr>
          <p:cNvSpPr/>
          <p:nvPr/>
        </p:nvSpPr>
        <p:spPr>
          <a:xfrm>
            <a:off x="342464" y="5985573"/>
            <a:ext cx="5055036" cy="751945"/>
          </a:xfrm>
          <a:prstGeom prst="roundRect">
            <a:avLst>
              <a:gd name="adj" fmla="val 1058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nSpc>
                <a:spcPct val="107000"/>
              </a:lnSpc>
              <a:spcBef>
                <a:spcPts val="0"/>
              </a:spcBef>
              <a:spcAft>
                <a:spcPts val="600"/>
              </a:spcAft>
              <a:buSzPts val="1000"/>
              <a:tabLst>
                <a:tab pos="457200" algn="l"/>
              </a:tabLst>
            </a:pPr>
            <a:r>
              <a:rPr lang="en-US" sz="1100" b="1" kern="100" dirty="0">
                <a:solidFill>
                  <a:schemeClr val="tx1"/>
                </a:solidFill>
                <a:effectLst/>
                <a:latin typeface="Courier" pitchFamily="2" charset="0"/>
                <a:ea typeface="Calibri" panose="020F0502020204030204" pitchFamily="34" charset="0"/>
                <a:cs typeface="Times New Roman" panose="02020603050405020304" pitchFamily="18" charset="0"/>
              </a:rPr>
              <a:t>Key Investments: </a:t>
            </a:r>
            <a:r>
              <a:rPr lang="en-US" sz="1100" kern="100" dirty="0">
                <a:solidFill>
                  <a:schemeClr val="tx1"/>
                </a:solidFill>
                <a:effectLst/>
                <a:latin typeface="Courier" pitchFamily="2" charset="0"/>
                <a:ea typeface="Calibri" panose="020F0502020204030204" pitchFamily="34" charset="0"/>
                <a:cs typeface="Times New Roman" panose="02020603050405020304" pitchFamily="18" charset="0"/>
              </a:rPr>
              <a:t>Highlight areas that require additional funding or resource allocation and justify why these investments are critical to success.</a:t>
            </a:r>
            <a:endParaRPr lang="en-US" sz="1100" dirty="0">
              <a:solidFill>
                <a:schemeClr val="tx1"/>
              </a:solidFill>
              <a:latin typeface="Courier" pitchFamily="2" charset="0"/>
            </a:endParaRPr>
          </a:p>
        </p:txBody>
      </p:sp>
      <p:pic>
        <p:nvPicPr>
          <p:cNvPr id="12" name="Graphic 11" descr="Plant with solid fill">
            <a:extLst>
              <a:ext uri="{FF2B5EF4-FFF2-40B4-BE49-F238E27FC236}">
                <a16:creationId xmlns:a16="http://schemas.microsoft.com/office/drawing/2014/main" id="{88FC2004-F885-D023-5A19-8BDCFE2A3E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11597" y="4363692"/>
            <a:ext cx="1578645" cy="1578645"/>
          </a:xfrm>
          <a:prstGeom prst="rect">
            <a:avLst/>
          </a:prstGeom>
        </p:spPr>
      </p:pic>
      <p:pic>
        <p:nvPicPr>
          <p:cNvPr id="14" name="Graphic 13" descr="Open hand with solid fill">
            <a:extLst>
              <a:ext uri="{FF2B5EF4-FFF2-40B4-BE49-F238E27FC236}">
                <a16:creationId xmlns:a16="http://schemas.microsoft.com/office/drawing/2014/main" id="{E465F943-4A91-01D7-33E8-79BED2275FF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180056" y="4421215"/>
            <a:ext cx="1578645" cy="1578645"/>
          </a:xfrm>
          <a:prstGeom prst="rect">
            <a:avLst/>
          </a:prstGeom>
        </p:spPr>
      </p:pic>
      <p:grpSp>
        <p:nvGrpSpPr>
          <p:cNvPr id="30" name="Group 29">
            <a:extLst>
              <a:ext uri="{FF2B5EF4-FFF2-40B4-BE49-F238E27FC236}">
                <a16:creationId xmlns:a16="http://schemas.microsoft.com/office/drawing/2014/main" id="{8FE6AF2E-55DC-FEB1-ED2F-373D012DE274}"/>
              </a:ext>
            </a:extLst>
          </p:cNvPr>
          <p:cNvGrpSpPr/>
          <p:nvPr/>
        </p:nvGrpSpPr>
        <p:grpSpPr>
          <a:xfrm>
            <a:off x="1141730" y="4559268"/>
            <a:ext cx="2013556" cy="1088280"/>
            <a:chOff x="5490054" y="5569397"/>
            <a:chExt cx="691715" cy="373856"/>
          </a:xfrm>
          <a:solidFill>
            <a:srgbClr val="FCF8EF"/>
          </a:solidFill>
        </p:grpSpPr>
        <p:sp>
          <p:nvSpPr>
            <p:cNvPr id="24" name="Freeform 23">
              <a:extLst>
                <a:ext uri="{FF2B5EF4-FFF2-40B4-BE49-F238E27FC236}">
                  <a16:creationId xmlns:a16="http://schemas.microsoft.com/office/drawing/2014/main" id="{5913A29E-39D7-568E-897B-D0C24A8A6E3E}"/>
                </a:ext>
              </a:extLst>
            </p:cNvPr>
            <p:cNvSpPr/>
            <p:nvPr/>
          </p:nvSpPr>
          <p:spPr>
            <a:xfrm>
              <a:off x="5959446" y="5569397"/>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dirty="0"/>
            </a:p>
          </p:txBody>
        </p:sp>
        <p:sp>
          <p:nvSpPr>
            <p:cNvPr id="25" name="Freeform 24">
              <a:extLst>
                <a:ext uri="{FF2B5EF4-FFF2-40B4-BE49-F238E27FC236}">
                  <a16:creationId xmlns:a16="http://schemas.microsoft.com/office/drawing/2014/main" id="{2008BE2A-E86B-B4B9-E58B-B4CD80557E93}"/>
                </a:ext>
              </a:extLst>
            </p:cNvPr>
            <p:cNvSpPr/>
            <p:nvPr/>
          </p:nvSpPr>
          <p:spPr>
            <a:xfrm>
              <a:off x="5564158" y="5569397"/>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dirty="0"/>
            </a:p>
          </p:txBody>
        </p:sp>
        <p:sp>
          <p:nvSpPr>
            <p:cNvPr id="26" name="Freeform 25">
              <a:extLst>
                <a:ext uri="{FF2B5EF4-FFF2-40B4-BE49-F238E27FC236}">
                  <a16:creationId xmlns:a16="http://schemas.microsoft.com/office/drawing/2014/main" id="{3DF48EA9-74CF-DCBA-0CCA-FF63F81D81A0}"/>
                </a:ext>
              </a:extLst>
            </p:cNvPr>
            <p:cNvSpPr/>
            <p:nvPr/>
          </p:nvSpPr>
          <p:spPr>
            <a:xfrm>
              <a:off x="5913154" y="5737704"/>
              <a:ext cx="268615" cy="148399"/>
            </a:xfrm>
            <a:custGeom>
              <a:avLst/>
              <a:gdLst>
                <a:gd name="connsiteX0" fmla="*/ 253746 w 268615"/>
                <a:gd name="connsiteY0" fmla="*/ 44101 h 148399"/>
                <a:gd name="connsiteX1" fmla="*/ 181356 w 268615"/>
                <a:gd name="connsiteY1" fmla="*/ 9525 h 148399"/>
                <a:gd name="connsiteX2" fmla="*/ 120396 w 268615"/>
                <a:gd name="connsiteY2" fmla="*/ 0 h 148399"/>
                <a:gd name="connsiteX3" fmla="*/ 59436 w 268615"/>
                <a:gd name="connsiteY3" fmla="*/ 9525 h 148399"/>
                <a:gd name="connsiteX4" fmla="*/ 3429 w 268615"/>
                <a:gd name="connsiteY4" fmla="*/ 33529 h 148399"/>
                <a:gd name="connsiteX5" fmla="*/ 0 w 268615"/>
                <a:gd name="connsiteY5" fmla="*/ 37434 h 148399"/>
                <a:gd name="connsiteX6" fmla="*/ 76200 w 268615"/>
                <a:gd name="connsiteY6" fmla="*/ 75534 h 148399"/>
                <a:gd name="connsiteX7" fmla="*/ 104108 w 268615"/>
                <a:gd name="connsiteY7" fmla="*/ 131446 h 148399"/>
                <a:gd name="connsiteX8" fmla="*/ 104108 w 268615"/>
                <a:gd name="connsiteY8" fmla="*/ 148400 h 148399"/>
                <a:gd name="connsiteX9" fmla="*/ 268605 w 268615"/>
                <a:gd name="connsiteY9" fmla="*/ 148400 h 148399"/>
                <a:gd name="connsiteX10" fmla="*/ 268605 w 268615"/>
                <a:gd name="connsiteY10" fmla="*/ 73819 h 148399"/>
                <a:gd name="connsiteX11" fmla="*/ 253746 w 268615"/>
                <a:gd name="connsiteY11" fmla="*/ 44101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615" h="148399">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grpFill/>
            <a:ln w="9525" cap="flat">
              <a:noFill/>
              <a:prstDash val="solid"/>
              <a:miter/>
            </a:ln>
          </p:spPr>
          <p:txBody>
            <a:bodyPr rtlCol="0" anchor="ctr"/>
            <a:lstStyle/>
            <a:p>
              <a:endParaRPr lang="en-US" dirty="0"/>
            </a:p>
          </p:txBody>
        </p:sp>
        <p:sp>
          <p:nvSpPr>
            <p:cNvPr id="27" name="Freeform 26">
              <a:extLst>
                <a:ext uri="{FF2B5EF4-FFF2-40B4-BE49-F238E27FC236}">
                  <a16:creationId xmlns:a16="http://schemas.microsoft.com/office/drawing/2014/main" id="{FC9F5536-69C9-C905-86C1-FFB16550F965}"/>
                </a:ext>
              </a:extLst>
            </p:cNvPr>
            <p:cNvSpPr/>
            <p:nvPr/>
          </p:nvSpPr>
          <p:spPr>
            <a:xfrm>
              <a:off x="5490054" y="5737704"/>
              <a:ext cx="268605" cy="148399"/>
            </a:xfrm>
            <a:custGeom>
              <a:avLst/>
              <a:gdLst>
                <a:gd name="connsiteX0" fmla="*/ 164687 w 268605"/>
                <a:gd name="connsiteY0" fmla="*/ 131445 h 148399"/>
                <a:gd name="connsiteX1" fmla="*/ 191357 w 268605"/>
                <a:gd name="connsiteY1" fmla="*/ 76486 h 148399"/>
                <a:gd name="connsiteX2" fmla="*/ 192500 w 268605"/>
                <a:gd name="connsiteY2" fmla="*/ 75534 h 148399"/>
                <a:gd name="connsiteX3" fmla="*/ 193739 w 268605"/>
                <a:gd name="connsiteY3" fmla="*/ 74676 h 148399"/>
                <a:gd name="connsiteX4" fmla="*/ 268605 w 268605"/>
                <a:gd name="connsiteY4" fmla="*/ 37529 h 148399"/>
                <a:gd name="connsiteX5" fmla="*/ 263176 w 268605"/>
                <a:gd name="connsiteY5" fmla="*/ 31338 h 148399"/>
                <a:gd name="connsiteX6" fmla="*/ 209550 w 268605"/>
                <a:gd name="connsiteY6" fmla="*/ 9525 h 148399"/>
                <a:gd name="connsiteX7" fmla="*/ 148590 w 268605"/>
                <a:gd name="connsiteY7" fmla="*/ 0 h 148399"/>
                <a:gd name="connsiteX8" fmla="*/ 87630 w 268605"/>
                <a:gd name="connsiteY8" fmla="*/ 9525 h 148399"/>
                <a:gd name="connsiteX9" fmla="*/ 15240 w 268605"/>
                <a:gd name="connsiteY9" fmla="*/ 44101 h 148399"/>
                <a:gd name="connsiteX10" fmla="*/ 0 w 268605"/>
                <a:gd name="connsiteY10" fmla="*/ 73819 h 148399"/>
                <a:gd name="connsiteX11" fmla="*/ 0 w 268605"/>
                <a:gd name="connsiteY11" fmla="*/ 148400 h 148399"/>
                <a:gd name="connsiteX12" fmla="*/ 164687 w 268605"/>
                <a:gd name="connsiteY12" fmla="*/ 148400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605" h="148399">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grpFill/>
            <a:ln w="9525" cap="flat">
              <a:noFill/>
              <a:prstDash val="solid"/>
              <a:miter/>
            </a:ln>
          </p:spPr>
          <p:txBody>
            <a:bodyPr rtlCol="0" anchor="ctr"/>
            <a:lstStyle/>
            <a:p>
              <a:endParaRPr lang="en-US" dirty="0"/>
            </a:p>
          </p:txBody>
        </p:sp>
        <p:sp>
          <p:nvSpPr>
            <p:cNvPr id="28" name="Freeform 27">
              <a:extLst>
                <a:ext uri="{FF2B5EF4-FFF2-40B4-BE49-F238E27FC236}">
                  <a16:creationId xmlns:a16="http://schemas.microsoft.com/office/drawing/2014/main" id="{22730282-58A6-0717-65CC-79D5D252DA49}"/>
                </a:ext>
              </a:extLst>
            </p:cNvPr>
            <p:cNvSpPr/>
            <p:nvPr/>
          </p:nvSpPr>
          <p:spPr>
            <a:xfrm>
              <a:off x="5687697" y="5795424"/>
              <a:ext cx="296430" cy="147829"/>
            </a:xfrm>
            <a:custGeom>
              <a:avLst/>
              <a:gdLst>
                <a:gd name="connsiteX0" fmla="*/ 0 w 296430"/>
                <a:gd name="connsiteY0" fmla="*/ 147830 h 147829"/>
                <a:gd name="connsiteX1" fmla="*/ 0 w 296430"/>
                <a:gd name="connsiteY1" fmla="*/ 73725 h 147829"/>
                <a:gd name="connsiteX2" fmla="*/ 14859 w 296430"/>
                <a:gd name="connsiteY2" fmla="*/ 44102 h 147829"/>
                <a:gd name="connsiteX3" fmla="*/ 87249 w 296430"/>
                <a:gd name="connsiteY3" fmla="*/ 9527 h 147829"/>
                <a:gd name="connsiteX4" fmla="*/ 148209 w 296430"/>
                <a:gd name="connsiteY4" fmla="*/ 2 h 147829"/>
                <a:gd name="connsiteX5" fmla="*/ 209169 w 296430"/>
                <a:gd name="connsiteY5" fmla="*/ 9527 h 147829"/>
                <a:gd name="connsiteX6" fmla="*/ 281654 w 296430"/>
                <a:gd name="connsiteY6" fmla="*/ 44102 h 147829"/>
                <a:gd name="connsiteX7" fmla="*/ 296418 w 296430"/>
                <a:gd name="connsiteY7" fmla="*/ 73725 h 147829"/>
                <a:gd name="connsiteX8" fmla="*/ 296418 w 296430"/>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0" h="147829">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grpFill/>
            <a:ln w="9525" cap="flat">
              <a:noFill/>
              <a:prstDash val="solid"/>
              <a:miter/>
            </a:ln>
          </p:spPr>
          <p:txBody>
            <a:bodyPr rtlCol="0" anchor="ctr"/>
            <a:lstStyle/>
            <a:p>
              <a:endParaRPr lang="en-US" dirty="0"/>
            </a:p>
          </p:txBody>
        </p:sp>
        <p:sp>
          <p:nvSpPr>
            <p:cNvPr id="29" name="Freeform 28">
              <a:extLst>
                <a:ext uri="{FF2B5EF4-FFF2-40B4-BE49-F238E27FC236}">
                  <a16:creationId xmlns:a16="http://schemas.microsoft.com/office/drawing/2014/main" id="{A5EDCCAE-185E-C0AF-BDBD-74E755E647D0}"/>
                </a:ext>
              </a:extLst>
            </p:cNvPr>
            <p:cNvSpPr/>
            <p:nvPr/>
          </p:nvSpPr>
          <p:spPr>
            <a:xfrm>
              <a:off x="5761802" y="5627024"/>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noFill/>
              <a:prstDash val="solid"/>
              <a:miter/>
            </a:ln>
          </p:spPr>
          <p:txBody>
            <a:bodyPr rtlCol="0" anchor="ctr"/>
            <a:lstStyle/>
            <a:p>
              <a:endParaRPr lang="en-US" dirty="0"/>
            </a:p>
          </p:txBody>
        </p:sp>
      </p:grpSp>
      <p:sp>
        <p:nvSpPr>
          <p:cNvPr id="36" name="Rectangle 35">
            <a:extLst>
              <a:ext uri="{FF2B5EF4-FFF2-40B4-BE49-F238E27FC236}">
                <a16:creationId xmlns:a16="http://schemas.microsoft.com/office/drawing/2014/main" id="{5892F104-CE1C-62A7-B319-CCFFD9EE02A1}"/>
              </a:ext>
            </a:extLst>
          </p:cNvPr>
          <p:cNvSpPr/>
          <p:nvPr/>
        </p:nvSpPr>
        <p:spPr>
          <a:xfrm flipV="1">
            <a:off x="342398" y="1867971"/>
            <a:ext cx="3621202" cy="69040"/>
          </a:xfrm>
          <a:prstGeom prst="rect">
            <a:avLst/>
          </a:prstGeom>
          <a:solidFill>
            <a:srgbClr val="001033"/>
          </a:solidFill>
          <a:ln>
            <a:noFill/>
          </a:ln>
        </p:spPr>
        <p:style>
          <a:lnRef idx="2">
            <a:schemeClr val="accent1">
              <a:shade val="15000"/>
            </a:schemeClr>
          </a:lnRef>
          <a:fillRef idx="1">
            <a:schemeClr val="accent1"/>
          </a:fillRef>
          <a:effectRef idx="0">
            <a:schemeClr val="accent1"/>
          </a:effectRef>
          <a:fontRef idx="minor">
            <a:schemeClr val="lt1"/>
          </a:fontRef>
        </p:style>
        <p:txBody>
          <a:bodyPr tIns="365760" rtlCol="0" anchor="t" anchorCtr="0"/>
          <a:lstStyle/>
          <a:p>
            <a:pPr algn="ctr"/>
            <a:endParaRPr lang="en-US" sz="2800" dirty="0">
              <a:solidFill>
                <a:srgbClr val="001033"/>
              </a:solidFill>
              <a:latin typeface="Century Gothic" panose="020B0502020202020204" pitchFamily="34" charset="0"/>
            </a:endParaRPr>
          </a:p>
        </p:txBody>
      </p:sp>
      <p:sp>
        <p:nvSpPr>
          <p:cNvPr id="37" name="Rectangle 36">
            <a:extLst>
              <a:ext uri="{FF2B5EF4-FFF2-40B4-BE49-F238E27FC236}">
                <a16:creationId xmlns:a16="http://schemas.microsoft.com/office/drawing/2014/main" id="{E6994B38-0DE6-3655-7608-4DAC7E754F2B}"/>
              </a:ext>
            </a:extLst>
          </p:cNvPr>
          <p:cNvSpPr/>
          <p:nvPr/>
        </p:nvSpPr>
        <p:spPr>
          <a:xfrm flipV="1">
            <a:off x="4247299" y="1867970"/>
            <a:ext cx="3621202" cy="69040"/>
          </a:xfrm>
          <a:prstGeom prst="rect">
            <a:avLst/>
          </a:prstGeom>
          <a:solidFill>
            <a:srgbClr val="001033"/>
          </a:solidFill>
          <a:ln>
            <a:noFill/>
          </a:ln>
        </p:spPr>
        <p:style>
          <a:lnRef idx="2">
            <a:schemeClr val="accent1">
              <a:shade val="15000"/>
            </a:schemeClr>
          </a:lnRef>
          <a:fillRef idx="1">
            <a:schemeClr val="accent1"/>
          </a:fillRef>
          <a:effectRef idx="0">
            <a:schemeClr val="accent1"/>
          </a:effectRef>
          <a:fontRef idx="minor">
            <a:schemeClr val="lt1"/>
          </a:fontRef>
        </p:style>
        <p:txBody>
          <a:bodyPr tIns="365760" rtlCol="0" anchor="t" anchorCtr="0"/>
          <a:lstStyle/>
          <a:p>
            <a:pPr algn="ctr"/>
            <a:endParaRPr lang="en-US" sz="2800" dirty="0">
              <a:solidFill>
                <a:srgbClr val="001033"/>
              </a:solidFill>
              <a:latin typeface="Century Gothic" panose="020B0502020202020204" pitchFamily="34" charset="0"/>
            </a:endParaRPr>
          </a:p>
        </p:txBody>
      </p:sp>
      <p:sp>
        <p:nvSpPr>
          <p:cNvPr id="38" name="Rectangle 37">
            <a:extLst>
              <a:ext uri="{FF2B5EF4-FFF2-40B4-BE49-F238E27FC236}">
                <a16:creationId xmlns:a16="http://schemas.microsoft.com/office/drawing/2014/main" id="{4CB1F07C-3967-C0F4-F149-6AA3FA114CE5}"/>
              </a:ext>
            </a:extLst>
          </p:cNvPr>
          <p:cNvSpPr/>
          <p:nvPr/>
        </p:nvSpPr>
        <p:spPr>
          <a:xfrm flipV="1">
            <a:off x="8151196" y="1867970"/>
            <a:ext cx="3621202" cy="69040"/>
          </a:xfrm>
          <a:prstGeom prst="rect">
            <a:avLst/>
          </a:prstGeom>
          <a:solidFill>
            <a:srgbClr val="001033"/>
          </a:solidFill>
          <a:ln>
            <a:noFill/>
          </a:ln>
        </p:spPr>
        <p:style>
          <a:lnRef idx="2">
            <a:schemeClr val="accent1">
              <a:shade val="15000"/>
            </a:schemeClr>
          </a:lnRef>
          <a:fillRef idx="1">
            <a:schemeClr val="accent1"/>
          </a:fillRef>
          <a:effectRef idx="0">
            <a:schemeClr val="accent1"/>
          </a:effectRef>
          <a:fontRef idx="minor">
            <a:schemeClr val="lt1"/>
          </a:fontRef>
        </p:style>
        <p:txBody>
          <a:bodyPr tIns="365760" rtlCol="0" anchor="t" anchorCtr="0"/>
          <a:lstStyle/>
          <a:p>
            <a:pPr algn="ctr"/>
            <a:endParaRPr lang="en-US" sz="2800" dirty="0">
              <a:solidFill>
                <a:srgbClr val="001033"/>
              </a:solidFill>
              <a:latin typeface="Century Gothic" panose="020B0502020202020204" pitchFamily="34" charset="0"/>
            </a:endParaRPr>
          </a:p>
        </p:txBody>
      </p:sp>
      <p:sp>
        <p:nvSpPr>
          <p:cNvPr id="39" name="Round Same Side Corner Rectangle 38">
            <a:extLst>
              <a:ext uri="{FF2B5EF4-FFF2-40B4-BE49-F238E27FC236}">
                <a16:creationId xmlns:a16="http://schemas.microsoft.com/office/drawing/2014/main" id="{2DADFDFD-8832-6A1E-1D07-639F1E8D9124}"/>
              </a:ext>
            </a:extLst>
          </p:cNvPr>
          <p:cNvSpPr/>
          <p:nvPr/>
        </p:nvSpPr>
        <p:spPr>
          <a:xfrm rot="5400000">
            <a:off x="2214" y="156439"/>
            <a:ext cx="680501" cy="694750"/>
          </a:xfrm>
          <a:prstGeom prst="round2Same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0" name="Rectangle 39">
            <a:extLst>
              <a:ext uri="{FF2B5EF4-FFF2-40B4-BE49-F238E27FC236}">
                <a16:creationId xmlns:a16="http://schemas.microsoft.com/office/drawing/2014/main" id="{6869C680-53B8-D4B5-04B9-E8D4D41FA2BE}"/>
              </a:ext>
            </a:extLst>
          </p:cNvPr>
          <p:cNvSpPr/>
          <p:nvPr/>
        </p:nvSpPr>
        <p:spPr>
          <a:xfrm>
            <a:off x="1" y="307299"/>
            <a:ext cx="6898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4000" dirty="0">
                <a:solidFill>
                  <a:srgbClr val="BBD3CB"/>
                </a:solidFill>
                <a:effectLst/>
                <a:latin typeface="Courier" pitchFamily="2" charset="0"/>
                <a:ea typeface="Times New Roman" panose="02020603050405020304" pitchFamily="18" charset="0"/>
                <a:cs typeface="Times New Roman" panose="02020603050405020304" pitchFamily="18" charset="0"/>
              </a:rPr>
              <a:t>7</a:t>
            </a:r>
            <a:endParaRPr lang="en-US" sz="4000" dirty="0">
              <a:solidFill>
                <a:srgbClr val="284348"/>
              </a:solidFill>
            </a:endParaRPr>
          </a:p>
        </p:txBody>
      </p:sp>
      <p:sp>
        <p:nvSpPr>
          <p:cNvPr id="41" name="Rectangle 40">
            <a:extLst>
              <a:ext uri="{FF2B5EF4-FFF2-40B4-BE49-F238E27FC236}">
                <a16:creationId xmlns:a16="http://schemas.microsoft.com/office/drawing/2014/main" id="{0453B87C-43CA-41F2-7D26-AE5DFB23B7B2}"/>
              </a:ext>
            </a:extLst>
          </p:cNvPr>
          <p:cNvSpPr/>
          <p:nvPr/>
        </p:nvSpPr>
        <p:spPr>
          <a:xfrm>
            <a:off x="852554" y="296708"/>
            <a:ext cx="721420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40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Budget Proposal Justification</a:t>
            </a:r>
            <a:endParaRPr lang="en-US" sz="4000" dirty="0">
              <a:solidFill>
                <a:srgbClr val="284348"/>
              </a:solidFill>
            </a:endParaRPr>
          </a:p>
        </p:txBody>
      </p:sp>
    </p:spTree>
    <p:extLst>
      <p:ext uri="{BB962C8B-B14F-4D97-AF65-F5344CB8AC3E}">
        <p14:creationId xmlns:p14="http://schemas.microsoft.com/office/powerpoint/2010/main" val="756673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B86F8B-BBA7-3F7B-F236-0F0BF9F9BDE2}"/>
            </a:ext>
          </a:extLst>
        </p:cNvPr>
        <p:cNvGrpSpPr/>
        <p:nvPr/>
      </p:nvGrpSpPr>
      <p:grpSpPr>
        <a:xfrm>
          <a:off x="0" y="0"/>
          <a:ext cx="0" cy="0"/>
          <a:chOff x="0" y="0"/>
          <a:chExt cx="0" cy="0"/>
        </a:xfrm>
      </p:grpSpPr>
      <p:pic>
        <p:nvPicPr>
          <p:cNvPr id="2" name="Picture 1" descr="Abstract cubes background">
            <a:extLst>
              <a:ext uri="{FF2B5EF4-FFF2-40B4-BE49-F238E27FC236}">
                <a16:creationId xmlns:a16="http://schemas.microsoft.com/office/drawing/2014/main" id="{8244331E-F83B-89B4-3B01-41F295404EED}"/>
              </a:ext>
            </a:extLst>
          </p:cNvPr>
          <p:cNvPicPr>
            <a:picLocks/>
          </p:cNvPicPr>
          <p:nvPr/>
        </p:nvPicPr>
        <p:blipFill>
          <a:blip r:embed="rId3">
            <a:alphaModFix amt="64000"/>
          </a:blip>
          <a:srcRect l="19515" r="45079"/>
          <a:stretch/>
        </p:blipFill>
        <p:spPr>
          <a:xfrm rot="5400000" flipH="1" flipV="1">
            <a:off x="2658756" y="-2663670"/>
            <a:ext cx="6869579" cy="12196910"/>
          </a:xfrm>
          <a:prstGeom prst="rect">
            <a:avLst/>
          </a:prstGeom>
        </p:spPr>
      </p:pic>
      <p:sp>
        <p:nvSpPr>
          <p:cNvPr id="12" name="Rectangle 11">
            <a:extLst>
              <a:ext uri="{FF2B5EF4-FFF2-40B4-BE49-F238E27FC236}">
                <a16:creationId xmlns:a16="http://schemas.microsoft.com/office/drawing/2014/main" id="{D52A67CC-AFD5-6A98-6050-7C885E243CEC}"/>
              </a:ext>
            </a:extLst>
          </p:cNvPr>
          <p:cNvSpPr/>
          <p:nvPr/>
        </p:nvSpPr>
        <p:spPr>
          <a:xfrm rot="16200000">
            <a:off x="4593815" y="-3052022"/>
            <a:ext cx="3009281" cy="12196912"/>
          </a:xfrm>
          <a:prstGeom prst="rect">
            <a:avLst/>
          </a:prstGeom>
          <a:gradFill>
            <a:gsLst>
              <a:gs pos="100000">
                <a:srgbClr val="FCF8EF">
                  <a:alpha val="24000"/>
                </a:srgbClr>
              </a:gs>
              <a:gs pos="0">
                <a:srgbClr val="FCF8EF"/>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 name="Rectangle 6">
            <a:extLst>
              <a:ext uri="{FF2B5EF4-FFF2-40B4-BE49-F238E27FC236}">
                <a16:creationId xmlns:a16="http://schemas.microsoft.com/office/drawing/2014/main" id="{97EB9549-0089-23D4-E2E5-CA5BC527AF32}"/>
              </a:ext>
            </a:extLst>
          </p:cNvPr>
          <p:cNvSpPr/>
          <p:nvPr/>
        </p:nvSpPr>
        <p:spPr>
          <a:xfrm>
            <a:off x="479433" y="2050594"/>
            <a:ext cx="6403968" cy="23536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nSpc>
                <a:spcPct val="150000"/>
              </a:lnSpc>
            </a:pPr>
            <a:r>
              <a:rPr lang="en-US" sz="2000" dirty="0">
                <a:solidFill>
                  <a:srgbClr val="001033"/>
                </a:solidFill>
                <a:effectLst/>
                <a:latin typeface="Century Gothic" panose="020B0502020202020204" pitchFamily="34" charset="0"/>
                <a:ea typeface="Times New Roman" panose="02020603050405020304" pitchFamily="18" charset="0"/>
                <a:cs typeface="Times New Roman" panose="02020603050405020304" pitchFamily="18" charset="0"/>
              </a:rPr>
              <a:t>Explain the rationale for including a contingency fund, such as unforeseen operational costs or unexpected project changes.</a:t>
            </a:r>
            <a:endParaRPr lang="en-US" sz="2000" dirty="0">
              <a:solidFill>
                <a:srgbClr val="001033"/>
              </a:solidFill>
            </a:endParaRPr>
          </a:p>
        </p:txBody>
      </p:sp>
      <p:sp>
        <p:nvSpPr>
          <p:cNvPr id="8" name="Rectangle 7">
            <a:extLst>
              <a:ext uri="{FF2B5EF4-FFF2-40B4-BE49-F238E27FC236}">
                <a16:creationId xmlns:a16="http://schemas.microsoft.com/office/drawing/2014/main" id="{00E2C1B4-2022-D54C-EA01-324A46CCB4BA}"/>
              </a:ext>
            </a:extLst>
          </p:cNvPr>
          <p:cNvSpPr/>
          <p:nvPr/>
        </p:nvSpPr>
        <p:spPr>
          <a:xfrm>
            <a:off x="428634" y="1630345"/>
            <a:ext cx="3366752" cy="486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3000" kern="100" dirty="0">
                <a:solidFill>
                  <a:srgbClr val="276779"/>
                </a:solidFill>
                <a:latin typeface="Courier" pitchFamily="2" charset="0"/>
                <a:ea typeface="Calibri" panose="020F0502020204030204" pitchFamily="34" charset="0"/>
                <a:cs typeface="Times New Roman" panose="02020603050405020304" pitchFamily="18" charset="0"/>
              </a:rPr>
              <a:t>Rationale:</a:t>
            </a:r>
            <a:endParaRPr lang="en-US" sz="3000" kern="100" dirty="0">
              <a:solidFill>
                <a:srgbClr val="276779"/>
              </a:solidFill>
              <a:effectLst/>
              <a:latin typeface="Courier" pitchFamily="2" charset="0"/>
              <a:ea typeface="Calibri" panose="020F0502020204030204" pitchFamily="34" charset="0"/>
              <a:cs typeface="Times New Roman" panose="02020603050405020304" pitchFamily="18" charset="0"/>
            </a:endParaRPr>
          </a:p>
        </p:txBody>
      </p:sp>
      <p:graphicFrame>
        <p:nvGraphicFramePr>
          <p:cNvPr id="4" name="Table 3">
            <a:extLst>
              <a:ext uri="{FF2B5EF4-FFF2-40B4-BE49-F238E27FC236}">
                <a16:creationId xmlns:a16="http://schemas.microsoft.com/office/drawing/2014/main" id="{14731065-892F-7F24-2851-95FC158D4457}"/>
              </a:ext>
            </a:extLst>
          </p:cNvPr>
          <p:cNvGraphicFramePr>
            <a:graphicFrameLocks noGrp="1"/>
          </p:cNvGraphicFramePr>
          <p:nvPr>
            <p:extLst>
              <p:ext uri="{D42A27DB-BD31-4B8C-83A1-F6EECF244321}">
                <p14:modId xmlns:p14="http://schemas.microsoft.com/office/powerpoint/2010/main" val="2390122681"/>
              </p:ext>
            </p:extLst>
          </p:nvPr>
        </p:nvGraphicFramePr>
        <p:xfrm>
          <a:off x="0" y="4932625"/>
          <a:ext cx="12198096" cy="875354"/>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7616952">
                  <a:extLst>
                    <a:ext uri="{9D8B030D-6E8A-4147-A177-3AD203B41FA5}">
                      <a16:colId xmlns:a16="http://schemas.microsoft.com/office/drawing/2014/main" val="2909848775"/>
                    </a:ext>
                  </a:extLst>
                </a:gridCol>
                <a:gridCol w="4581144">
                  <a:extLst>
                    <a:ext uri="{9D8B030D-6E8A-4147-A177-3AD203B41FA5}">
                      <a16:colId xmlns:a16="http://schemas.microsoft.com/office/drawing/2014/main" val="1881874997"/>
                    </a:ext>
                  </a:extLst>
                </a:gridCol>
              </a:tblGrid>
              <a:tr h="875354">
                <a:tc>
                  <a:txBody>
                    <a:bodyPr/>
                    <a:lstStyle/>
                    <a:p>
                      <a:pPr algn="r"/>
                      <a:r>
                        <a:rPr lang="en-US" sz="2800" dirty="0">
                          <a:solidFill>
                            <a:srgbClr val="FEFCEF"/>
                          </a:solidFill>
                          <a:latin typeface="Century Gothic" panose="020B0502020202020204" pitchFamily="34" charset="0"/>
                        </a:rPr>
                        <a:t>Total Contingency &amp; Reserves</a:t>
                      </a:r>
                      <a:endParaRPr lang="en-US" sz="2800" dirty="0">
                        <a:solidFill>
                          <a:srgbClr val="FEFCEF"/>
                        </a:solidFill>
                      </a:endParaRPr>
                    </a:p>
                  </a:txBody>
                  <a:tcPr marR="182880" anchor="ctr">
                    <a:lnL>
                      <a:noFill/>
                    </a:lnL>
                    <a:lnR>
                      <a:noFill/>
                    </a:lnR>
                    <a:lnT w="38100" cap="flat" cmpd="sng" algn="ctr">
                      <a:solidFill>
                        <a:srgbClr val="001033"/>
                      </a:solidFill>
                      <a:prstDash val="solid"/>
                      <a:round/>
                      <a:headEnd type="none" w="med" len="med"/>
                      <a:tailEnd type="none" w="med" len="med"/>
                    </a:lnT>
                    <a:lnB>
                      <a:noFill/>
                    </a:lnB>
                    <a:lnTlToBr w="12700" cmpd="sng">
                      <a:noFill/>
                      <a:prstDash val="solid"/>
                    </a:lnTlToBr>
                    <a:lnBlToTr w="12700" cmpd="sng">
                      <a:noFill/>
                      <a:prstDash val="solid"/>
                    </a:lnBlToTr>
                    <a:solidFill>
                      <a:srgbClr val="355A64"/>
                    </a:solidFill>
                  </a:tcPr>
                </a:tc>
                <a:tc>
                  <a:txBody>
                    <a:bodyPr/>
                    <a:lstStyle/>
                    <a:p>
                      <a:r>
                        <a:rPr lang="en-US" sz="4500" dirty="0">
                          <a:solidFill>
                            <a:srgbClr val="FEFCEF"/>
                          </a:solidFill>
                          <a:latin typeface="Century Gothic" panose="020B0502020202020204" pitchFamily="34" charset="0"/>
                        </a:rPr>
                        <a:t>$</a:t>
                      </a:r>
                    </a:p>
                  </a:txBody>
                  <a:tcPr anchor="ctr">
                    <a:lnL>
                      <a:noFill/>
                    </a:lnL>
                    <a:lnR>
                      <a:noFill/>
                    </a:lnR>
                    <a:lnT w="38100" cap="flat" cmpd="sng" algn="ctr">
                      <a:solidFill>
                        <a:srgbClr val="001033"/>
                      </a:solidFill>
                      <a:prstDash val="solid"/>
                      <a:round/>
                      <a:headEnd type="none" w="med" len="med"/>
                      <a:tailEnd type="none" w="med" len="med"/>
                    </a:lnT>
                    <a:lnB>
                      <a:noFill/>
                    </a:lnB>
                    <a:lnTlToBr w="12700" cmpd="sng">
                      <a:noFill/>
                      <a:prstDash val="solid"/>
                    </a:lnTlToBr>
                    <a:lnBlToTr w="12700" cmpd="sng">
                      <a:noFill/>
                      <a:prstDash val="solid"/>
                    </a:lnBlToTr>
                    <a:solidFill>
                      <a:srgbClr val="355A64"/>
                    </a:solidFill>
                  </a:tcPr>
                </a:tc>
                <a:extLst>
                  <a:ext uri="{0D108BD9-81ED-4DB2-BD59-A6C34878D82A}">
                    <a16:rowId xmlns:a16="http://schemas.microsoft.com/office/drawing/2014/main" val="1816242061"/>
                  </a:ext>
                </a:extLst>
              </a:tr>
            </a:tbl>
          </a:graphicData>
        </a:graphic>
      </p:graphicFrame>
      <p:sp>
        <p:nvSpPr>
          <p:cNvPr id="5" name="Rectangle 4">
            <a:extLst>
              <a:ext uri="{FF2B5EF4-FFF2-40B4-BE49-F238E27FC236}">
                <a16:creationId xmlns:a16="http://schemas.microsoft.com/office/drawing/2014/main" id="{1DFBB762-6866-4905-A844-4D1C535B136F}"/>
              </a:ext>
            </a:extLst>
          </p:cNvPr>
          <p:cNvSpPr/>
          <p:nvPr/>
        </p:nvSpPr>
        <p:spPr>
          <a:xfrm rot="16200000" flipH="1">
            <a:off x="6050875" y="-4593240"/>
            <a:ext cx="73152" cy="12196912"/>
          </a:xfrm>
          <a:prstGeom prst="rect">
            <a:avLst/>
          </a:prstGeom>
          <a:gradFill>
            <a:gsLst>
              <a:gs pos="100000">
                <a:srgbClr val="FCF8EF">
                  <a:alpha val="0"/>
                </a:srgbClr>
              </a:gs>
              <a:gs pos="0">
                <a:srgbClr val="BECED1"/>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pic>
        <p:nvPicPr>
          <p:cNvPr id="24" name="Graphic 23" descr="Coins outline">
            <a:extLst>
              <a:ext uri="{FF2B5EF4-FFF2-40B4-BE49-F238E27FC236}">
                <a16:creationId xmlns:a16="http://schemas.microsoft.com/office/drawing/2014/main" id="{E389BBB6-DD8D-2870-FB94-2DE69087B5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9321452" y="2033016"/>
            <a:ext cx="2646507" cy="2646507"/>
          </a:xfrm>
          <a:prstGeom prst="rect">
            <a:avLst/>
          </a:prstGeom>
        </p:spPr>
      </p:pic>
      <p:sp>
        <p:nvSpPr>
          <p:cNvPr id="25" name="Round Same Side Corner Rectangle 24">
            <a:extLst>
              <a:ext uri="{FF2B5EF4-FFF2-40B4-BE49-F238E27FC236}">
                <a16:creationId xmlns:a16="http://schemas.microsoft.com/office/drawing/2014/main" id="{80B83796-3396-90A4-2537-87AA53352070}"/>
              </a:ext>
            </a:extLst>
          </p:cNvPr>
          <p:cNvSpPr/>
          <p:nvPr/>
        </p:nvSpPr>
        <p:spPr>
          <a:xfrm rot="5400000">
            <a:off x="2214" y="156439"/>
            <a:ext cx="680501" cy="694750"/>
          </a:xfrm>
          <a:prstGeom prst="round2Same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6" name="Rectangle 25">
            <a:extLst>
              <a:ext uri="{FF2B5EF4-FFF2-40B4-BE49-F238E27FC236}">
                <a16:creationId xmlns:a16="http://schemas.microsoft.com/office/drawing/2014/main" id="{6B93742A-C8F2-D69F-C21C-A6A31A2EDF0D}"/>
              </a:ext>
            </a:extLst>
          </p:cNvPr>
          <p:cNvSpPr/>
          <p:nvPr/>
        </p:nvSpPr>
        <p:spPr>
          <a:xfrm>
            <a:off x="1" y="307299"/>
            <a:ext cx="6898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4000" dirty="0">
                <a:solidFill>
                  <a:srgbClr val="BBD3CB"/>
                </a:solidFill>
                <a:effectLst/>
                <a:latin typeface="Courier" pitchFamily="2" charset="0"/>
                <a:ea typeface="Times New Roman" panose="02020603050405020304" pitchFamily="18" charset="0"/>
                <a:cs typeface="Times New Roman" panose="02020603050405020304" pitchFamily="18" charset="0"/>
              </a:rPr>
              <a:t>8</a:t>
            </a:r>
            <a:endParaRPr lang="en-US" sz="4000" dirty="0">
              <a:solidFill>
                <a:srgbClr val="284348"/>
              </a:solidFill>
            </a:endParaRPr>
          </a:p>
        </p:txBody>
      </p:sp>
      <p:sp>
        <p:nvSpPr>
          <p:cNvPr id="27" name="Rectangle 26">
            <a:extLst>
              <a:ext uri="{FF2B5EF4-FFF2-40B4-BE49-F238E27FC236}">
                <a16:creationId xmlns:a16="http://schemas.microsoft.com/office/drawing/2014/main" id="{607DDF04-F316-667F-6E2B-2BAE8460FA4C}"/>
              </a:ext>
            </a:extLst>
          </p:cNvPr>
          <p:cNvSpPr/>
          <p:nvPr/>
        </p:nvSpPr>
        <p:spPr>
          <a:xfrm>
            <a:off x="852553" y="296708"/>
            <a:ext cx="6199599"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40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Contingency &amp; Reserves</a:t>
            </a:r>
            <a:endParaRPr lang="en-US" sz="4000" dirty="0">
              <a:solidFill>
                <a:srgbClr val="284348"/>
              </a:solidFill>
            </a:endParaRPr>
          </a:p>
        </p:txBody>
      </p:sp>
    </p:spTree>
    <p:extLst>
      <p:ext uri="{BB962C8B-B14F-4D97-AF65-F5344CB8AC3E}">
        <p14:creationId xmlns:p14="http://schemas.microsoft.com/office/powerpoint/2010/main" val="269840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522295-6F42-2253-BD61-82785A9F8E8F}"/>
            </a:ext>
          </a:extLst>
        </p:cNvPr>
        <p:cNvGrpSpPr/>
        <p:nvPr/>
      </p:nvGrpSpPr>
      <p:grpSpPr>
        <a:xfrm>
          <a:off x="0" y="0"/>
          <a:ext cx="0" cy="0"/>
          <a:chOff x="0" y="0"/>
          <a:chExt cx="0" cy="0"/>
        </a:xfrm>
      </p:grpSpPr>
      <p:pic>
        <p:nvPicPr>
          <p:cNvPr id="2" name="Picture 1" descr="Abstract cubes background">
            <a:extLst>
              <a:ext uri="{FF2B5EF4-FFF2-40B4-BE49-F238E27FC236}">
                <a16:creationId xmlns:a16="http://schemas.microsoft.com/office/drawing/2014/main" id="{09A4490F-0E9B-064D-4986-97D5C4103D44}"/>
              </a:ext>
            </a:extLst>
          </p:cNvPr>
          <p:cNvPicPr>
            <a:picLocks/>
          </p:cNvPicPr>
          <p:nvPr/>
        </p:nvPicPr>
        <p:blipFill>
          <a:blip r:embed="rId3">
            <a:alphaModFix amt="64000"/>
          </a:blip>
          <a:srcRect l="7055" r="57539"/>
          <a:stretch/>
        </p:blipFill>
        <p:spPr>
          <a:xfrm rot="5400000" flipH="1" flipV="1">
            <a:off x="2658756" y="-2663670"/>
            <a:ext cx="6869579" cy="12196910"/>
          </a:xfrm>
          <a:prstGeom prst="rect">
            <a:avLst/>
          </a:prstGeom>
        </p:spPr>
      </p:pic>
      <p:graphicFrame>
        <p:nvGraphicFramePr>
          <p:cNvPr id="4" name="Table 3">
            <a:extLst>
              <a:ext uri="{FF2B5EF4-FFF2-40B4-BE49-F238E27FC236}">
                <a16:creationId xmlns:a16="http://schemas.microsoft.com/office/drawing/2014/main" id="{36EA1CB6-CF78-0009-3F8C-DA89E2EB84E2}"/>
              </a:ext>
            </a:extLst>
          </p:cNvPr>
          <p:cNvGraphicFramePr>
            <a:graphicFrameLocks noGrp="1"/>
          </p:cNvGraphicFramePr>
          <p:nvPr>
            <p:extLst>
              <p:ext uri="{D42A27DB-BD31-4B8C-83A1-F6EECF244321}">
                <p14:modId xmlns:p14="http://schemas.microsoft.com/office/powerpoint/2010/main" val="4200394433"/>
              </p:ext>
            </p:extLst>
          </p:nvPr>
        </p:nvGraphicFramePr>
        <p:xfrm>
          <a:off x="0" y="4932625"/>
          <a:ext cx="12198096" cy="875354"/>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7616952">
                  <a:extLst>
                    <a:ext uri="{9D8B030D-6E8A-4147-A177-3AD203B41FA5}">
                      <a16:colId xmlns:a16="http://schemas.microsoft.com/office/drawing/2014/main" val="2909848775"/>
                    </a:ext>
                  </a:extLst>
                </a:gridCol>
                <a:gridCol w="4581144">
                  <a:extLst>
                    <a:ext uri="{9D8B030D-6E8A-4147-A177-3AD203B41FA5}">
                      <a16:colId xmlns:a16="http://schemas.microsoft.com/office/drawing/2014/main" val="1881874997"/>
                    </a:ext>
                  </a:extLst>
                </a:gridCol>
              </a:tblGrid>
              <a:tr h="875354">
                <a:tc>
                  <a:txBody>
                    <a:bodyPr/>
                    <a:lstStyle/>
                    <a:p>
                      <a:pPr algn="r"/>
                      <a:r>
                        <a:rPr lang="en-US" sz="2800" dirty="0">
                          <a:solidFill>
                            <a:srgbClr val="FEFCEF"/>
                          </a:solidFill>
                          <a:latin typeface="Century Gothic" panose="020B0502020202020204" pitchFamily="34" charset="0"/>
                        </a:rPr>
                        <a:t>Risk Mitigation Fund</a:t>
                      </a:r>
                      <a:endParaRPr lang="en-US" sz="2800" dirty="0">
                        <a:solidFill>
                          <a:srgbClr val="FEFCEF"/>
                        </a:solidFill>
                      </a:endParaRPr>
                    </a:p>
                  </a:txBody>
                  <a:tcPr marR="182880" anchor="ctr">
                    <a:lnL>
                      <a:noFill/>
                    </a:lnL>
                    <a:lnR>
                      <a:noFill/>
                    </a:lnR>
                    <a:lnT w="38100" cap="flat" cmpd="sng" algn="ctr">
                      <a:solidFill>
                        <a:srgbClr val="001033"/>
                      </a:solidFill>
                      <a:prstDash val="solid"/>
                      <a:round/>
                      <a:headEnd type="none" w="med" len="med"/>
                      <a:tailEnd type="none" w="med" len="med"/>
                    </a:lnT>
                    <a:lnB>
                      <a:noFill/>
                    </a:lnB>
                    <a:lnTlToBr w="12700" cmpd="sng">
                      <a:noFill/>
                      <a:prstDash val="solid"/>
                    </a:lnTlToBr>
                    <a:lnBlToTr w="12700" cmpd="sng">
                      <a:noFill/>
                      <a:prstDash val="solid"/>
                    </a:lnBlToTr>
                    <a:solidFill>
                      <a:srgbClr val="8C4E52"/>
                    </a:solidFill>
                  </a:tcPr>
                </a:tc>
                <a:tc>
                  <a:txBody>
                    <a:bodyPr/>
                    <a:lstStyle/>
                    <a:p>
                      <a:r>
                        <a:rPr lang="en-US" sz="4500" dirty="0">
                          <a:solidFill>
                            <a:srgbClr val="FEFCEF"/>
                          </a:solidFill>
                          <a:latin typeface="Century Gothic" panose="020B0502020202020204" pitchFamily="34" charset="0"/>
                        </a:rPr>
                        <a:t>$  </a:t>
                      </a:r>
                      <a:r>
                        <a:rPr lang="en-US" sz="1300" i="0" dirty="0">
                          <a:solidFill>
                            <a:srgbClr val="FEFCEF"/>
                          </a:solidFill>
                          <a:latin typeface="Century Gothic" panose="020B0502020202020204" pitchFamily="34" charset="0"/>
                        </a:rPr>
                        <a:t>(if applicable)</a:t>
                      </a:r>
                    </a:p>
                  </a:txBody>
                  <a:tcPr anchor="ctr">
                    <a:lnL>
                      <a:noFill/>
                    </a:lnL>
                    <a:lnR>
                      <a:noFill/>
                    </a:lnR>
                    <a:lnT w="38100" cap="flat" cmpd="sng" algn="ctr">
                      <a:solidFill>
                        <a:srgbClr val="001033"/>
                      </a:solidFill>
                      <a:prstDash val="solid"/>
                      <a:round/>
                      <a:headEnd type="none" w="med" len="med"/>
                      <a:tailEnd type="none" w="med" len="med"/>
                    </a:lnT>
                    <a:lnB>
                      <a:noFill/>
                    </a:lnB>
                    <a:lnTlToBr w="12700" cmpd="sng">
                      <a:noFill/>
                      <a:prstDash val="solid"/>
                    </a:lnTlToBr>
                    <a:lnBlToTr w="12700" cmpd="sng">
                      <a:noFill/>
                      <a:prstDash val="solid"/>
                    </a:lnBlToTr>
                    <a:solidFill>
                      <a:srgbClr val="8C4E52"/>
                    </a:solidFill>
                  </a:tcPr>
                </a:tc>
                <a:extLst>
                  <a:ext uri="{0D108BD9-81ED-4DB2-BD59-A6C34878D82A}">
                    <a16:rowId xmlns:a16="http://schemas.microsoft.com/office/drawing/2014/main" val="1816242061"/>
                  </a:ext>
                </a:extLst>
              </a:tr>
            </a:tbl>
          </a:graphicData>
        </a:graphic>
      </p:graphicFrame>
      <p:sp>
        <p:nvSpPr>
          <p:cNvPr id="6" name="Round Same Side Corner Rectangle 5">
            <a:extLst>
              <a:ext uri="{FF2B5EF4-FFF2-40B4-BE49-F238E27FC236}">
                <a16:creationId xmlns:a16="http://schemas.microsoft.com/office/drawing/2014/main" id="{49AD0F49-8833-846B-4C88-6BE0F7EB3D1F}"/>
              </a:ext>
            </a:extLst>
          </p:cNvPr>
          <p:cNvSpPr/>
          <p:nvPr/>
        </p:nvSpPr>
        <p:spPr>
          <a:xfrm rot="5400000">
            <a:off x="2214" y="156439"/>
            <a:ext cx="680501" cy="694750"/>
          </a:xfrm>
          <a:prstGeom prst="round2Same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Rectangle 8">
            <a:extLst>
              <a:ext uri="{FF2B5EF4-FFF2-40B4-BE49-F238E27FC236}">
                <a16:creationId xmlns:a16="http://schemas.microsoft.com/office/drawing/2014/main" id="{11E46B9C-7A9F-7163-6830-5C798C401193}"/>
              </a:ext>
            </a:extLst>
          </p:cNvPr>
          <p:cNvSpPr/>
          <p:nvPr/>
        </p:nvSpPr>
        <p:spPr>
          <a:xfrm>
            <a:off x="1" y="307299"/>
            <a:ext cx="6898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4000" dirty="0">
                <a:solidFill>
                  <a:srgbClr val="BBD3CB"/>
                </a:solidFill>
                <a:effectLst/>
                <a:latin typeface="Courier" pitchFamily="2" charset="0"/>
                <a:ea typeface="Times New Roman" panose="02020603050405020304" pitchFamily="18" charset="0"/>
                <a:cs typeface="Times New Roman" panose="02020603050405020304" pitchFamily="18" charset="0"/>
              </a:rPr>
              <a:t>9</a:t>
            </a:r>
            <a:endParaRPr lang="en-US" sz="4000" dirty="0">
              <a:solidFill>
                <a:srgbClr val="284348"/>
              </a:solidFill>
            </a:endParaRPr>
          </a:p>
        </p:txBody>
      </p:sp>
      <p:sp>
        <p:nvSpPr>
          <p:cNvPr id="10" name="Rectangle 9">
            <a:extLst>
              <a:ext uri="{FF2B5EF4-FFF2-40B4-BE49-F238E27FC236}">
                <a16:creationId xmlns:a16="http://schemas.microsoft.com/office/drawing/2014/main" id="{F4E71E6E-3232-4DF7-E268-76830212AC84}"/>
              </a:ext>
            </a:extLst>
          </p:cNvPr>
          <p:cNvSpPr/>
          <p:nvPr/>
        </p:nvSpPr>
        <p:spPr>
          <a:xfrm>
            <a:off x="852554" y="296708"/>
            <a:ext cx="4082701"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40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Risk Assessment</a:t>
            </a:r>
            <a:endParaRPr lang="en-US" sz="4000" dirty="0">
              <a:solidFill>
                <a:srgbClr val="284348"/>
              </a:solidFill>
            </a:endParaRPr>
          </a:p>
        </p:txBody>
      </p:sp>
      <p:graphicFrame>
        <p:nvGraphicFramePr>
          <p:cNvPr id="13" name="Table 12">
            <a:extLst>
              <a:ext uri="{FF2B5EF4-FFF2-40B4-BE49-F238E27FC236}">
                <a16:creationId xmlns:a16="http://schemas.microsoft.com/office/drawing/2014/main" id="{D2E4FCA4-93ED-CFBF-7CD7-CBA3A61FB3EE}"/>
              </a:ext>
            </a:extLst>
          </p:cNvPr>
          <p:cNvGraphicFramePr>
            <a:graphicFrameLocks noGrp="1"/>
          </p:cNvGraphicFramePr>
          <p:nvPr>
            <p:extLst>
              <p:ext uri="{D42A27DB-BD31-4B8C-83A1-F6EECF244321}">
                <p14:modId xmlns:p14="http://schemas.microsoft.com/office/powerpoint/2010/main" val="2350311085"/>
              </p:ext>
            </p:extLst>
          </p:nvPr>
        </p:nvGraphicFramePr>
        <p:xfrm>
          <a:off x="689840" y="1302707"/>
          <a:ext cx="10789920" cy="3181610"/>
        </p:xfrm>
        <a:graphic>
          <a:graphicData uri="http://schemas.openxmlformats.org/drawingml/2006/table">
            <a:tbl>
              <a:tblPr firstRow="1" bandRow="1">
                <a:tableStyleId>{5C22544A-7EE6-4342-B048-85BDC9FD1C3A}</a:tableStyleId>
              </a:tblPr>
              <a:tblGrid>
                <a:gridCol w="5394960">
                  <a:extLst>
                    <a:ext uri="{9D8B030D-6E8A-4147-A177-3AD203B41FA5}">
                      <a16:colId xmlns:a16="http://schemas.microsoft.com/office/drawing/2014/main" val="1450140983"/>
                    </a:ext>
                  </a:extLst>
                </a:gridCol>
                <a:gridCol w="5394960">
                  <a:extLst>
                    <a:ext uri="{9D8B030D-6E8A-4147-A177-3AD203B41FA5}">
                      <a16:colId xmlns:a16="http://schemas.microsoft.com/office/drawing/2014/main" val="3437547566"/>
                    </a:ext>
                  </a:extLst>
                </a:gridCol>
              </a:tblGrid>
              <a:tr h="596552">
                <a:tc>
                  <a:txBody>
                    <a:bodyPr/>
                    <a:lstStyle/>
                    <a:p>
                      <a:r>
                        <a:rPr lang="en-US" sz="2400" b="0" dirty="0">
                          <a:solidFill>
                            <a:srgbClr val="FFEEE5"/>
                          </a:solidFill>
                          <a:latin typeface="Century Gothic" panose="020B0502020202020204" pitchFamily="34" charset="0"/>
                        </a:rPr>
                        <a:t>Risks</a:t>
                      </a:r>
                    </a:p>
                  </a:txBody>
                  <a:tcPr marL="182880" marT="0" anchor="ctr">
                    <a:lnL w="19050" cap="flat" cmpd="sng" algn="ctr">
                      <a:solidFill>
                        <a:srgbClr val="BC8578"/>
                      </a:solidFill>
                      <a:prstDash val="solid"/>
                      <a:round/>
                      <a:headEnd type="none" w="med" len="med"/>
                      <a:tailEnd type="none" w="med" len="med"/>
                    </a:lnL>
                    <a:lnR w="19050" cap="flat" cmpd="sng" algn="ctr">
                      <a:solidFill>
                        <a:srgbClr val="BC8578"/>
                      </a:solidFill>
                      <a:prstDash val="solid"/>
                      <a:round/>
                      <a:headEnd type="none" w="med" len="med"/>
                      <a:tailEnd type="none" w="med" len="med"/>
                    </a:lnR>
                    <a:lnT w="38100" cap="flat" cmpd="sng" algn="ctr">
                      <a:solidFill>
                        <a:srgbClr val="BC8578"/>
                      </a:solidFill>
                      <a:prstDash val="solid"/>
                      <a:round/>
                      <a:headEnd type="none" w="med" len="med"/>
                      <a:tailEnd type="none" w="med" len="med"/>
                    </a:lnT>
                    <a:lnB w="19050" cap="flat" cmpd="sng" algn="ctr">
                      <a:solidFill>
                        <a:srgbClr val="BC8578"/>
                      </a:solidFill>
                      <a:prstDash val="solid"/>
                      <a:round/>
                      <a:headEnd type="none" w="med" len="med"/>
                      <a:tailEnd type="none" w="med" len="med"/>
                    </a:lnB>
                    <a:solidFill>
                      <a:srgbClr val="6A2225"/>
                    </a:solidFill>
                  </a:tcPr>
                </a:tc>
                <a:tc>
                  <a:txBody>
                    <a:bodyPr/>
                    <a:lstStyle/>
                    <a:p>
                      <a:r>
                        <a:rPr lang="en-US" sz="2400" b="0" dirty="0">
                          <a:solidFill>
                            <a:srgbClr val="FFEEE5"/>
                          </a:solidFill>
                          <a:latin typeface="Century Gothic" panose="020B0502020202020204" pitchFamily="34" charset="0"/>
                        </a:rPr>
                        <a:t>Mitigation Strategies</a:t>
                      </a:r>
                    </a:p>
                  </a:txBody>
                  <a:tcPr marL="182880" marT="0" anchor="ctr">
                    <a:lnL w="19050" cap="flat" cmpd="sng" algn="ctr">
                      <a:solidFill>
                        <a:srgbClr val="BC8578"/>
                      </a:solidFill>
                      <a:prstDash val="solid"/>
                      <a:round/>
                      <a:headEnd type="none" w="med" len="med"/>
                      <a:tailEnd type="none" w="med" len="med"/>
                    </a:lnL>
                    <a:lnR w="19050" cap="flat" cmpd="sng" algn="ctr">
                      <a:solidFill>
                        <a:srgbClr val="BC8578"/>
                      </a:solidFill>
                      <a:prstDash val="solid"/>
                      <a:round/>
                      <a:headEnd type="none" w="med" len="med"/>
                      <a:tailEnd type="none" w="med" len="med"/>
                    </a:lnR>
                    <a:lnT w="38100" cap="flat" cmpd="sng" algn="ctr">
                      <a:solidFill>
                        <a:srgbClr val="BC8578"/>
                      </a:solidFill>
                      <a:prstDash val="solid"/>
                      <a:round/>
                      <a:headEnd type="none" w="med" len="med"/>
                      <a:tailEnd type="none" w="med" len="med"/>
                    </a:lnT>
                    <a:lnB w="19050" cap="flat" cmpd="sng" algn="ctr">
                      <a:solidFill>
                        <a:srgbClr val="BC8578"/>
                      </a:solidFill>
                      <a:prstDash val="solid"/>
                      <a:round/>
                      <a:headEnd type="none" w="med" len="med"/>
                      <a:tailEnd type="none" w="med" len="med"/>
                    </a:lnB>
                    <a:solidFill>
                      <a:srgbClr val="6A2225"/>
                    </a:solidFill>
                  </a:tcPr>
                </a:tc>
                <a:extLst>
                  <a:ext uri="{0D108BD9-81ED-4DB2-BD59-A6C34878D82A}">
                    <a16:rowId xmlns:a16="http://schemas.microsoft.com/office/drawing/2014/main" val="3803653758"/>
                  </a:ext>
                </a:extLst>
              </a:tr>
              <a:tr h="1292529">
                <a:tc>
                  <a:txBody>
                    <a:bodyPr/>
                    <a:lstStyle/>
                    <a:p>
                      <a:endParaRPr lang="en-US" sz="2400" dirty="0">
                        <a:latin typeface="Century Gothic" panose="020B0502020202020204" pitchFamily="34" charset="0"/>
                      </a:endParaRPr>
                    </a:p>
                  </a:txBody>
                  <a:tcPr marL="182880" marR="182880" marT="91440" marB="91440" anchor="ctr">
                    <a:lnL w="19050" cap="flat" cmpd="sng" algn="ctr">
                      <a:solidFill>
                        <a:srgbClr val="BC8578"/>
                      </a:solidFill>
                      <a:prstDash val="solid"/>
                      <a:round/>
                      <a:headEnd type="none" w="med" len="med"/>
                      <a:tailEnd type="none" w="med" len="med"/>
                    </a:lnL>
                    <a:lnR w="19050" cap="flat" cmpd="sng" algn="ctr">
                      <a:solidFill>
                        <a:srgbClr val="BC8578"/>
                      </a:solidFill>
                      <a:prstDash val="solid"/>
                      <a:round/>
                      <a:headEnd type="none" w="med" len="med"/>
                      <a:tailEnd type="none" w="med" len="med"/>
                    </a:lnR>
                    <a:lnT w="19050" cap="flat" cmpd="sng" algn="ctr">
                      <a:solidFill>
                        <a:srgbClr val="BC8578"/>
                      </a:solidFill>
                      <a:prstDash val="solid"/>
                      <a:round/>
                      <a:headEnd type="none" w="med" len="med"/>
                      <a:tailEnd type="none" w="med" len="med"/>
                    </a:lnT>
                    <a:lnB w="19050" cap="flat" cmpd="sng" algn="ctr">
                      <a:solidFill>
                        <a:srgbClr val="BC8578"/>
                      </a:solidFill>
                      <a:prstDash val="solid"/>
                      <a:round/>
                      <a:headEnd type="none" w="med" len="med"/>
                      <a:tailEnd type="none" w="med" len="med"/>
                    </a:lnB>
                    <a:solidFill>
                      <a:srgbClr val="FFEEE5"/>
                    </a:solidFill>
                  </a:tcPr>
                </a:tc>
                <a:tc>
                  <a:txBody>
                    <a:bodyPr/>
                    <a:lstStyle/>
                    <a:p>
                      <a:endParaRPr lang="en-US" sz="2400" dirty="0">
                        <a:latin typeface="Century Gothic" panose="020B0502020202020204" pitchFamily="34" charset="0"/>
                      </a:endParaRPr>
                    </a:p>
                  </a:txBody>
                  <a:tcPr marL="182880" marR="182880" marT="91440" marB="91440" anchor="ctr">
                    <a:lnL w="19050" cap="flat" cmpd="sng" algn="ctr">
                      <a:solidFill>
                        <a:srgbClr val="BC8578"/>
                      </a:solidFill>
                      <a:prstDash val="solid"/>
                      <a:round/>
                      <a:headEnd type="none" w="med" len="med"/>
                      <a:tailEnd type="none" w="med" len="med"/>
                    </a:lnL>
                    <a:lnR w="19050" cap="flat" cmpd="sng" algn="ctr">
                      <a:solidFill>
                        <a:srgbClr val="BC8578"/>
                      </a:solidFill>
                      <a:prstDash val="solid"/>
                      <a:round/>
                      <a:headEnd type="none" w="med" len="med"/>
                      <a:tailEnd type="none" w="med" len="med"/>
                    </a:lnR>
                    <a:lnT w="19050" cap="flat" cmpd="sng" algn="ctr">
                      <a:solidFill>
                        <a:srgbClr val="BC8578"/>
                      </a:solidFill>
                      <a:prstDash val="solid"/>
                      <a:round/>
                      <a:headEnd type="none" w="med" len="med"/>
                      <a:tailEnd type="none" w="med" len="med"/>
                    </a:lnT>
                    <a:lnB w="19050" cap="flat" cmpd="sng" algn="ctr">
                      <a:solidFill>
                        <a:srgbClr val="BC8578"/>
                      </a:solidFill>
                      <a:prstDash val="solid"/>
                      <a:round/>
                      <a:headEnd type="none" w="med" len="med"/>
                      <a:tailEnd type="none" w="med" len="med"/>
                    </a:lnB>
                    <a:solidFill>
                      <a:schemeClr val="bg1"/>
                    </a:solidFill>
                  </a:tcPr>
                </a:tc>
                <a:extLst>
                  <a:ext uri="{0D108BD9-81ED-4DB2-BD59-A6C34878D82A}">
                    <a16:rowId xmlns:a16="http://schemas.microsoft.com/office/drawing/2014/main" val="3354634936"/>
                  </a:ext>
                </a:extLst>
              </a:tr>
              <a:tr h="1292529">
                <a:tc>
                  <a:txBody>
                    <a:bodyPr/>
                    <a:lstStyle/>
                    <a:p>
                      <a:endParaRPr lang="en-US" sz="2400" dirty="0">
                        <a:latin typeface="Century Gothic" panose="020B0502020202020204" pitchFamily="34" charset="0"/>
                      </a:endParaRPr>
                    </a:p>
                  </a:txBody>
                  <a:tcPr marL="182880" marR="182880" marT="91440" marB="91440" anchor="ctr">
                    <a:lnL w="19050" cap="flat" cmpd="sng" algn="ctr">
                      <a:solidFill>
                        <a:srgbClr val="BC8578"/>
                      </a:solidFill>
                      <a:prstDash val="solid"/>
                      <a:round/>
                      <a:headEnd type="none" w="med" len="med"/>
                      <a:tailEnd type="none" w="med" len="med"/>
                    </a:lnL>
                    <a:lnR w="19050" cap="flat" cmpd="sng" algn="ctr">
                      <a:solidFill>
                        <a:srgbClr val="BC8578"/>
                      </a:solidFill>
                      <a:prstDash val="solid"/>
                      <a:round/>
                      <a:headEnd type="none" w="med" len="med"/>
                      <a:tailEnd type="none" w="med" len="med"/>
                    </a:lnR>
                    <a:lnT w="19050" cap="flat" cmpd="sng" algn="ctr">
                      <a:solidFill>
                        <a:srgbClr val="BC8578"/>
                      </a:solidFill>
                      <a:prstDash val="solid"/>
                      <a:round/>
                      <a:headEnd type="none" w="med" len="med"/>
                      <a:tailEnd type="none" w="med" len="med"/>
                    </a:lnT>
                    <a:lnB w="19050" cap="flat" cmpd="sng" algn="ctr">
                      <a:solidFill>
                        <a:srgbClr val="BC8578"/>
                      </a:solidFill>
                      <a:prstDash val="solid"/>
                      <a:round/>
                      <a:headEnd type="none" w="med" len="med"/>
                      <a:tailEnd type="none" w="med" len="med"/>
                    </a:lnB>
                    <a:solidFill>
                      <a:srgbClr val="FFEEE5"/>
                    </a:solidFill>
                  </a:tcPr>
                </a:tc>
                <a:tc>
                  <a:txBody>
                    <a:bodyPr/>
                    <a:lstStyle/>
                    <a:p>
                      <a:endParaRPr lang="en-US" sz="2400" dirty="0">
                        <a:latin typeface="Century Gothic" panose="020B0502020202020204" pitchFamily="34" charset="0"/>
                      </a:endParaRPr>
                    </a:p>
                  </a:txBody>
                  <a:tcPr marL="182880" marR="182880" marT="91440" marB="91440" anchor="ctr">
                    <a:lnL w="19050" cap="flat" cmpd="sng" algn="ctr">
                      <a:solidFill>
                        <a:srgbClr val="BC8578"/>
                      </a:solidFill>
                      <a:prstDash val="solid"/>
                      <a:round/>
                      <a:headEnd type="none" w="med" len="med"/>
                      <a:tailEnd type="none" w="med" len="med"/>
                    </a:lnL>
                    <a:lnR w="19050" cap="flat" cmpd="sng" algn="ctr">
                      <a:solidFill>
                        <a:srgbClr val="BC8578"/>
                      </a:solidFill>
                      <a:prstDash val="solid"/>
                      <a:round/>
                      <a:headEnd type="none" w="med" len="med"/>
                      <a:tailEnd type="none" w="med" len="med"/>
                    </a:lnR>
                    <a:lnT w="19050" cap="flat" cmpd="sng" algn="ctr">
                      <a:solidFill>
                        <a:srgbClr val="BC8578"/>
                      </a:solidFill>
                      <a:prstDash val="solid"/>
                      <a:round/>
                      <a:headEnd type="none" w="med" len="med"/>
                      <a:tailEnd type="none" w="med" len="med"/>
                    </a:lnT>
                    <a:lnB w="19050" cap="flat" cmpd="sng" algn="ctr">
                      <a:solidFill>
                        <a:srgbClr val="BC8578"/>
                      </a:solidFill>
                      <a:prstDash val="solid"/>
                      <a:round/>
                      <a:headEnd type="none" w="med" len="med"/>
                      <a:tailEnd type="none" w="med" len="med"/>
                    </a:lnB>
                    <a:solidFill>
                      <a:schemeClr val="bg1"/>
                    </a:solidFill>
                  </a:tcPr>
                </a:tc>
                <a:extLst>
                  <a:ext uri="{0D108BD9-81ED-4DB2-BD59-A6C34878D82A}">
                    <a16:rowId xmlns:a16="http://schemas.microsoft.com/office/drawing/2014/main" val="261956394"/>
                  </a:ext>
                </a:extLst>
              </a:tr>
            </a:tbl>
          </a:graphicData>
        </a:graphic>
      </p:graphicFrame>
    </p:spTree>
    <p:extLst>
      <p:ext uri="{BB962C8B-B14F-4D97-AF65-F5344CB8AC3E}">
        <p14:creationId xmlns:p14="http://schemas.microsoft.com/office/powerpoint/2010/main" val="1714143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51822BC-D6E4-D20D-EDA9-4DD78B948C77}"/>
            </a:ext>
          </a:extLst>
        </p:cNvPr>
        <p:cNvGrpSpPr/>
        <p:nvPr/>
      </p:nvGrpSpPr>
      <p:grpSpPr>
        <a:xfrm>
          <a:off x="0" y="0"/>
          <a:ext cx="0" cy="0"/>
          <a:chOff x="0" y="0"/>
          <a:chExt cx="0" cy="0"/>
        </a:xfrm>
      </p:grpSpPr>
      <p:pic>
        <p:nvPicPr>
          <p:cNvPr id="2" name="Picture 1" descr="Abstract cubes background">
            <a:extLst>
              <a:ext uri="{FF2B5EF4-FFF2-40B4-BE49-F238E27FC236}">
                <a16:creationId xmlns:a16="http://schemas.microsoft.com/office/drawing/2014/main" id="{BAE9D615-A3E7-2B61-9730-90903F372534}"/>
              </a:ext>
            </a:extLst>
          </p:cNvPr>
          <p:cNvPicPr>
            <a:picLocks/>
          </p:cNvPicPr>
          <p:nvPr/>
        </p:nvPicPr>
        <p:blipFill>
          <a:blip r:embed="rId3">
            <a:alphaModFix amt="64000"/>
          </a:blip>
          <a:srcRect l="-59" r="64653"/>
          <a:stretch/>
        </p:blipFill>
        <p:spPr>
          <a:xfrm rot="5400000" flipH="1" flipV="1">
            <a:off x="2652019" y="-2644403"/>
            <a:ext cx="6883051" cy="12196910"/>
          </a:xfrm>
          <a:prstGeom prst="rect">
            <a:avLst/>
          </a:prstGeom>
        </p:spPr>
      </p:pic>
      <p:sp>
        <p:nvSpPr>
          <p:cNvPr id="14" name="Rectangle 13">
            <a:extLst>
              <a:ext uri="{FF2B5EF4-FFF2-40B4-BE49-F238E27FC236}">
                <a16:creationId xmlns:a16="http://schemas.microsoft.com/office/drawing/2014/main" id="{4D6AC49E-FE6F-C1A4-3317-DA770EAC20DD}"/>
              </a:ext>
            </a:extLst>
          </p:cNvPr>
          <p:cNvSpPr/>
          <p:nvPr/>
        </p:nvSpPr>
        <p:spPr>
          <a:xfrm>
            <a:off x="5613153" y="12526"/>
            <a:ext cx="6567813" cy="6858000"/>
          </a:xfrm>
          <a:prstGeom prst="rect">
            <a:avLst/>
          </a:prstGeom>
          <a:gradFill>
            <a:gsLst>
              <a:gs pos="50000">
                <a:srgbClr val="021335">
                  <a:alpha val="55000"/>
                </a:srgbClr>
              </a:gs>
              <a:gs pos="100000">
                <a:srgbClr val="3C636A">
                  <a:alpha val="65042"/>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Round Same Side Corner Rectangle 5">
            <a:extLst>
              <a:ext uri="{FF2B5EF4-FFF2-40B4-BE49-F238E27FC236}">
                <a16:creationId xmlns:a16="http://schemas.microsoft.com/office/drawing/2014/main" id="{B65A5389-8E42-7529-050B-E934DA9E288D}"/>
              </a:ext>
            </a:extLst>
          </p:cNvPr>
          <p:cNvSpPr/>
          <p:nvPr/>
        </p:nvSpPr>
        <p:spPr>
          <a:xfrm rot="5400000">
            <a:off x="2214" y="156439"/>
            <a:ext cx="680501" cy="694750"/>
          </a:xfrm>
          <a:prstGeom prst="round2Same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Rectangle 8">
            <a:extLst>
              <a:ext uri="{FF2B5EF4-FFF2-40B4-BE49-F238E27FC236}">
                <a16:creationId xmlns:a16="http://schemas.microsoft.com/office/drawing/2014/main" id="{3F783229-E55C-6DB2-47EE-E999F59D17E9}"/>
              </a:ext>
            </a:extLst>
          </p:cNvPr>
          <p:cNvSpPr/>
          <p:nvPr/>
        </p:nvSpPr>
        <p:spPr>
          <a:xfrm>
            <a:off x="1" y="307299"/>
            <a:ext cx="6898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4000" dirty="0">
                <a:solidFill>
                  <a:srgbClr val="BBD3CB"/>
                </a:solidFill>
                <a:effectLst/>
                <a:latin typeface="Courier" pitchFamily="2" charset="0"/>
                <a:ea typeface="Times New Roman" panose="02020603050405020304" pitchFamily="18" charset="0"/>
                <a:cs typeface="Times New Roman" panose="02020603050405020304" pitchFamily="18" charset="0"/>
              </a:rPr>
              <a:t>10</a:t>
            </a:r>
            <a:endParaRPr lang="en-US" sz="4000" dirty="0">
              <a:solidFill>
                <a:srgbClr val="284348"/>
              </a:solidFill>
            </a:endParaRPr>
          </a:p>
        </p:txBody>
      </p:sp>
      <p:sp>
        <p:nvSpPr>
          <p:cNvPr id="3" name="Rectangle 2">
            <a:extLst>
              <a:ext uri="{FF2B5EF4-FFF2-40B4-BE49-F238E27FC236}">
                <a16:creationId xmlns:a16="http://schemas.microsoft.com/office/drawing/2014/main" id="{93FA52FF-C6C2-EACC-8EA5-5BB5F1ED7D3A}"/>
              </a:ext>
            </a:extLst>
          </p:cNvPr>
          <p:cNvSpPr/>
          <p:nvPr/>
        </p:nvSpPr>
        <p:spPr>
          <a:xfrm>
            <a:off x="479433" y="2159202"/>
            <a:ext cx="3353532" cy="42843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nSpc>
                <a:spcPct val="150000"/>
              </a:lnSpc>
            </a:pPr>
            <a:r>
              <a:rPr lang="en-US" sz="2000" dirty="0">
                <a:solidFill>
                  <a:srgbClr val="001033"/>
                </a:solidFill>
                <a:effectLst/>
                <a:latin typeface="Century Gothic" panose="020B0502020202020204" pitchFamily="34" charset="0"/>
                <a:ea typeface="Times New Roman" panose="02020603050405020304" pitchFamily="18" charset="0"/>
                <a:cs typeface="Times New Roman" panose="02020603050405020304" pitchFamily="18" charset="0"/>
              </a:rPr>
              <a:t>Text</a:t>
            </a:r>
            <a:endParaRPr lang="en-US" sz="2000" dirty="0">
              <a:solidFill>
                <a:srgbClr val="001033"/>
              </a:solidFill>
            </a:endParaRPr>
          </a:p>
        </p:txBody>
      </p:sp>
      <p:sp>
        <p:nvSpPr>
          <p:cNvPr id="5" name="Rectangle 4">
            <a:extLst>
              <a:ext uri="{FF2B5EF4-FFF2-40B4-BE49-F238E27FC236}">
                <a16:creationId xmlns:a16="http://schemas.microsoft.com/office/drawing/2014/main" id="{A2044026-A999-72D2-1F37-84D29A9558A6}"/>
              </a:ext>
            </a:extLst>
          </p:cNvPr>
          <p:cNvSpPr/>
          <p:nvPr/>
        </p:nvSpPr>
        <p:spPr>
          <a:xfrm>
            <a:off x="428634" y="1638745"/>
            <a:ext cx="3592221" cy="486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3000" kern="100" dirty="0">
                <a:solidFill>
                  <a:srgbClr val="276779"/>
                </a:solidFill>
                <a:latin typeface="Courier" pitchFamily="2" charset="0"/>
                <a:ea typeface="Calibri" panose="020F0502020204030204" pitchFamily="34" charset="0"/>
                <a:cs typeface="Times New Roman" panose="02020603050405020304" pitchFamily="18" charset="0"/>
              </a:rPr>
              <a:t>Approval Steps:</a:t>
            </a:r>
            <a:endParaRPr lang="en-US" sz="3000" kern="100" dirty="0">
              <a:solidFill>
                <a:srgbClr val="276779"/>
              </a:solidFill>
              <a:effectLst/>
              <a:latin typeface="Courier" pitchFamily="2" charset="0"/>
              <a:ea typeface="Calibri" panose="020F0502020204030204" pitchFamily="34" charset="0"/>
              <a:cs typeface="Times New Roman" panose="02020603050405020304" pitchFamily="18" charset="0"/>
            </a:endParaRPr>
          </a:p>
        </p:txBody>
      </p:sp>
      <p:sp>
        <p:nvSpPr>
          <p:cNvPr id="7" name="Rounded Rectangle 6">
            <a:extLst>
              <a:ext uri="{FF2B5EF4-FFF2-40B4-BE49-F238E27FC236}">
                <a16:creationId xmlns:a16="http://schemas.microsoft.com/office/drawing/2014/main" id="{FF0BA08C-52FC-0C80-4BDA-73CF2E3998C1}"/>
              </a:ext>
            </a:extLst>
          </p:cNvPr>
          <p:cNvSpPr/>
          <p:nvPr/>
        </p:nvSpPr>
        <p:spPr>
          <a:xfrm>
            <a:off x="342464" y="4821255"/>
            <a:ext cx="1713316" cy="1622343"/>
          </a:xfrm>
          <a:prstGeom prst="roundRect">
            <a:avLst>
              <a:gd name="adj" fmla="val 10589"/>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R="0" lvl="0">
              <a:lnSpc>
                <a:spcPct val="107000"/>
              </a:lnSpc>
              <a:spcBef>
                <a:spcPts val="0"/>
              </a:spcBef>
              <a:spcAft>
                <a:spcPts val="600"/>
              </a:spcAft>
              <a:buSzPts val="1000"/>
              <a:tabLst>
                <a:tab pos="457200" algn="l"/>
              </a:tabLst>
            </a:pPr>
            <a:r>
              <a:rPr lang="en-US" sz="1100" b="1" kern="100" dirty="0">
                <a:solidFill>
                  <a:schemeClr val="tx1"/>
                </a:solidFill>
                <a:effectLst/>
                <a:latin typeface="Courier" pitchFamily="2" charset="0"/>
                <a:ea typeface="Calibri" panose="020F0502020204030204" pitchFamily="34" charset="0"/>
                <a:cs typeface="Times New Roman" panose="02020603050405020304" pitchFamily="18" charset="0"/>
              </a:rPr>
              <a:t>Approval Steps: </a:t>
            </a:r>
            <a:r>
              <a:rPr lang="en-US" sz="1100" kern="100" dirty="0">
                <a:solidFill>
                  <a:schemeClr val="tx1"/>
                </a:solidFill>
                <a:effectLst/>
                <a:latin typeface="Courier" pitchFamily="2" charset="0"/>
                <a:ea typeface="Calibri" panose="020F0502020204030204" pitchFamily="34" charset="0"/>
                <a:cs typeface="Times New Roman" panose="02020603050405020304" pitchFamily="18" charset="0"/>
              </a:rPr>
              <a:t>Briefly outline the approval process, including key decision-makers and sign-offs required.</a:t>
            </a:r>
            <a:endParaRPr lang="en-US" sz="1100" dirty="0">
              <a:solidFill>
                <a:schemeClr val="tx1"/>
              </a:solidFill>
              <a:latin typeface="Courier" pitchFamily="2" charset="0"/>
            </a:endParaRPr>
          </a:p>
        </p:txBody>
      </p:sp>
      <p:sp>
        <p:nvSpPr>
          <p:cNvPr id="8" name="Rectangle 7">
            <a:extLst>
              <a:ext uri="{FF2B5EF4-FFF2-40B4-BE49-F238E27FC236}">
                <a16:creationId xmlns:a16="http://schemas.microsoft.com/office/drawing/2014/main" id="{E9803A64-7F8A-AAA8-EC03-BBBD265F77D6}"/>
              </a:ext>
            </a:extLst>
          </p:cNvPr>
          <p:cNvSpPr/>
          <p:nvPr/>
        </p:nvSpPr>
        <p:spPr>
          <a:xfrm>
            <a:off x="6186262" y="1560188"/>
            <a:ext cx="5943600" cy="564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effectLst/>
                <a:latin typeface="Century Gothic" panose="020B0502020202020204" pitchFamily="34" charset="0"/>
                <a:ea typeface="Calibri" panose="020F0502020204030204" pitchFamily="34" charset="0"/>
                <a:cs typeface="Times New Roman" panose="02020603050405020304" pitchFamily="18" charset="0"/>
              </a:rPr>
              <a:t>Name, Title</a:t>
            </a:r>
            <a:endParaRPr lang="en-US" sz="2400" dirty="0">
              <a:solidFill>
                <a:schemeClr val="bg1"/>
              </a:solidFill>
              <a:latin typeface="Century Gothic" panose="020B0502020202020204" pitchFamily="34" charset="0"/>
            </a:endParaRPr>
          </a:p>
        </p:txBody>
      </p:sp>
      <p:sp>
        <p:nvSpPr>
          <p:cNvPr id="11" name="Rectangle 10">
            <a:extLst>
              <a:ext uri="{FF2B5EF4-FFF2-40B4-BE49-F238E27FC236}">
                <a16:creationId xmlns:a16="http://schemas.microsoft.com/office/drawing/2014/main" id="{D517B723-6E4B-F4D7-25D4-C464F5503D97}"/>
              </a:ext>
            </a:extLst>
          </p:cNvPr>
          <p:cNvSpPr/>
          <p:nvPr/>
        </p:nvSpPr>
        <p:spPr>
          <a:xfrm>
            <a:off x="6135465" y="1240146"/>
            <a:ext cx="1954984"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kern="100" dirty="0">
                <a:solidFill>
                  <a:srgbClr val="FFF2E2"/>
                </a:solidFill>
                <a:latin typeface="Courier" pitchFamily="2" charset="0"/>
                <a:ea typeface="Calibri" panose="020F0502020204030204" pitchFamily="34" charset="0"/>
                <a:cs typeface="Times New Roman" panose="02020603050405020304" pitchFamily="18" charset="0"/>
              </a:rPr>
              <a:t>prepared by</a:t>
            </a:r>
            <a:endParaRPr lang="en-US" kern="100" dirty="0">
              <a:solidFill>
                <a:srgbClr val="FFF2E2"/>
              </a:solidFill>
              <a:effectLst/>
              <a:latin typeface="Courier" pitchFamily="2"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6A4B3C3B-00FF-50CD-A80E-4B262DFC1013}"/>
              </a:ext>
            </a:extLst>
          </p:cNvPr>
          <p:cNvSpPr/>
          <p:nvPr/>
        </p:nvSpPr>
        <p:spPr>
          <a:xfrm>
            <a:off x="855033" y="230545"/>
            <a:ext cx="2427178" cy="11110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40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Approval Workflow</a:t>
            </a:r>
            <a:endParaRPr lang="en-US" sz="4000" dirty="0">
              <a:solidFill>
                <a:srgbClr val="284348"/>
              </a:solidFill>
            </a:endParaRPr>
          </a:p>
        </p:txBody>
      </p:sp>
      <p:sp>
        <p:nvSpPr>
          <p:cNvPr id="15" name="Rectangle 14">
            <a:extLst>
              <a:ext uri="{FF2B5EF4-FFF2-40B4-BE49-F238E27FC236}">
                <a16:creationId xmlns:a16="http://schemas.microsoft.com/office/drawing/2014/main" id="{D3AA5293-60D1-529E-20DD-0F169E88E215}"/>
              </a:ext>
            </a:extLst>
          </p:cNvPr>
          <p:cNvSpPr/>
          <p:nvPr/>
        </p:nvSpPr>
        <p:spPr>
          <a:xfrm>
            <a:off x="6186262" y="2919200"/>
            <a:ext cx="5943600" cy="564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effectLst/>
                <a:latin typeface="Century Gothic" panose="020B0502020202020204" pitchFamily="34" charset="0"/>
                <a:ea typeface="Calibri" panose="020F0502020204030204" pitchFamily="34" charset="0"/>
                <a:cs typeface="Times New Roman" panose="02020603050405020304" pitchFamily="18" charset="0"/>
              </a:rPr>
              <a:t>Name</a:t>
            </a:r>
            <a:endParaRPr lang="en-US" sz="2400" dirty="0">
              <a:solidFill>
                <a:schemeClr val="bg1"/>
              </a:solidFill>
              <a:latin typeface="Century Gothic" panose="020B0502020202020204" pitchFamily="34" charset="0"/>
            </a:endParaRPr>
          </a:p>
        </p:txBody>
      </p:sp>
      <p:sp>
        <p:nvSpPr>
          <p:cNvPr id="16" name="Rectangle 15">
            <a:extLst>
              <a:ext uri="{FF2B5EF4-FFF2-40B4-BE49-F238E27FC236}">
                <a16:creationId xmlns:a16="http://schemas.microsoft.com/office/drawing/2014/main" id="{A5DF69B6-CDE4-E596-7F3A-CC99E4F5E681}"/>
              </a:ext>
            </a:extLst>
          </p:cNvPr>
          <p:cNvSpPr/>
          <p:nvPr/>
        </p:nvSpPr>
        <p:spPr>
          <a:xfrm>
            <a:off x="6135465" y="2599158"/>
            <a:ext cx="1954984"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kern="100" dirty="0">
                <a:solidFill>
                  <a:srgbClr val="FFF2E2"/>
                </a:solidFill>
                <a:latin typeface="Courier" pitchFamily="2" charset="0"/>
                <a:ea typeface="Calibri" panose="020F0502020204030204" pitchFamily="34" charset="0"/>
                <a:cs typeface="Times New Roman" panose="02020603050405020304" pitchFamily="18" charset="0"/>
              </a:rPr>
              <a:t>reviewed by</a:t>
            </a:r>
            <a:endParaRPr lang="en-US" kern="100" dirty="0">
              <a:solidFill>
                <a:srgbClr val="FFF2E2"/>
              </a:solidFill>
              <a:effectLst/>
              <a:latin typeface="Courier" pitchFamily="2" charset="0"/>
              <a:ea typeface="Calibri" panose="020F0502020204030204" pitchFamily="34" charset="0"/>
              <a:cs typeface="Times New Roman" panose="02020603050405020304" pitchFamily="18" charset="0"/>
            </a:endParaRPr>
          </a:p>
        </p:txBody>
      </p:sp>
      <p:sp>
        <p:nvSpPr>
          <p:cNvPr id="17" name="Rectangle 16">
            <a:extLst>
              <a:ext uri="{FF2B5EF4-FFF2-40B4-BE49-F238E27FC236}">
                <a16:creationId xmlns:a16="http://schemas.microsoft.com/office/drawing/2014/main" id="{71597946-684C-F604-98C3-C6CA8301A990}"/>
              </a:ext>
            </a:extLst>
          </p:cNvPr>
          <p:cNvSpPr/>
          <p:nvPr/>
        </p:nvSpPr>
        <p:spPr>
          <a:xfrm>
            <a:off x="6186262" y="4310225"/>
            <a:ext cx="5943600" cy="564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effectLst/>
                <a:latin typeface="Century Gothic" panose="020B0502020202020204" pitchFamily="34" charset="0"/>
                <a:ea typeface="Calibri" panose="020F0502020204030204" pitchFamily="34" charset="0"/>
                <a:cs typeface="Times New Roman" panose="02020603050405020304" pitchFamily="18" charset="0"/>
              </a:rPr>
              <a:t>Name</a:t>
            </a:r>
            <a:endParaRPr lang="en-US" sz="2400" dirty="0">
              <a:solidFill>
                <a:schemeClr val="bg1"/>
              </a:solidFill>
              <a:latin typeface="Century Gothic" panose="020B0502020202020204" pitchFamily="34" charset="0"/>
            </a:endParaRPr>
          </a:p>
        </p:txBody>
      </p:sp>
      <p:sp>
        <p:nvSpPr>
          <p:cNvPr id="18" name="Rectangle 17">
            <a:extLst>
              <a:ext uri="{FF2B5EF4-FFF2-40B4-BE49-F238E27FC236}">
                <a16:creationId xmlns:a16="http://schemas.microsoft.com/office/drawing/2014/main" id="{99EE20D5-0712-392F-755E-DE62A709F094}"/>
              </a:ext>
            </a:extLst>
          </p:cNvPr>
          <p:cNvSpPr/>
          <p:nvPr/>
        </p:nvSpPr>
        <p:spPr>
          <a:xfrm>
            <a:off x="6135465" y="3990183"/>
            <a:ext cx="1954984"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kern="100" dirty="0">
                <a:solidFill>
                  <a:srgbClr val="FFF2E2"/>
                </a:solidFill>
                <a:latin typeface="Courier" pitchFamily="2" charset="0"/>
                <a:ea typeface="Calibri" panose="020F0502020204030204" pitchFamily="34" charset="0"/>
                <a:cs typeface="Times New Roman" panose="02020603050405020304" pitchFamily="18" charset="0"/>
              </a:rPr>
              <a:t>approved by</a:t>
            </a:r>
            <a:endParaRPr lang="en-US" kern="100" dirty="0">
              <a:solidFill>
                <a:srgbClr val="FFF2E2"/>
              </a:solidFill>
              <a:effectLst/>
              <a:latin typeface="Courier" pitchFamily="2" charset="0"/>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AA80912A-7061-0E95-3270-B1AF95FF5DF8}"/>
              </a:ext>
            </a:extLst>
          </p:cNvPr>
          <p:cNvSpPr/>
          <p:nvPr/>
        </p:nvSpPr>
        <p:spPr>
          <a:xfrm>
            <a:off x="5576577" y="0"/>
            <a:ext cx="73152" cy="6858000"/>
          </a:xfrm>
          <a:prstGeom prst="rect">
            <a:avLst/>
          </a:prstGeom>
          <a:gradFill>
            <a:gsLst>
              <a:gs pos="0">
                <a:srgbClr val="021335"/>
              </a:gs>
              <a:gs pos="50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Tree>
    <p:extLst>
      <p:ext uri="{BB962C8B-B14F-4D97-AF65-F5344CB8AC3E}">
        <p14:creationId xmlns:p14="http://schemas.microsoft.com/office/powerpoint/2010/main" val="354743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657D3A-5EBA-A5B7-36AF-19BB24AFEB08}"/>
            </a:ext>
          </a:extLst>
        </p:cNvPr>
        <p:cNvGrpSpPr/>
        <p:nvPr/>
      </p:nvGrpSpPr>
      <p:grpSpPr>
        <a:xfrm>
          <a:off x="0" y="0"/>
          <a:ext cx="0" cy="0"/>
          <a:chOff x="0" y="0"/>
          <a:chExt cx="0" cy="0"/>
        </a:xfrm>
      </p:grpSpPr>
      <p:pic>
        <p:nvPicPr>
          <p:cNvPr id="2" name="Picture 1" descr="Abstract cubes background">
            <a:extLst>
              <a:ext uri="{FF2B5EF4-FFF2-40B4-BE49-F238E27FC236}">
                <a16:creationId xmlns:a16="http://schemas.microsoft.com/office/drawing/2014/main" id="{0A2774AF-F890-C7C0-F48B-BFF2BBFE0B26}"/>
              </a:ext>
            </a:extLst>
          </p:cNvPr>
          <p:cNvPicPr>
            <a:picLocks/>
          </p:cNvPicPr>
          <p:nvPr/>
        </p:nvPicPr>
        <p:blipFill>
          <a:blip r:embed="rId3">
            <a:alphaModFix/>
          </a:blip>
          <a:srcRect l="-59" r="64653"/>
          <a:stretch/>
        </p:blipFill>
        <p:spPr>
          <a:xfrm rot="5400000" flipH="1" flipV="1">
            <a:off x="2652020" y="-2656929"/>
            <a:ext cx="6883051" cy="12196910"/>
          </a:xfrm>
          <a:prstGeom prst="rect">
            <a:avLst/>
          </a:prstGeom>
        </p:spPr>
      </p:pic>
      <p:sp>
        <p:nvSpPr>
          <p:cNvPr id="10" name="Rectangle 9">
            <a:extLst>
              <a:ext uri="{FF2B5EF4-FFF2-40B4-BE49-F238E27FC236}">
                <a16:creationId xmlns:a16="http://schemas.microsoft.com/office/drawing/2014/main" id="{3014BE36-ACB8-D5A0-4E63-0DEB0F78C251}"/>
              </a:ext>
            </a:extLst>
          </p:cNvPr>
          <p:cNvSpPr/>
          <p:nvPr/>
        </p:nvSpPr>
        <p:spPr>
          <a:xfrm>
            <a:off x="0" y="0"/>
            <a:ext cx="10550358" cy="6858000"/>
          </a:xfrm>
          <a:prstGeom prst="rect">
            <a:avLst/>
          </a:prstGeom>
          <a:gradFill>
            <a:gsLst>
              <a:gs pos="50000">
                <a:srgbClr val="021335">
                  <a:alpha val="55000"/>
                </a:srgbClr>
              </a:gs>
              <a:gs pos="100000">
                <a:srgbClr val="3C636A">
                  <a:alpha val="65042"/>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Round Same Side Corner Rectangle 5">
            <a:extLst>
              <a:ext uri="{FF2B5EF4-FFF2-40B4-BE49-F238E27FC236}">
                <a16:creationId xmlns:a16="http://schemas.microsoft.com/office/drawing/2014/main" id="{E465FE8C-FF27-01CE-7ABD-938FDBA08857}"/>
              </a:ext>
            </a:extLst>
          </p:cNvPr>
          <p:cNvSpPr/>
          <p:nvPr/>
        </p:nvSpPr>
        <p:spPr>
          <a:xfrm rot="5400000">
            <a:off x="2214" y="156439"/>
            <a:ext cx="680501" cy="694750"/>
          </a:xfrm>
          <a:prstGeom prst="round2Same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Rectangle 8">
            <a:extLst>
              <a:ext uri="{FF2B5EF4-FFF2-40B4-BE49-F238E27FC236}">
                <a16:creationId xmlns:a16="http://schemas.microsoft.com/office/drawing/2014/main" id="{44B324BF-67D4-9523-82EB-3FA76D2489EF}"/>
              </a:ext>
            </a:extLst>
          </p:cNvPr>
          <p:cNvSpPr/>
          <p:nvPr/>
        </p:nvSpPr>
        <p:spPr>
          <a:xfrm>
            <a:off x="1" y="307299"/>
            <a:ext cx="6898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4000" dirty="0">
                <a:solidFill>
                  <a:srgbClr val="BBD3CB"/>
                </a:solidFill>
                <a:effectLst/>
                <a:latin typeface="Courier" pitchFamily="2" charset="0"/>
                <a:ea typeface="Times New Roman" panose="02020603050405020304" pitchFamily="18" charset="0"/>
                <a:cs typeface="Times New Roman" panose="02020603050405020304" pitchFamily="18" charset="0"/>
              </a:rPr>
              <a:t>11</a:t>
            </a:r>
            <a:endParaRPr lang="en-US" sz="4000" dirty="0">
              <a:solidFill>
                <a:srgbClr val="284348"/>
              </a:solidFill>
            </a:endParaRPr>
          </a:p>
        </p:txBody>
      </p:sp>
      <p:sp>
        <p:nvSpPr>
          <p:cNvPr id="3" name="Rectangle 2">
            <a:extLst>
              <a:ext uri="{FF2B5EF4-FFF2-40B4-BE49-F238E27FC236}">
                <a16:creationId xmlns:a16="http://schemas.microsoft.com/office/drawing/2014/main" id="{FF615AEB-6C76-D547-EAF7-90261DCB7A4C}"/>
              </a:ext>
            </a:extLst>
          </p:cNvPr>
          <p:cNvSpPr/>
          <p:nvPr/>
        </p:nvSpPr>
        <p:spPr>
          <a:xfrm>
            <a:off x="479432" y="1569200"/>
            <a:ext cx="8426573" cy="258458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nSpc>
                <a:spcPct val="150000"/>
              </a:lnSpc>
            </a:pPr>
            <a:r>
              <a:rPr lang="en-US" sz="20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Recap the key points of the budget proposal, emphasizing the alignment of the financial plan with the organization's strategic goals.</a:t>
            </a:r>
            <a:endParaRPr lang="en-US" sz="2000" dirty="0">
              <a:solidFill>
                <a:schemeClr val="bg1"/>
              </a:solidFill>
            </a:endParaRPr>
          </a:p>
        </p:txBody>
      </p:sp>
      <p:sp>
        <p:nvSpPr>
          <p:cNvPr id="5" name="Rectangle 4">
            <a:extLst>
              <a:ext uri="{FF2B5EF4-FFF2-40B4-BE49-F238E27FC236}">
                <a16:creationId xmlns:a16="http://schemas.microsoft.com/office/drawing/2014/main" id="{509DE8C7-05A5-A714-2DC8-B3116E3C2FF5}"/>
              </a:ext>
            </a:extLst>
          </p:cNvPr>
          <p:cNvSpPr/>
          <p:nvPr/>
        </p:nvSpPr>
        <p:spPr>
          <a:xfrm>
            <a:off x="428634" y="1025155"/>
            <a:ext cx="1954985" cy="486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3000" kern="100" dirty="0">
                <a:solidFill>
                  <a:srgbClr val="FCF8EF"/>
                </a:solidFill>
                <a:latin typeface="Courier" pitchFamily="2" charset="0"/>
                <a:ea typeface="Calibri" panose="020F0502020204030204" pitchFamily="34" charset="0"/>
                <a:cs typeface="Times New Roman" panose="02020603050405020304" pitchFamily="18" charset="0"/>
              </a:rPr>
              <a:t>Summary:</a:t>
            </a:r>
            <a:endParaRPr lang="en-US" sz="3000" kern="100" dirty="0">
              <a:solidFill>
                <a:srgbClr val="FCF8EF"/>
              </a:solidFill>
              <a:effectLst/>
              <a:latin typeface="Courier" pitchFamily="2"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52FE1A30-A1E2-4EE2-785A-EFD6A4E6E142}"/>
              </a:ext>
            </a:extLst>
          </p:cNvPr>
          <p:cNvSpPr/>
          <p:nvPr/>
        </p:nvSpPr>
        <p:spPr>
          <a:xfrm>
            <a:off x="852553" y="296708"/>
            <a:ext cx="6199599"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4000" dirty="0">
                <a:solidFill>
                  <a:srgbClr val="FCF8EF"/>
                </a:solidFill>
                <a:effectLst/>
                <a:latin typeface="Century Gothic" panose="020B0502020202020204" pitchFamily="34" charset="0"/>
                <a:ea typeface="Times New Roman" panose="02020603050405020304" pitchFamily="18" charset="0"/>
                <a:cs typeface="Times New Roman" panose="02020603050405020304" pitchFamily="18" charset="0"/>
              </a:rPr>
              <a:t>Conclusion &amp; Next Steps</a:t>
            </a:r>
            <a:endParaRPr lang="en-US" sz="4000" dirty="0">
              <a:solidFill>
                <a:srgbClr val="FCF8EF"/>
              </a:solidFill>
            </a:endParaRPr>
          </a:p>
        </p:txBody>
      </p:sp>
      <p:sp>
        <p:nvSpPr>
          <p:cNvPr id="13" name="Rectangle 12">
            <a:extLst>
              <a:ext uri="{FF2B5EF4-FFF2-40B4-BE49-F238E27FC236}">
                <a16:creationId xmlns:a16="http://schemas.microsoft.com/office/drawing/2014/main" id="{C9541067-3C76-C172-CD24-1D25CAFBD989}"/>
              </a:ext>
            </a:extLst>
          </p:cNvPr>
          <p:cNvSpPr/>
          <p:nvPr/>
        </p:nvSpPr>
        <p:spPr>
          <a:xfrm>
            <a:off x="479432" y="5073387"/>
            <a:ext cx="10070926" cy="16210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marL="342900" indent="-251460">
              <a:lnSpc>
                <a:spcPct val="150000"/>
              </a:lnSpc>
              <a:buClr>
                <a:schemeClr val="bg1"/>
              </a:buClr>
              <a:buSzPct val="113000"/>
              <a:buFont typeface="Arial" panose="020B0604020202020204" pitchFamily="34" charset="0"/>
              <a:buChar char="•"/>
            </a:pPr>
            <a:r>
              <a:rPr lang="en-US" sz="2000" dirty="0">
                <a:solidFill>
                  <a:schemeClr val="accent4">
                    <a:lumMod val="60000"/>
                    <a:lumOff val="4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Outline the next steps in the approval or implementation process.</a:t>
            </a:r>
          </a:p>
          <a:p>
            <a:pPr marL="342900" indent="-251460">
              <a:lnSpc>
                <a:spcPct val="150000"/>
              </a:lnSpc>
              <a:buClr>
                <a:schemeClr val="bg1"/>
              </a:buClr>
              <a:buSzPct val="113000"/>
              <a:buFont typeface="Arial" panose="020B0604020202020204" pitchFamily="34" charset="0"/>
              <a:buChar char="•"/>
            </a:pPr>
            <a:r>
              <a:rPr lang="en-US" sz="2000" dirty="0">
                <a:solidFill>
                  <a:schemeClr val="accent4">
                    <a:lumMod val="60000"/>
                    <a:lumOff val="40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Step 2</a:t>
            </a:r>
          </a:p>
          <a:p>
            <a:pPr marL="342900" indent="-251460">
              <a:lnSpc>
                <a:spcPct val="150000"/>
              </a:lnSpc>
              <a:buClr>
                <a:schemeClr val="bg1"/>
              </a:buClr>
              <a:buSzPct val="113000"/>
              <a:buFont typeface="Arial" panose="020B0604020202020204" pitchFamily="34" charset="0"/>
              <a:buChar char="•"/>
            </a:pPr>
            <a:r>
              <a:rPr lang="en-US" sz="2000" dirty="0">
                <a:solidFill>
                  <a:schemeClr val="accent4">
                    <a:lumMod val="60000"/>
                    <a:lumOff val="40000"/>
                  </a:schemeClr>
                </a:solidFill>
                <a:latin typeface="Century Gothic" panose="020B0502020202020204" pitchFamily="34" charset="0"/>
                <a:cs typeface="Times New Roman" panose="02020603050405020304" pitchFamily="18" charset="0"/>
              </a:rPr>
              <a:t>Step 3</a:t>
            </a:r>
            <a:endParaRPr lang="en-US" sz="2000" dirty="0">
              <a:solidFill>
                <a:schemeClr val="accent4">
                  <a:lumMod val="60000"/>
                  <a:lumOff val="40000"/>
                </a:schemeClr>
              </a:solidFill>
            </a:endParaRPr>
          </a:p>
        </p:txBody>
      </p:sp>
      <p:sp>
        <p:nvSpPr>
          <p:cNvPr id="20" name="Rectangle 19">
            <a:extLst>
              <a:ext uri="{FF2B5EF4-FFF2-40B4-BE49-F238E27FC236}">
                <a16:creationId xmlns:a16="http://schemas.microsoft.com/office/drawing/2014/main" id="{A8E41107-089B-F387-CC17-C29A00EEFFA6}"/>
              </a:ext>
            </a:extLst>
          </p:cNvPr>
          <p:cNvSpPr/>
          <p:nvPr/>
        </p:nvSpPr>
        <p:spPr>
          <a:xfrm>
            <a:off x="428634" y="4529342"/>
            <a:ext cx="2797437" cy="486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3000" kern="100" dirty="0">
                <a:solidFill>
                  <a:srgbClr val="FCF8EF"/>
                </a:solidFill>
                <a:latin typeface="Courier" pitchFamily="2" charset="0"/>
                <a:ea typeface="Calibri" panose="020F0502020204030204" pitchFamily="34" charset="0"/>
                <a:cs typeface="Times New Roman" panose="02020603050405020304" pitchFamily="18" charset="0"/>
              </a:rPr>
              <a:t>Next Steps:</a:t>
            </a:r>
            <a:endParaRPr lang="en-US" sz="3000" kern="100" dirty="0">
              <a:solidFill>
                <a:srgbClr val="FCF8EF"/>
              </a:solidFill>
              <a:effectLst/>
              <a:latin typeface="Courier"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467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EEAEEE8-C465-D4B3-A226-C1B19A22C8ED}"/>
            </a:ext>
          </a:extLst>
        </p:cNvPr>
        <p:cNvGrpSpPr/>
        <p:nvPr/>
      </p:nvGrpSpPr>
      <p:grpSpPr>
        <a:xfrm>
          <a:off x="0" y="0"/>
          <a:ext cx="0" cy="0"/>
          <a:chOff x="0" y="0"/>
          <a:chExt cx="0" cy="0"/>
        </a:xfrm>
      </p:grpSpPr>
      <p:pic>
        <p:nvPicPr>
          <p:cNvPr id="3" name="Picture 2" descr="Abstract cubes background">
            <a:extLst>
              <a:ext uri="{FF2B5EF4-FFF2-40B4-BE49-F238E27FC236}">
                <a16:creationId xmlns:a16="http://schemas.microsoft.com/office/drawing/2014/main" id="{CC95A11E-AB4D-F965-CDB4-C58760B9F499}"/>
              </a:ext>
            </a:extLst>
          </p:cNvPr>
          <p:cNvPicPr>
            <a:picLocks/>
          </p:cNvPicPr>
          <p:nvPr/>
        </p:nvPicPr>
        <p:blipFill>
          <a:blip r:embed="rId3">
            <a:alphaModFix amt="64000"/>
          </a:blip>
          <a:srcRect l="64594"/>
          <a:stretch/>
        </p:blipFill>
        <p:spPr>
          <a:xfrm rot="5400000" flipH="1" flipV="1">
            <a:off x="2658756" y="-2663670"/>
            <a:ext cx="6869579" cy="12196910"/>
          </a:xfrm>
          <a:prstGeom prst="rect">
            <a:avLst/>
          </a:prstGeom>
        </p:spPr>
      </p:pic>
      <p:sp>
        <p:nvSpPr>
          <p:cNvPr id="5" name="Rectangle 4">
            <a:extLst>
              <a:ext uri="{FF2B5EF4-FFF2-40B4-BE49-F238E27FC236}">
                <a16:creationId xmlns:a16="http://schemas.microsoft.com/office/drawing/2014/main" id="{6EF39376-E66B-2A4B-D0F8-421046B6E03E}"/>
              </a:ext>
            </a:extLst>
          </p:cNvPr>
          <p:cNvSpPr/>
          <p:nvPr/>
        </p:nvSpPr>
        <p:spPr>
          <a:xfrm>
            <a:off x="-4905" y="5884223"/>
            <a:ext cx="12196905" cy="973777"/>
          </a:xfrm>
          <a:prstGeom prst="rect">
            <a:avLst/>
          </a:prstGeom>
          <a:gradFill>
            <a:gsLst>
              <a:gs pos="99000">
                <a:srgbClr val="001033"/>
              </a:gs>
              <a:gs pos="0">
                <a:srgbClr val="BBD3CB"/>
              </a:gs>
              <a:gs pos="68000">
                <a:srgbClr val="27677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6" name="Right Triangle 5">
            <a:extLst>
              <a:ext uri="{FF2B5EF4-FFF2-40B4-BE49-F238E27FC236}">
                <a16:creationId xmlns:a16="http://schemas.microsoft.com/office/drawing/2014/main" id="{8B21B814-38CC-3C66-5879-C5AE07D11834}"/>
              </a:ext>
            </a:extLst>
          </p:cNvPr>
          <p:cNvSpPr/>
          <p:nvPr/>
        </p:nvSpPr>
        <p:spPr>
          <a:xfrm>
            <a:off x="-4905" y="880559"/>
            <a:ext cx="5977441" cy="5989016"/>
          </a:xfrm>
          <a:prstGeom prst="rtTriangle">
            <a:avLst/>
          </a:prstGeom>
          <a:solidFill>
            <a:srgbClr val="C4DACF">
              <a:alpha val="44711"/>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9ED6D2E0-7C0C-9B64-4F55-EA24B2F07897}"/>
              </a:ext>
            </a:extLst>
          </p:cNvPr>
          <p:cNvSpPr/>
          <p:nvPr/>
        </p:nvSpPr>
        <p:spPr>
          <a:xfrm>
            <a:off x="6186262" y="6292792"/>
            <a:ext cx="5943600" cy="564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effectLst/>
                <a:latin typeface="Century Gothic" panose="020B0502020202020204" pitchFamily="34" charset="0"/>
                <a:ea typeface="Calibri" panose="020F0502020204030204" pitchFamily="34" charset="0"/>
                <a:cs typeface="Times New Roman" panose="02020603050405020304" pitchFamily="18" charset="0"/>
              </a:rPr>
              <a:t>Name, Title</a:t>
            </a:r>
            <a:endParaRPr lang="en-US" sz="2400" dirty="0">
              <a:solidFill>
                <a:schemeClr val="bg1"/>
              </a:solidFill>
              <a:latin typeface="Century Gothic" panose="020B0502020202020204" pitchFamily="34" charset="0"/>
            </a:endParaRPr>
          </a:p>
        </p:txBody>
      </p:sp>
      <p:sp>
        <p:nvSpPr>
          <p:cNvPr id="8" name="Rectangle 7">
            <a:extLst>
              <a:ext uri="{FF2B5EF4-FFF2-40B4-BE49-F238E27FC236}">
                <a16:creationId xmlns:a16="http://schemas.microsoft.com/office/drawing/2014/main" id="{3F43B239-5D7D-4E8C-3FD9-66BFF5087DC7}"/>
              </a:ext>
            </a:extLst>
          </p:cNvPr>
          <p:cNvSpPr/>
          <p:nvPr/>
        </p:nvSpPr>
        <p:spPr>
          <a:xfrm>
            <a:off x="6135465" y="5972750"/>
            <a:ext cx="1954984"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kern="100" dirty="0">
                <a:solidFill>
                  <a:srgbClr val="BBD3CB"/>
                </a:solidFill>
                <a:latin typeface="Courier" pitchFamily="2" charset="0"/>
                <a:ea typeface="Calibri" panose="020F0502020204030204" pitchFamily="34" charset="0"/>
                <a:cs typeface="Times New Roman" panose="02020603050405020304" pitchFamily="18" charset="0"/>
              </a:rPr>
              <a:t>prepared by</a:t>
            </a:r>
            <a:endParaRPr lang="en-US" kern="100" dirty="0">
              <a:solidFill>
                <a:srgbClr val="BBD3CB"/>
              </a:solidFill>
              <a:effectLst/>
              <a:latin typeface="Courier" pitchFamily="2" charset="0"/>
              <a:ea typeface="Calibri" panose="020F050202020403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33EB8CC5-9A8F-0D82-8457-51EADF5601CE}"/>
              </a:ext>
            </a:extLst>
          </p:cNvPr>
          <p:cNvSpPr/>
          <p:nvPr/>
        </p:nvSpPr>
        <p:spPr>
          <a:xfrm>
            <a:off x="479433" y="6292792"/>
            <a:ext cx="4656238" cy="564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800" dirty="0">
                <a:solidFill>
                  <a:srgbClr val="001033"/>
                </a:solidFill>
                <a:effectLst/>
                <a:latin typeface="Century Gothic" panose="020B0502020202020204" pitchFamily="34" charset="0"/>
                <a:ea typeface="Times New Roman" panose="02020603050405020304" pitchFamily="18" charset="0"/>
                <a:cs typeface="Times New Roman" panose="02020603050405020304" pitchFamily="18" charset="0"/>
              </a:rPr>
              <a:t>Month 00, 20XX</a:t>
            </a:r>
            <a:endParaRPr lang="en-US" sz="2800" dirty="0">
              <a:solidFill>
                <a:srgbClr val="001033"/>
              </a:solidFill>
            </a:endParaRPr>
          </a:p>
        </p:txBody>
      </p:sp>
      <p:sp>
        <p:nvSpPr>
          <p:cNvPr id="10" name="Rectangle 9">
            <a:extLst>
              <a:ext uri="{FF2B5EF4-FFF2-40B4-BE49-F238E27FC236}">
                <a16:creationId xmlns:a16="http://schemas.microsoft.com/office/drawing/2014/main" id="{9FA3D6E7-8FF3-26D9-F507-8ADE35285E74}"/>
              </a:ext>
            </a:extLst>
          </p:cNvPr>
          <p:cNvSpPr/>
          <p:nvPr/>
        </p:nvSpPr>
        <p:spPr>
          <a:xfrm>
            <a:off x="428635" y="5972750"/>
            <a:ext cx="1788472"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kern="100" dirty="0">
                <a:solidFill>
                  <a:srgbClr val="276779"/>
                </a:solidFill>
                <a:latin typeface="Courier" pitchFamily="2" charset="0"/>
                <a:ea typeface="Calibri" panose="020F0502020204030204" pitchFamily="34" charset="0"/>
                <a:cs typeface="Times New Roman" panose="02020603050405020304" pitchFamily="18" charset="0"/>
              </a:rPr>
              <a:t>date prepared</a:t>
            </a:r>
            <a:endParaRPr lang="en-US" kern="100" dirty="0">
              <a:solidFill>
                <a:srgbClr val="276779"/>
              </a:solidFill>
              <a:effectLst/>
              <a:latin typeface="Courier" pitchFamily="2" charset="0"/>
              <a:ea typeface="Calibri" panose="020F0502020204030204" pitchFamily="34" charset="0"/>
              <a:cs typeface="Times New Roman" panose="02020603050405020304" pitchFamily="18" charset="0"/>
            </a:endParaRPr>
          </a:p>
        </p:txBody>
      </p:sp>
      <p:sp>
        <p:nvSpPr>
          <p:cNvPr id="11" name="Rectangle 10">
            <a:extLst>
              <a:ext uri="{FF2B5EF4-FFF2-40B4-BE49-F238E27FC236}">
                <a16:creationId xmlns:a16="http://schemas.microsoft.com/office/drawing/2014/main" id="{E87B40B1-AD24-211C-A797-5A36790C206A}"/>
              </a:ext>
            </a:extLst>
          </p:cNvPr>
          <p:cNvSpPr/>
          <p:nvPr/>
        </p:nvSpPr>
        <p:spPr>
          <a:xfrm>
            <a:off x="-4905" y="5810056"/>
            <a:ext cx="12196905" cy="81347"/>
          </a:xfrm>
          <a:prstGeom prst="rect">
            <a:avLst/>
          </a:prstGeom>
          <a:solidFill>
            <a:srgbClr val="BBD3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2" name="TextBox 1">
            <a:extLst>
              <a:ext uri="{FF2B5EF4-FFF2-40B4-BE49-F238E27FC236}">
                <a16:creationId xmlns:a16="http://schemas.microsoft.com/office/drawing/2014/main" id="{EC7A7DEC-41A5-33E5-68C7-9190E3C5A56A}"/>
              </a:ext>
            </a:extLst>
          </p:cNvPr>
          <p:cNvSpPr txBox="1"/>
          <p:nvPr/>
        </p:nvSpPr>
        <p:spPr>
          <a:xfrm>
            <a:off x="249647" y="358897"/>
            <a:ext cx="6551986" cy="1938992"/>
          </a:xfrm>
          <a:prstGeom prst="rect">
            <a:avLst/>
          </a:prstGeom>
          <a:noFill/>
          <a:effectLst>
            <a:glow rad="228600">
              <a:srgbClr val="FCFDED">
                <a:alpha val="40000"/>
              </a:srgbClr>
            </a:glow>
          </a:effectLst>
        </p:spPr>
        <p:txBody>
          <a:bodyPr wrap="square" rtlCol="0">
            <a:spAutoFit/>
          </a:bodyPr>
          <a:lstStyle/>
          <a:p>
            <a:r>
              <a:rPr lang="en-US" sz="6000" i="0" u="none" strike="noStrike" dirty="0">
                <a:solidFill>
                  <a:srgbClr val="001033"/>
                </a:solidFill>
                <a:effectLst/>
                <a:latin typeface="Century Gothic" panose="020B0502020202020204" pitchFamily="34" charset="0"/>
              </a:rPr>
              <a:t>Budget Proposal</a:t>
            </a:r>
          </a:p>
          <a:p>
            <a:r>
              <a:rPr lang="en-US" sz="6000" dirty="0">
                <a:solidFill>
                  <a:srgbClr val="001033"/>
                </a:solidFill>
                <a:effectLst/>
                <a:latin typeface="Century Gothic" panose="020B0502020202020204" pitchFamily="34" charset="0"/>
              </a:rPr>
              <a:t>for / Title</a:t>
            </a:r>
          </a:p>
        </p:txBody>
      </p:sp>
      <p:sp>
        <p:nvSpPr>
          <p:cNvPr id="13" name="TextBox 12">
            <a:extLst>
              <a:ext uri="{FF2B5EF4-FFF2-40B4-BE49-F238E27FC236}">
                <a16:creationId xmlns:a16="http://schemas.microsoft.com/office/drawing/2014/main" id="{C1682D57-EC9A-FEC3-3058-1D4C54043A6E}"/>
              </a:ext>
            </a:extLst>
          </p:cNvPr>
          <p:cNvSpPr txBox="1"/>
          <p:nvPr/>
        </p:nvSpPr>
        <p:spPr>
          <a:xfrm>
            <a:off x="249647" y="4284805"/>
            <a:ext cx="2856808" cy="1384995"/>
          </a:xfrm>
          <a:prstGeom prst="rect">
            <a:avLst/>
          </a:prstGeom>
          <a:noFill/>
        </p:spPr>
        <p:txBody>
          <a:bodyPr wrap="square">
            <a:spAutoFit/>
          </a:bodyPr>
          <a:lstStyle/>
          <a:p>
            <a:r>
              <a:rPr lang="en-US" sz="3600" dirty="0">
                <a:solidFill>
                  <a:srgbClr val="276779"/>
                </a:solidFill>
                <a:latin typeface="Century Gothic" panose="020B0502020202020204" pitchFamily="34" charset="0"/>
              </a:rPr>
              <a:t>Fiscal Year </a:t>
            </a:r>
            <a:r>
              <a:rPr lang="en-US" sz="4800" dirty="0">
                <a:solidFill>
                  <a:srgbClr val="276779"/>
                </a:solidFill>
                <a:latin typeface="Century Gothic" panose="020B0502020202020204" pitchFamily="34" charset="0"/>
              </a:rPr>
              <a:t>20XX</a:t>
            </a:r>
            <a:endParaRPr lang="en-US" sz="3600" dirty="0">
              <a:solidFill>
                <a:srgbClr val="276779"/>
              </a:solidFill>
              <a:latin typeface="Century Gothic" panose="020B0502020202020204" pitchFamily="34" charset="0"/>
            </a:endParaRPr>
          </a:p>
        </p:txBody>
      </p:sp>
    </p:spTree>
    <p:extLst>
      <p:ext uri="{BB962C8B-B14F-4D97-AF65-F5344CB8AC3E}">
        <p14:creationId xmlns:p14="http://schemas.microsoft.com/office/powerpoint/2010/main" val="1714933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FAC2E28-3925-F7BF-F289-DF179C1CC979}"/>
            </a:ext>
          </a:extLst>
        </p:cNvPr>
        <p:cNvGrpSpPr/>
        <p:nvPr/>
      </p:nvGrpSpPr>
      <p:grpSpPr>
        <a:xfrm>
          <a:off x="0" y="0"/>
          <a:ext cx="0" cy="0"/>
          <a:chOff x="0" y="0"/>
          <a:chExt cx="0" cy="0"/>
        </a:xfrm>
      </p:grpSpPr>
      <p:pic>
        <p:nvPicPr>
          <p:cNvPr id="3" name="Picture 2" descr="Abstract cubes background">
            <a:extLst>
              <a:ext uri="{FF2B5EF4-FFF2-40B4-BE49-F238E27FC236}">
                <a16:creationId xmlns:a16="http://schemas.microsoft.com/office/drawing/2014/main" id="{F43AD977-AB28-1127-FC3B-13A1C155A046}"/>
              </a:ext>
            </a:extLst>
          </p:cNvPr>
          <p:cNvPicPr>
            <a:picLocks/>
          </p:cNvPicPr>
          <p:nvPr/>
        </p:nvPicPr>
        <p:blipFill>
          <a:blip r:embed="rId3">
            <a:alphaModFix amt="64000"/>
          </a:blip>
          <a:srcRect l="64594"/>
          <a:stretch/>
        </p:blipFill>
        <p:spPr>
          <a:xfrm rot="5400000" flipH="1" flipV="1">
            <a:off x="2658756" y="-2663670"/>
            <a:ext cx="6869579" cy="12196910"/>
          </a:xfrm>
          <a:prstGeom prst="rect">
            <a:avLst/>
          </a:prstGeom>
        </p:spPr>
      </p:pic>
      <p:sp>
        <p:nvSpPr>
          <p:cNvPr id="55" name="Rounded Rectangle 54">
            <a:extLst>
              <a:ext uri="{FF2B5EF4-FFF2-40B4-BE49-F238E27FC236}">
                <a16:creationId xmlns:a16="http://schemas.microsoft.com/office/drawing/2014/main" id="{67DF22FD-67DB-F805-6293-34B1D9181521}"/>
              </a:ext>
            </a:extLst>
          </p:cNvPr>
          <p:cNvSpPr/>
          <p:nvPr/>
        </p:nvSpPr>
        <p:spPr>
          <a:xfrm>
            <a:off x="237340" y="463799"/>
            <a:ext cx="11044341" cy="5611935"/>
          </a:xfrm>
          <a:prstGeom prst="roundRect">
            <a:avLst>
              <a:gd name="adj" fmla="val 4227"/>
            </a:avLst>
          </a:prstGeom>
          <a:gradFill>
            <a:gsLst>
              <a:gs pos="0">
                <a:schemeClr val="bg1">
                  <a:alpha val="60102"/>
                </a:schemeClr>
              </a:gs>
              <a:gs pos="91000">
                <a:srgbClr val="C4DACF">
                  <a:alpha val="40000"/>
                </a:srgbClr>
              </a:gs>
            </a:gsLst>
            <a:lin ang="2700000" scaled="0"/>
          </a:gradFill>
          <a:ln>
            <a:noFill/>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 name="Rounded Rectangle 3">
            <a:extLst>
              <a:ext uri="{FF2B5EF4-FFF2-40B4-BE49-F238E27FC236}">
                <a16:creationId xmlns:a16="http://schemas.microsoft.com/office/drawing/2014/main" id="{B211D0C3-689A-6813-8DD6-F2FD55C7D807}"/>
              </a:ext>
            </a:extLst>
          </p:cNvPr>
          <p:cNvSpPr/>
          <p:nvPr/>
        </p:nvSpPr>
        <p:spPr>
          <a:xfrm>
            <a:off x="458428" y="1591082"/>
            <a:ext cx="599837" cy="599837"/>
          </a:xfrm>
          <a:prstGeom prst="round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2" name="Rounded Rectangle 11">
            <a:extLst>
              <a:ext uri="{FF2B5EF4-FFF2-40B4-BE49-F238E27FC236}">
                <a16:creationId xmlns:a16="http://schemas.microsoft.com/office/drawing/2014/main" id="{8EFF80C4-0B3C-4CCE-DDE4-140045586136}"/>
              </a:ext>
            </a:extLst>
          </p:cNvPr>
          <p:cNvSpPr/>
          <p:nvPr/>
        </p:nvSpPr>
        <p:spPr>
          <a:xfrm>
            <a:off x="458428" y="2496158"/>
            <a:ext cx="599837" cy="599837"/>
          </a:xfrm>
          <a:prstGeom prst="round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Rounded Rectangle 13">
            <a:extLst>
              <a:ext uri="{FF2B5EF4-FFF2-40B4-BE49-F238E27FC236}">
                <a16:creationId xmlns:a16="http://schemas.microsoft.com/office/drawing/2014/main" id="{4B6B4C01-3762-6A3F-4424-DF905263CF35}"/>
              </a:ext>
            </a:extLst>
          </p:cNvPr>
          <p:cNvSpPr/>
          <p:nvPr/>
        </p:nvSpPr>
        <p:spPr>
          <a:xfrm>
            <a:off x="458428" y="3401234"/>
            <a:ext cx="599837" cy="599837"/>
          </a:xfrm>
          <a:prstGeom prst="round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5" name="Rounded Rectangle 14">
            <a:extLst>
              <a:ext uri="{FF2B5EF4-FFF2-40B4-BE49-F238E27FC236}">
                <a16:creationId xmlns:a16="http://schemas.microsoft.com/office/drawing/2014/main" id="{9E46F92E-FFF2-A386-4637-A074123181BE}"/>
              </a:ext>
            </a:extLst>
          </p:cNvPr>
          <p:cNvSpPr/>
          <p:nvPr/>
        </p:nvSpPr>
        <p:spPr>
          <a:xfrm>
            <a:off x="458428" y="686006"/>
            <a:ext cx="599837" cy="599837"/>
          </a:xfrm>
          <a:prstGeom prst="round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6" name="Rectangle 15">
            <a:extLst>
              <a:ext uri="{FF2B5EF4-FFF2-40B4-BE49-F238E27FC236}">
                <a16:creationId xmlns:a16="http://schemas.microsoft.com/office/drawing/2014/main" id="{0B18CFF6-8613-11AB-C0F8-31BA61B7DEDD}"/>
              </a:ext>
            </a:extLst>
          </p:cNvPr>
          <p:cNvSpPr/>
          <p:nvPr/>
        </p:nvSpPr>
        <p:spPr>
          <a:xfrm>
            <a:off x="458428" y="782265"/>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rgbClr val="BBD3CB"/>
                </a:solidFill>
                <a:effectLst/>
                <a:latin typeface="Courier" pitchFamily="2" charset="0"/>
                <a:ea typeface="Calibri" panose="020F0502020204030204" pitchFamily="34" charset="0"/>
                <a:cs typeface="Times New Roman" panose="02020603050405020304" pitchFamily="18" charset="0"/>
              </a:rPr>
              <a:t>1</a:t>
            </a:r>
          </a:p>
        </p:txBody>
      </p:sp>
      <p:sp>
        <p:nvSpPr>
          <p:cNvPr id="17" name="Rectangle 16">
            <a:extLst>
              <a:ext uri="{FF2B5EF4-FFF2-40B4-BE49-F238E27FC236}">
                <a16:creationId xmlns:a16="http://schemas.microsoft.com/office/drawing/2014/main" id="{8AD3C136-91FE-81C7-2F85-FF6139864B1B}"/>
              </a:ext>
            </a:extLst>
          </p:cNvPr>
          <p:cNvSpPr/>
          <p:nvPr/>
        </p:nvSpPr>
        <p:spPr>
          <a:xfrm>
            <a:off x="458428" y="1682894"/>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rgbClr val="BBD3CB"/>
                </a:solidFill>
                <a:effectLst/>
                <a:latin typeface="Courier" pitchFamily="2" charset="0"/>
                <a:ea typeface="Calibri" panose="020F0502020204030204" pitchFamily="34" charset="0"/>
                <a:cs typeface="Times New Roman" panose="02020603050405020304" pitchFamily="18" charset="0"/>
              </a:rPr>
              <a:t>2</a:t>
            </a:r>
          </a:p>
        </p:txBody>
      </p:sp>
      <p:sp>
        <p:nvSpPr>
          <p:cNvPr id="18" name="Rectangle 17">
            <a:extLst>
              <a:ext uri="{FF2B5EF4-FFF2-40B4-BE49-F238E27FC236}">
                <a16:creationId xmlns:a16="http://schemas.microsoft.com/office/drawing/2014/main" id="{14FACB53-D9DA-29AE-C908-974F20222D87}"/>
              </a:ext>
            </a:extLst>
          </p:cNvPr>
          <p:cNvSpPr/>
          <p:nvPr/>
        </p:nvSpPr>
        <p:spPr>
          <a:xfrm>
            <a:off x="458428" y="2583523"/>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rgbClr val="BBD3CB"/>
                </a:solidFill>
                <a:effectLst/>
                <a:latin typeface="Courier" pitchFamily="2" charset="0"/>
                <a:ea typeface="Calibri" panose="020F0502020204030204" pitchFamily="34" charset="0"/>
                <a:cs typeface="Times New Roman" panose="02020603050405020304" pitchFamily="18" charset="0"/>
              </a:rPr>
              <a:t>3</a:t>
            </a:r>
          </a:p>
        </p:txBody>
      </p:sp>
      <p:sp>
        <p:nvSpPr>
          <p:cNvPr id="19" name="Rectangle 18">
            <a:extLst>
              <a:ext uri="{FF2B5EF4-FFF2-40B4-BE49-F238E27FC236}">
                <a16:creationId xmlns:a16="http://schemas.microsoft.com/office/drawing/2014/main" id="{BA9F492A-84E5-21BD-20A7-D0E5838ACDB2}"/>
              </a:ext>
            </a:extLst>
          </p:cNvPr>
          <p:cNvSpPr/>
          <p:nvPr/>
        </p:nvSpPr>
        <p:spPr>
          <a:xfrm>
            <a:off x="458428" y="3484152"/>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rgbClr val="BBD3CB"/>
                </a:solidFill>
                <a:effectLst/>
                <a:latin typeface="Courier" pitchFamily="2" charset="0"/>
                <a:ea typeface="Calibri" panose="020F0502020204030204" pitchFamily="34" charset="0"/>
                <a:cs typeface="Times New Roman" panose="02020603050405020304" pitchFamily="18" charset="0"/>
              </a:rPr>
              <a:t>4</a:t>
            </a:r>
          </a:p>
        </p:txBody>
      </p:sp>
      <p:sp>
        <p:nvSpPr>
          <p:cNvPr id="20" name="Rectangle 19">
            <a:extLst>
              <a:ext uri="{FF2B5EF4-FFF2-40B4-BE49-F238E27FC236}">
                <a16:creationId xmlns:a16="http://schemas.microsoft.com/office/drawing/2014/main" id="{F01C0B7F-5D89-54B2-198C-834B65794B72}"/>
              </a:ext>
            </a:extLst>
          </p:cNvPr>
          <p:cNvSpPr/>
          <p:nvPr/>
        </p:nvSpPr>
        <p:spPr>
          <a:xfrm>
            <a:off x="1247854" y="780646"/>
            <a:ext cx="367036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5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Executive Summary</a:t>
            </a:r>
            <a:endParaRPr lang="en-US" sz="2500" dirty="0">
              <a:solidFill>
                <a:srgbClr val="284348"/>
              </a:solidFill>
            </a:endParaRPr>
          </a:p>
        </p:txBody>
      </p:sp>
      <p:sp>
        <p:nvSpPr>
          <p:cNvPr id="21" name="Rectangle 20">
            <a:extLst>
              <a:ext uri="{FF2B5EF4-FFF2-40B4-BE49-F238E27FC236}">
                <a16:creationId xmlns:a16="http://schemas.microsoft.com/office/drawing/2014/main" id="{E819272B-87C5-05B6-65D0-FC910FEED055}"/>
              </a:ext>
            </a:extLst>
          </p:cNvPr>
          <p:cNvSpPr/>
          <p:nvPr/>
        </p:nvSpPr>
        <p:spPr>
          <a:xfrm>
            <a:off x="1247854" y="1685722"/>
            <a:ext cx="367036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5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Budget Summary</a:t>
            </a:r>
            <a:endParaRPr lang="en-US" sz="2500" dirty="0">
              <a:solidFill>
                <a:srgbClr val="284348"/>
              </a:solidFill>
            </a:endParaRPr>
          </a:p>
        </p:txBody>
      </p:sp>
      <p:sp>
        <p:nvSpPr>
          <p:cNvPr id="22" name="Rectangle 21">
            <a:extLst>
              <a:ext uri="{FF2B5EF4-FFF2-40B4-BE49-F238E27FC236}">
                <a16:creationId xmlns:a16="http://schemas.microsoft.com/office/drawing/2014/main" id="{3276A44B-A11D-DA5E-B93A-1394CE889E21}"/>
              </a:ext>
            </a:extLst>
          </p:cNvPr>
          <p:cNvSpPr/>
          <p:nvPr/>
        </p:nvSpPr>
        <p:spPr>
          <a:xfrm>
            <a:off x="1247854" y="2590798"/>
            <a:ext cx="367036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5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Revenue Breakdown</a:t>
            </a:r>
            <a:endParaRPr lang="en-US" sz="2500" dirty="0">
              <a:solidFill>
                <a:srgbClr val="284348"/>
              </a:solidFill>
            </a:endParaRPr>
          </a:p>
        </p:txBody>
      </p:sp>
      <p:sp>
        <p:nvSpPr>
          <p:cNvPr id="23" name="Rectangle 22">
            <a:extLst>
              <a:ext uri="{FF2B5EF4-FFF2-40B4-BE49-F238E27FC236}">
                <a16:creationId xmlns:a16="http://schemas.microsoft.com/office/drawing/2014/main" id="{B3AC553E-B738-79B9-3E78-3CBE6AC7B784}"/>
              </a:ext>
            </a:extLst>
          </p:cNvPr>
          <p:cNvSpPr/>
          <p:nvPr/>
        </p:nvSpPr>
        <p:spPr>
          <a:xfrm>
            <a:off x="1247854" y="3495874"/>
            <a:ext cx="367036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5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Expense Breakdown</a:t>
            </a:r>
            <a:endParaRPr lang="en-US" sz="2500" dirty="0">
              <a:solidFill>
                <a:srgbClr val="284348"/>
              </a:solidFill>
            </a:endParaRPr>
          </a:p>
        </p:txBody>
      </p:sp>
      <p:sp>
        <p:nvSpPr>
          <p:cNvPr id="24" name="Rounded Rectangle 23">
            <a:extLst>
              <a:ext uri="{FF2B5EF4-FFF2-40B4-BE49-F238E27FC236}">
                <a16:creationId xmlns:a16="http://schemas.microsoft.com/office/drawing/2014/main" id="{10C5EE6A-4A72-9132-B1E0-BC72C9773E69}"/>
              </a:ext>
            </a:extLst>
          </p:cNvPr>
          <p:cNvSpPr/>
          <p:nvPr/>
        </p:nvSpPr>
        <p:spPr>
          <a:xfrm>
            <a:off x="5571273" y="1591082"/>
            <a:ext cx="599837" cy="599837"/>
          </a:xfrm>
          <a:prstGeom prst="round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5" name="Rounded Rectangle 24">
            <a:extLst>
              <a:ext uri="{FF2B5EF4-FFF2-40B4-BE49-F238E27FC236}">
                <a16:creationId xmlns:a16="http://schemas.microsoft.com/office/drawing/2014/main" id="{61AB4D2B-F3CF-53CE-B9CD-F720E389999E}"/>
              </a:ext>
            </a:extLst>
          </p:cNvPr>
          <p:cNvSpPr/>
          <p:nvPr/>
        </p:nvSpPr>
        <p:spPr>
          <a:xfrm>
            <a:off x="5571273" y="686006"/>
            <a:ext cx="599837" cy="599837"/>
          </a:xfrm>
          <a:prstGeom prst="round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6" name="Rectangle 25">
            <a:extLst>
              <a:ext uri="{FF2B5EF4-FFF2-40B4-BE49-F238E27FC236}">
                <a16:creationId xmlns:a16="http://schemas.microsoft.com/office/drawing/2014/main" id="{86625655-413C-BF16-F3BD-F2FB7F61FE0E}"/>
              </a:ext>
            </a:extLst>
          </p:cNvPr>
          <p:cNvSpPr/>
          <p:nvPr/>
        </p:nvSpPr>
        <p:spPr>
          <a:xfrm>
            <a:off x="5571273" y="782265"/>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rgbClr val="BBD3CB"/>
                </a:solidFill>
                <a:effectLst/>
                <a:latin typeface="Courier" pitchFamily="2" charset="0"/>
                <a:ea typeface="Calibri" panose="020F0502020204030204" pitchFamily="34" charset="0"/>
                <a:cs typeface="Times New Roman" panose="02020603050405020304" pitchFamily="18" charset="0"/>
              </a:rPr>
              <a:t>7</a:t>
            </a:r>
          </a:p>
        </p:txBody>
      </p:sp>
      <p:sp>
        <p:nvSpPr>
          <p:cNvPr id="27" name="Rectangle 26">
            <a:extLst>
              <a:ext uri="{FF2B5EF4-FFF2-40B4-BE49-F238E27FC236}">
                <a16:creationId xmlns:a16="http://schemas.microsoft.com/office/drawing/2014/main" id="{F556A695-404F-F81F-4BE5-3AA202879D44}"/>
              </a:ext>
            </a:extLst>
          </p:cNvPr>
          <p:cNvSpPr/>
          <p:nvPr/>
        </p:nvSpPr>
        <p:spPr>
          <a:xfrm>
            <a:off x="5571273" y="1682894"/>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rgbClr val="BBD3CB"/>
                </a:solidFill>
                <a:effectLst/>
                <a:latin typeface="Courier" pitchFamily="2" charset="0"/>
                <a:ea typeface="Calibri" panose="020F0502020204030204" pitchFamily="34" charset="0"/>
                <a:cs typeface="Times New Roman" panose="02020603050405020304" pitchFamily="18" charset="0"/>
              </a:rPr>
              <a:t>8</a:t>
            </a:r>
          </a:p>
        </p:txBody>
      </p:sp>
      <p:sp>
        <p:nvSpPr>
          <p:cNvPr id="28" name="Rectangle 27">
            <a:extLst>
              <a:ext uri="{FF2B5EF4-FFF2-40B4-BE49-F238E27FC236}">
                <a16:creationId xmlns:a16="http://schemas.microsoft.com/office/drawing/2014/main" id="{C998E32E-0253-8192-F926-4A105C3C4B6F}"/>
              </a:ext>
            </a:extLst>
          </p:cNvPr>
          <p:cNvSpPr/>
          <p:nvPr/>
        </p:nvSpPr>
        <p:spPr>
          <a:xfrm>
            <a:off x="6360699" y="780646"/>
            <a:ext cx="4825042"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5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Budget Proposal Justification</a:t>
            </a:r>
          </a:p>
        </p:txBody>
      </p:sp>
      <p:sp>
        <p:nvSpPr>
          <p:cNvPr id="29" name="Rectangle 28">
            <a:extLst>
              <a:ext uri="{FF2B5EF4-FFF2-40B4-BE49-F238E27FC236}">
                <a16:creationId xmlns:a16="http://schemas.microsoft.com/office/drawing/2014/main" id="{8F28383F-7942-3056-75C9-766754B76092}"/>
              </a:ext>
            </a:extLst>
          </p:cNvPr>
          <p:cNvSpPr/>
          <p:nvPr/>
        </p:nvSpPr>
        <p:spPr>
          <a:xfrm>
            <a:off x="6360699" y="1685722"/>
            <a:ext cx="4920982"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5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Contingency &amp; Reserves</a:t>
            </a:r>
          </a:p>
        </p:txBody>
      </p:sp>
      <p:sp>
        <p:nvSpPr>
          <p:cNvPr id="30" name="Rounded Rectangle 29">
            <a:extLst>
              <a:ext uri="{FF2B5EF4-FFF2-40B4-BE49-F238E27FC236}">
                <a16:creationId xmlns:a16="http://schemas.microsoft.com/office/drawing/2014/main" id="{7C89405A-38ED-FC8C-BCC4-947D6CD662D8}"/>
              </a:ext>
            </a:extLst>
          </p:cNvPr>
          <p:cNvSpPr/>
          <p:nvPr/>
        </p:nvSpPr>
        <p:spPr>
          <a:xfrm>
            <a:off x="458428" y="4306310"/>
            <a:ext cx="599837" cy="599837"/>
          </a:xfrm>
          <a:prstGeom prst="round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1" name="Rounded Rectangle 30">
            <a:extLst>
              <a:ext uri="{FF2B5EF4-FFF2-40B4-BE49-F238E27FC236}">
                <a16:creationId xmlns:a16="http://schemas.microsoft.com/office/drawing/2014/main" id="{83133F66-259A-87A1-18F7-426C2931B3AB}"/>
              </a:ext>
            </a:extLst>
          </p:cNvPr>
          <p:cNvSpPr/>
          <p:nvPr/>
        </p:nvSpPr>
        <p:spPr>
          <a:xfrm>
            <a:off x="458428" y="5211384"/>
            <a:ext cx="599837" cy="599837"/>
          </a:xfrm>
          <a:prstGeom prst="round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2" name="Rectangle 31">
            <a:extLst>
              <a:ext uri="{FF2B5EF4-FFF2-40B4-BE49-F238E27FC236}">
                <a16:creationId xmlns:a16="http://schemas.microsoft.com/office/drawing/2014/main" id="{499CA332-917B-E5E5-55DD-00CBA7B7F06B}"/>
              </a:ext>
            </a:extLst>
          </p:cNvPr>
          <p:cNvSpPr/>
          <p:nvPr/>
        </p:nvSpPr>
        <p:spPr>
          <a:xfrm>
            <a:off x="458428" y="4384781"/>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rgbClr val="BBD3CB"/>
                </a:solidFill>
                <a:effectLst/>
                <a:latin typeface="Courier" pitchFamily="2" charset="0"/>
                <a:ea typeface="Calibri" panose="020F0502020204030204" pitchFamily="34" charset="0"/>
                <a:cs typeface="Times New Roman" panose="02020603050405020304" pitchFamily="18" charset="0"/>
              </a:rPr>
              <a:t>5</a:t>
            </a:r>
          </a:p>
        </p:txBody>
      </p:sp>
      <p:sp>
        <p:nvSpPr>
          <p:cNvPr id="33" name="Rectangle 32">
            <a:extLst>
              <a:ext uri="{FF2B5EF4-FFF2-40B4-BE49-F238E27FC236}">
                <a16:creationId xmlns:a16="http://schemas.microsoft.com/office/drawing/2014/main" id="{7E6DDB73-3DDB-278B-77B6-ECAA30BC0AA5}"/>
              </a:ext>
            </a:extLst>
          </p:cNvPr>
          <p:cNvSpPr/>
          <p:nvPr/>
        </p:nvSpPr>
        <p:spPr>
          <a:xfrm>
            <a:off x="458428" y="5285412"/>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rgbClr val="BBD3CB"/>
                </a:solidFill>
                <a:effectLst/>
                <a:latin typeface="Courier" pitchFamily="2" charset="0"/>
                <a:ea typeface="Calibri" panose="020F0502020204030204" pitchFamily="34" charset="0"/>
                <a:cs typeface="Times New Roman" panose="02020603050405020304" pitchFamily="18" charset="0"/>
              </a:rPr>
              <a:t>6</a:t>
            </a:r>
          </a:p>
        </p:txBody>
      </p:sp>
      <p:sp>
        <p:nvSpPr>
          <p:cNvPr id="34" name="Rectangle 33">
            <a:extLst>
              <a:ext uri="{FF2B5EF4-FFF2-40B4-BE49-F238E27FC236}">
                <a16:creationId xmlns:a16="http://schemas.microsoft.com/office/drawing/2014/main" id="{FD21B6BB-03E4-31B5-F11E-67067F8FF4A6}"/>
              </a:ext>
            </a:extLst>
          </p:cNvPr>
          <p:cNvSpPr/>
          <p:nvPr/>
        </p:nvSpPr>
        <p:spPr>
          <a:xfrm>
            <a:off x="1247854" y="4400950"/>
            <a:ext cx="367036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5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Personnel Costs</a:t>
            </a:r>
            <a:endParaRPr lang="en-US" sz="2500" dirty="0">
              <a:solidFill>
                <a:srgbClr val="284348"/>
              </a:solidFill>
            </a:endParaRPr>
          </a:p>
        </p:txBody>
      </p:sp>
      <p:sp>
        <p:nvSpPr>
          <p:cNvPr id="35" name="Rectangle 34">
            <a:extLst>
              <a:ext uri="{FF2B5EF4-FFF2-40B4-BE49-F238E27FC236}">
                <a16:creationId xmlns:a16="http://schemas.microsoft.com/office/drawing/2014/main" id="{633668F4-4E1A-AA68-F17A-3DA66FB16A10}"/>
              </a:ext>
            </a:extLst>
          </p:cNvPr>
          <p:cNvSpPr/>
          <p:nvPr/>
        </p:nvSpPr>
        <p:spPr>
          <a:xfrm>
            <a:off x="1247854" y="5306024"/>
            <a:ext cx="367036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5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Capital Expenditures</a:t>
            </a:r>
            <a:endParaRPr lang="en-US" sz="2500" dirty="0">
              <a:solidFill>
                <a:srgbClr val="284348"/>
              </a:solidFill>
            </a:endParaRPr>
          </a:p>
        </p:txBody>
      </p:sp>
      <p:sp>
        <p:nvSpPr>
          <p:cNvPr id="38" name="Rounded Rectangle 37">
            <a:extLst>
              <a:ext uri="{FF2B5EF4-FFF2-40B4-BE49-F238E27FC236}">
                <a16:creationId xmlns:a16="http://schemas.microsoft.com/office/drawing/2014/main" id="{5F2033DA-803E-94BF-DE64-BF5CA586DEE1}"/>
              </a:ext>
            </a:extLst>
          </p:cNvPr>
          <p:cNvSpPr/>
          <p:nvPr/>
        </p:nvSpPr>
        <p:spPr>
          <a:xfrm>
            <a:off x="5571273" y="2496158"/>
            <a:ext cx="599837" cy="599837"/>
          </a:xfrm>
          <a:prstGeom prst="round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9" name="Rounded Rectangle 38">
            <a:extLst>
              <a:ext uri="{FF2B5EF4-FFF2-40B4-BE49-F238E27FC236}">
                <a16:creationId xmlns:a16="http://schemas.microsoft.com/office/drawing/2014/main" id="{08483C26-3A8A-799C-0A81-1F3D19F9B3CE}"/>
              </a:ext>
            </a:extLst>
          </p:cNvPr>
          <p:cNvSpPr/>
          <p:nvPr/>
        </p:nvSpPr>
        <p:spPr>
          <a:xfrm>
            <a:off x="5571273" y="3401234"/>
            <a:ext cx="599837" cy="599837"/>
          </a:xfrm>
          <a:prstGeom prst="round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43" name="Rectangle 42">
            <a:extLst>
              <a:ext uri="{FF2B5EF4-FFF2-40B4-BE49-F238E27FC236}">
                <a16:creationId xmlns:a16="http://schemas.microsoft.com/office/drawing/2014/main" id="{FC5EB012-6285-D1D7-57F8-84FE5786C01E}"/>
              </a:ext>
            </a:extLst>
          </p:cNvPr>
          <p:cNvSpPr/>
          <p:nvPr/>
        </p:nvSpPr>
        <p:spPr>
          <a:xfrm>
            <a:off x="5571273" y="2583523"/>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rgbClr val="BBD3CB"/>
                </a:solidFill>
                <a:effectLst/>
                <a:latin typeface="Courier" pitchFamily="2" charset="0"/>
                <a:ea typeface="Calibri" panose="020F0502020204030204" pitchFamily="34" charset="0"/>
                <a:cs typeface="Times New Roman" panose="02020603050405020304" pitchFamily="18" charset="0"/>
              </a:rPr>
              <a:t>9</a:t>
            </a:r>
          </a:p>
        </p:txBody>
      </p:sp>
      <p:sp>
        <p:nvSpPr>
          <p:cNvPr id="44" name="Rectangle 43">
            <a:extLst>
              <a:ext uri="{FF2B5EF4-FFF2-40B4-BE49-F238E27FC236}">
                <a16:creationId xmlns:a16="http://schemas.microsoft.com/office/drawing/2014/main" id="{A9A97DFF-FC5E-4CA1-B0A7-9A36A8184CE3}"/>
              </a:ext>
            </a:extLst>
          </p:cNvPr>
          <p:cNvSpPr/>
          <p:nvPr/>
        </p:nvSpPr>
        <p:spPr>
          <a:xfrm>
            <a:off x="5571273" y="3484152"/>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spc="-150" dirty="0">
                <a:solidFill>
                  <a:srgbClr val="BBD3CB"/>
                </a:solidFill>
                <a:effectLst/>
                <a:latin typeface="Courier" pitchFamily="2" charset="0"/>
                <a:ea typeface="Calibri" panose="020F0502020204030204" pitchFamily="34" charset="0"/>
                <a:cs typeface="Times New Roman" panose="02020603050405020304" pitchFamily="18" charset="0"/>
              </a:rPr>
              <a:t>10</a:t>
            </a:r>
          </a:p>
        </p:txBody>
      </p:sp>
      <p:sp>
        <p:nvSpPr>
          <p:cNvPr id="47" name="Rectangle 46">
            <a:extLst>
              <a:ext uri="{FF2B5EF4-FFF2-40B4-BE49-F238E27FC236}">
                <a16:creationId xmlns:a16="http://schemas.microsoft.com/office/drawing/2014/main" id="{6FE196DE-26A3-1C7D-1E56-625341DDE2FE}"/>
              </a:ext>
            </a:extLst>
          </p:cNvPr>
          <p:cNvSpPr/>
          <p:nvPr/>
        </p:nvSpPr>
        <p:spPr>
          <a:xfrm>
            <a:off x="6360699" y="2590798"/>
            <a:ext cx="367036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5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Risk Assessment</a:t>
            </a:r>
            <a:endParaRPr lang="en-US" sz="2500" dirty="0">
              <a:solidFill>
                <a:srgbClr val="284348"/>
              </a:solidFill>
            </a:endParaRPr>
          </a:p>
        </p:txBody>
      </p:sp>
      <p:sp>
        <p:nvSpPr>
          <p:cNvPr id="48" name="Rectangle 47">
            <a:extLst>
              <a:ext uri="{FF2B5EF4-FFF2-40B4-BE49-F238E27FC236}">
                <a16:creationId xmlns:a16="http://schemas.microsoft.com/office/drawing/2014/main" id="{7DA6EF9E-246C-73A6-4A35-8C0D9201A316}"/>
              </a:ext>
            </a:extLst>
          </p:cNvPr>
          <p:cNvSpPr/>
          <p:nvPr/>
        </p:nvSpPr>
        <p:spPr>
          <a:xfrm>
            <a:off x="6360699" y="3495874"/>
            <a:ext cx="367036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5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Approval Workflow</a:t>
            </a:r>
            <a:endParaRPr lang="en-US" sz="2500" dirty="0">
              <a:solidFill>
                <a:srgbClr val="284348"/>
              </a:solidFill>
            </a:endParaRPr>
          </a:p>
        </p:txBody>
      </p:sp>
      <p:sp>
        <p:nvSpPr>
          <p:cNvPr id="49" name="Rounded Rectangle 48">
            <a:extLst>
              <a:ext uri="{FF2B5EF4-FFF2-40B4-BE49-F238E27FC236}">
                <a16:creationId xmlns:a16="http://schemas.microsoft.com/office/drawing/2014/main" id="{ED317021-0CD0-AE88-F6DE-FC75A63A1F60}"/>
              </a:ext>
            </a:extLst>
          </p:cNvPr>
          <p:cNvSpPr/>
          <p:nvPr/>
        </p:nvSpPr>
        <p:spPr>
          <a:xfrm>
            <a:off x="5571273" y="4306310"/>
            <a:ext cx="599837" cy="599837"/>
          </a:xfrm>
          <a:prstGeom prst="round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1" name="Rectangle 50">
            <a:extLst>
              <a:ext uri="{FF2B5EF4-FFF2-40B4-BE49-F238E27FC236}">
                <a16:creationId xmlns:a16="http://schemas.microsoft.com/office/drawing/2014/main" id="{D1C70774-ABF8-D950-6BAA-EEC246C19112}"/>
              </a:ext>
            </a:extLst>
          </p:cNvPr>
          <p:cNvSpPr/>
          <p:nvPr/>
        </p:nvSpPr>
        <p:spPr>
          <a:xfrm>
            <a:off x="5571273" y="4384781"/>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spc="-150" dirty="0">
                <a:solidFill>
                  <a:srgbClr val="BBD3CB"/>
                </a:solidFill>
                <a:effectLst/>
                <a:latin typeface="Courier" pitchFamily="2" charset="0"/>
                <a:ea typeface="Calibri" panose="020F0502020204030204" pitchFamily="34" charset="0"/>
                <a:cs typeface="Times New Roman" panose="02020603050405020304" pitchFamily="18" charset="0"/>
              </a:rPr>
              <a:t>11</a:t>
            </a:r>
          </a:p>
        </p:txBody>
      </p:sp>
      <p:sp>
        <p:nvSpPr>
          <p:cNvPr id="53" name="Rectangle 52">
            <a:extLst>
              <a:ext uri="{FF2B5EF4-FFF2-40B4-BE49-F238E27FC236}">
                <a16:creationId xmlns:a16="http://schemas.microsoft.com/office/drawing/2014/main" id="{047CD78E-766C-9E05-796E-B4016FAA62C5}"/>
              </a:ext>
            </a:extLst>
          </p:cNvPr>
          <p:cNvSpPr/>
          <p:nvPr/>
        </p:nvSpPr>
        <p:spPr>
          <a:xfrm>
            <a:off x="6360698" y="4400950"/>
            <a:ext cx="4474315"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5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Conclusion &amp; Next Steps</a:t>
            </a:r>
            <a:endParaRPr lang="en-US" sz="2500" dirty="0">
              <a:solidFill>
                <a:srgbClr val="284348"/>
              </a:solidFill>
            </a:endParaRPr>
          </a:p>
        </p:txBody>
      </p:sp>
    </p:spTree>
    <p:extLst>
      <p:ext uri="{BB962C8B-B14F-4D97-AF65-F5344CB8AC3E}">
        <p14:creationId xmlns:p14="http://schemas.microsoft.com/office/powerpoint/2010/main" val="4908084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729D666-A748-AC3D-A702-02F87DC3AC54}"/>
            </a:ext>
          </a:extLst>
        </p:cNvPr>
        <p:cNvGrpSpPr/>
        <p:nvPr/>
      </p:nvGrpSpPr>
      <p:grpSpPr>
        <a:xfrm>
          <a:off x="0" y="0"/>
          <a:ext cx="0" cy="0"/>
          <a:chOff x="0" y="0"/>
          <a:chExt cx="0" cy="0"/>
        </a:xfrm>
      </p:grpSpPr>
      <p:pic>
        <p:nvPicPr>
          <p:cNvPr id="2" name="Picture 1" descr="Abstract cubes background">
            <a:extLst>
              <a:ext uri="{FF2B5EF4-FFF2-40B4-BE49-F238E27FC236}">
                <a16:creationId xmlns:a16="http://schemas.microsoft.com/office/drawing/2014/main" id="{EAC9C833-3F23-1B74-E616-10AA1BD84992}"/>
              </a:ext>
            </a:extLst>
          </p:cNvPr>
          <p:cNvPicPr>
            <a:picLocks/>
          </p:cNvPicPr>
          <p:nvPr/>
        </p:nvPicPr>
        <p:blipFill>
          <a:blip r:embed="rId3">
            <a:alphaModFix amt="64000"/>
          </a:blip>
          <a:srcRect l="56653" r="7941"/>
          <a:stretch/>
        </p:blipFill>
        <p:spPr>
          <a:xfrm rot="5400000" flipH="1" flipV="1">
            <a:off x="2658756" y="-2663670"/>
            <a:ext cx="6869579" cy="12196910"/>
          </a:xfrm>
          <a:prstGeom prst="rect">
            <a:avLst/>
          </a:prstGeom>
        </p:spPr>
      </p:pic>
      <p:sp>
        <p:nvSpPr>
          <p:cNvPr id="3" name="Round Same Side Corner Rectangle 2">
            <a:extLst>
              <a:ext uri="{FF2B5EF4-FFF2-40B4-BE49-F238E27FC236}">
                <a16:creationId xmlns:a16="http://schemas.microsoft.com/office/drawing/2014/main" id="{3E1EEFDF-8E66-439D-051B-5AF5796BFEB1}"/>
              </a:ext>
            </a:extLst>
          </p:cNvPr>
          <p:cNvSpPr/>
          <p:nvPr/>
        </p:nvSpPr>
        <p:spPr>
          <a:xfrm rot="5400000">
            <a:off x="2214" y="156439"/>
            <a:ext cx="680501" cy="694750"/>
          </a:xfrm>
          <a:prstGeom prst="round2Same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Round Same Side Corner Rectangle 8">
            <a:extLst>
              <a:ext uri="{FF2B5EF4-FFF2-40B4-BE49-F238E27FC236}">
                <a16:creationId xmlns:a16="http://schemas.microsoft.com/office/drawing/2014/main" id="{C26BAB10-4A17-3C95-E028-C1F3F16DE9C9}"/>
              </a:ext>
            </a:extLst>
          </p:cNvPr>
          <p:cNvSpPr/>
          <p:nvPr/>
        </p:nvSpPr>
        <p:spPr>
          <a:xfrm rot="16200000">
            <a:off x="6817968" y="699553"/>
            <a:ext cx="5307593" cy="5440472"/>
          </a:xfrm>
          <a:prstGeom prst="round2SameRect">
            <a:avLst>
              <a:gd name="adj1" fmla="val 9351"/>
              <a:gd name="adj2" fmla="val 0"/>
            </a:avLst>
          </a:prstGeom>
          <a:gradFill>
            <a:gsLst>
              <a:gs pos="88000">
                <a:srgbClr val="021335">
                  <a:alpha val="62000"/>
                </a:srgbClr>
              </a:gs>
              <a:gs pos="0">
                <a:srgbClr val="6E808C">
                  <a:alpha val="82046"/>
                </a:srgbClr>
              </a:gs>
              <a:gs pos="32000">
                <a:srgbClr val="3C636A">
                  <a:alpha val="75237"/>
                </a:srgbClr>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0" name="Rectangle 19">
            <a:extLst>
              <a:ext uri="{FF2B5EF4-FFF2-40B4-BE49-F238E27FC236}">
                <a16:creationId xmlns:a16="http://schemas.microsoft.com/office/drawing/2014/main" id="{B1E17DF4-AB6C-DD64-75E9-08C91AC0B6AD}"/>
              </a:ext>
            </a:extLst>
          </p:cNvPr>
          <p:cNvSpPr/>
          <p:nvPr/>
        </p:nvSpPr>
        <p:spPr>
          <a:xfrm>
            <a:off x="1" y="307299"/>
            <a:ext cx="6898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4000" dirty="0">
                <a:solidFill>
                  <a:srgbClr val="BBD3CB"/>
                </a:solidFill>
                <a:effectLst/>
                <a:latin typeface="Courier" pitchFamily="2" charset="0"/>
                <a:ea typeface="Times New Roman" panose="02020603050405020304" pitchFamily="18" charset="0"/>
                <a:cs typeface="Times New Roman" panose="02020603050405020304" pitchFamily="18" charset="0"/>
              </a:rPr>
              <a:t>1</a:t>
            </a:r>
            <a:endParaRPr lang="en-US" sz="4000" dirty="0">
              <a:solidFill>
                <a:srgbClr val="284348"/>
              </a:solidFill>
            </a:endParaRPr>
          </a:p>
        </p:txBody>
      </p:sp>
      <p:sp>
        <p:nvSpPr>
          <p:cNvPr id="5" name="Rectangle 4">
            <a:extLst>
              <a:ext uri="{FF2B5EF4-FFF2-40B4-BE49-F238E27FC236}">
                <a16:creationId xmlns:a16="http://schemas.microsoft.com/office/drawing/2014/main" id="{6622EC68-423C-E005-7B4F-A7C9BCBE9859}"/>
              </a:ext>
            </a:extLst>
          </p:cNvPr>
          <p:cNvSpPr/>
          <p:nvPr/>
        </p:nvSpPr>
        <p:spPr>
          <a:xfrm>
            <a:off x="479432" y="1470270"/>
            <a:ext cx="5307593" cy="428439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nSpc>
                <a:spcPct val="150000"/>
              </a:lnSpc>
            </a:pPr>
            <a:r>
              <a:rPr lang="en-US" sz="2000" dirty="0">
                <a:solidFill>
                  <a:srgbClr val="001033"/>
                </a:solidFill>
                <a:effectLst/>
                <a:latin typeface="Century Gothic" panose="020B0502020202020204" pitchFamily="34" charset="0"/>
                <a:ea typeface="Times New Roman" panose="02020603050405020304" pitchFamily="18" charset="0"/>
                <a:cs typeface="Times New Roman" panose="02020603050405020304" pitchFamily="18" charset="0"/>
              </a:rPr>
              <a:t>Briefly summarize the budget’s purpose, objectives, and alignment with strategic goals.</a:t>
            </a:r>
            <a:endParaRPr lang="en-US" sz="2000" dirty="0">
              <a:solidFill>
                <a:srgbClr val="001033"/>
              </a:solidFill>
            </a:endParaRPr>
          </a:p>
        </p:txBody>
      </p:sp>
      <p:sp>
        <p:nvSpPr>
          <p:cNvPr id="6" name="Rectangle 5">
            <a:extLst>
              <a:ext uri="{FF2B5EF4-FFF2-40B4-BE49-F238E27FC236}">
                <a16:creationId xmlns:a16="http://schemas.microsoft.com/office/drawing/2014/main" id="{F42C9E43-0EAC-A8C2-D069-DE707406E2D3}"/>
              </a:ext>
            </a:extLst>
          </p:cNvPr>
          <p:cNvSpPr/>
          <p:nvPr/>
        </p:nvSpPr>
        <p:spPr>
          <a:xfrm>
            <a:off x="428634" y="949813"/>
            <a:ext cx="2327091" cy="486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3000" kern="100" dirty="0">
                <a:solidFill>
                  <a:srgbClr val="276779"/>
                </a:solidFill>
                <a:latin typeface="Courier" pitchFamily="2" charset="0"/>
                <a:ea typeface="Calibri" panose="020F0502020204030204" pitchFamily="34" charset="0"/>
                <a:cs typeface="Times New Roman" panose="02020603050405020304" pitchFamily="18" charset="0"/>
              </a:rPr>
              <a:t>Overview:</a:t>
            </a:r>
            <a:endParaRPr lang="en-US" sz="3000" kern="100" dirty="0">
              <a:solidFill>
                <a:srgbClr val="276779"/>
              </a:solidFill>
              <a:effectLst/>
              <a:latin typeface="Courier" pitchFamily="2"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AB6D4436-D631-5919-0EC0-386281F105AC}"/>
              </a:ext>
            </a:extLst>
          </p:cNvPr>
          <p:cNvSpPr/>
          <p:nvPr/>
        </p:nvSpPr>
        <p:spPr>
          <a:xfrm>
            <a:off x="7122546" y="1936606"/>
            <a:ext cx="4476555" cy="410099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marL="342900" indent="-251460">
              <a:spcAft>
                <a:spcPts val="1200"/>
              </a:spcAft>
              <a:buClr>
                <a:srgbClr val="BBD3CB"/>
              </a:buClr>
              <a:buFont typeface="Arial" panose="020B0604020202020204" pitchFamily="34" charset="0"/>
              <a:buChar char="•"/>
            </a:pPr>
            <a:r>
              <a:rPr lang="en-US" sz="2400" dirty="0">
                <a:solidFill>
                  <a:schemeClr val="bg1"/>
                </a:solidFill>
                <a:effectLst/>
                <a:latin typeface="Courier" pitchFamily="2" charset="0"/>
                <a:ea typeface="Times New Roman" panose="02020603050405020304" pitchFamily="18" charset="0"/>
                <a:cs typeface="Times New Roman" panose="02020603050405020304" pitchFamily="18" charset="0"/>
              </a:rPr>
              <a:t>Highlight the major projects, investments, or initiatives the budget supports.</a:t>
            </a:r>
            <a:endParaRPr lang="en-US" sz="2400" dirty="0">
              <a:solidFill>
                <a:schemeClr val="bg1"/>
              </a:solidFill>
              <a:latin typeface="Courier" pitchFamily="2" charset="0"/>
            </a:endParaRPr>
          </a:p>
        </p:txBody>
      </p:sp>
      <p:sp>
        <p:nvSpPr>
          <p:cNvPr id="8" name="Rectangle 7">
            <a:extLst>
              <a:ext uri="{FF2B5EF4-FFF2-40B4-BE49-F238E27FC236}">
                <a16:creationId xmlns:a16="http://schemas.microsoft.com/office/drawing/2014/main" id="{8F15D97C-E076-680F-B9B6-E74764CA16B5}"/>
              </a:ext>
            </a:extLst>
          </p:cNvPr>
          <p:cNvSpPr/>
          <p:nvPr/>
        </p:nvSpPr>
        <p:spPr>
          <a:xfrm>
            <a:off x="7184206" y="1254944"/>
            <a:ext cx="4201821" cy="4863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3000" kern="100" dirty="0">
                <a:solidFill>
                  <a:srgbClr val="BBD3CB"/>
                </a:solidFill>
                <a:latin typeface="Courier" pitchFamily="2" charset="0"/>
                <a:ea typeface="Calibri" panose="020F0502020204030204" pitchFamily="34" charset="0"/>
                <a:cs typeface="Times New Roman" panose="02020603050405020304" pitchFamily="18" charset="0"/>
              </a:rPr>
              <a:t>Key Initiatives:</a:t>
            </a:r>
            <a:endParaRPr lang="en-US" sz="3000" kern="100" dirty="0">
              <a:solidFill>
                <a:srgbClr val="BBD3CB"/>
              </a:solidFill>
              <a:effectLst/>
              <a:latin typeface="Courier" pitchFamily="2" charset="0"/>
              <a:ea typeface="Calibri" panose="020F0502020204030204" pitchFamily="34" charset="0"/>
              <a:cs typeface="Times New Roman" panose="02020603050405020304" pitchFamily="18" charset="0"/>
            </a:endParaRPr>
          </a:p>
        </p:txBody>
      </p:sp>
      <p:sp>
        <p:nvSpPr>
          <p:cNvPr id="10" name="Rectangle 9">
            <a:extLst>
              <a:ext uri="{FF2B5EF4-FFF2-40B4-BE49-F238E27FC236}">
                <a16:creationId xmlns:a16="http://schemas.microsoft.com/office/drawing/2014/main" id="{1A345970-C2B7-19E9-DC9E-237193B30E9F}"/>
              </a:ext>
            </a:extLst>
          </p:cNvPr>
          <p:cNvSpPr/>
          <p:nvPr/>
        </p:nvSpPr>
        <p:spPr>
          <a:xfrm>
            <a:off x="852554" y="296708"/>
            <a:ext cx="5084784"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40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Executive Summary</a:t>
            </a:r>
            <a:endParaRPr lang="en-US" sz="4000" dirty="0">
              <a:solidFill>
                <a:srgbClr val="284348"/>
              </a:solidFill>
            </a:endParaRPr>
          </a:p>
        </p:txBody>
      </p:sp>
    </p:spTree>
    <p:extLst>
      <p:ext uri="{BB962C8B-B14F-4D97-AF65-F5344CB8AC3E}">
        <p14:creationId xmlns:p14="http://schemas.microsoft.com/office/powerpoint/2010/main" val="1877245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172044D-22CB-FE0C-67A7-6955BF21332A}"/>
            </a:ext>
          </a:extLst>
        </p:cNvPr>
        <p:cNvGrpSpPr/>
        <p:nvPr/>
      </p:nvGrpSpPr>
      <p:grpSpPr>
        <a:xfrm>
          <a:off x="0" y="0"/>
          <a:ext cx="0" cy="0"/>
          <a:chOff x="0" y="0"/>
          <a:chExt cx="0" cy="0"/>
        </a:xfrm>
      </p:grpSpPr>
      <p:pic>
        <p:nvPicPr>
          <p:cNvPr id="2" name="Picture 1" descr="Abstract cubes background">
            <a:extLst>
              <a:ext uri="{FF2B5EF4-FFF2-40B4-BE49-F238E27FC236}">
                <a16:creationId xmlns:a16="http://schemas.microsoft.com/office/drawing/2014/main" id="{029C5537-C17B-8601-F97B-1FFC971C0F68}"/>
              </a:ext>
            </a:extLst>
          </p:cNvPr>
          <p:cNvPicPr>
            <a:picLocks/>
          </p:cNvPicPr>
          <p:nvPr/>
        </p:nvPicPr>
        <p:blipFill>
          <a:blip r:embed="rId3">
            <a:alphaModFix amt="64000"/>
          </a:blip>
          <a:srcRect l="56653" r="7941"/>
          <a:stretch/>
        </p:blipFill>
        <p:spPr>
          <a:xfrm rot="5400000" flipH="1" flipV="1">
            <a:off x="2658756" y="-2663670"/>
            <a:ext cx="6869579" cy="12196910"/>
          </a:xfrm>
          <a:prstGeom prst="rect">
            <a:avLst/>
          </a:prstGeom>
        </p:spPr>
      </p:pic>
      <p:sp>
        <p:nvSpPr>
          <p:cNvPr id="4" name="Rectangle 3">
            <a:extLst>
              <a:ext uri="{FF2B5EF4-FFF2-40B4-BE49-F238E27FC236}">
                <a16:creationId xmlns:a16="http://schemas.microsoft.com/office/drawing/2014/main" id="{BBC4FD54-901E-DC16-833E-3C1C803BC93A}"/>
              </a:ext>
            </a:extLst>
          </p:cNvPr>
          <p:cNvSpPr/>
          <p:nvPr/>
        </p:nvSpPr>
        <p:spPr>
          <a:xfrm>
            <a:off x="-4905" y="1678134"/>
            <a:ext cx="12196905" cy="1059200"/>
          </a:xfrm>
          <a:prstGeom prst="rect">
            <a:avLst/>
          </a:prstGeom>
          <a:gradFill>
            <a:gsLst>
              <a:gs pos="99000">
                <a:srgbClr val="001033"/>
              </a:gs>
              <a:gs pos="34000">
                <a:srgbClr val="BBD3CB"/>
              </a:gs>
              <a:gs pos="77000">
                <a:srgbClr val="276779"/>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11" name="Rectangle 10">
            <a:extLst>
              <a:ext uri="{FF2B5EF4-FFF2-40B4-BE49-F238E27FC236}">
                <a16:creationId xmlns:a16="http://schemas.microsoft.com/office/drawing/2014/main" id="{F2E4E9C8-647F-FE67-5255-3D9A52FC93EA}"/>
              </a:ext>
            </a:extLst>
          </p:cNvPr>
          <p:cNvSpPr/>
          <p:nvPr/>
        </p:nvSpPr>
        <p:spPr>
          <a:xfrm>
            <a:off x="757240" y="1725980"/>
            <a:ext cx="5217275" cy="97377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6600" dirty="0">
                <a:solidFill>
                  <a:srgbClr val="001033"/>
                </a:solidFill>
                <a:effectLst/>
                <a:latin typeface="Century Gothic" panose="020B0502020202020204" pitchFamily="34" charset="0"/>
                <a:ea typeface="Times New Roman" panose="02020603050405020304" pitchFamily="18" charset="0"/>
                <a:cs typeface="Times New Roman" panose="02020603050405020304" pitchFamily="18" charset="0"/>
              </a:rPr>
              <a:t>$</a:t>
            </a:r>
            <a:endParaRPr lang="en-US" sz="6600" dirty="0">
              <a:solidFill>
                <a:srgbClr val="001033"/>
              </a:solidFill>
            </a:endParaRPr>
          </a:p>
        </p:txBody>
      </p:sp>
      <p:sp>
        <p:nvSpPr>
          <p:cNvPr id="13" name="Rectangle 12">
            <a:extLst>
              <a:ext uri="{FF2B5EF4-FFF2-40B4-BE49-F238E27FC236}">
                <a16:creationId xmlns:a16="http://schemas.microsoft.com/office/drawing/2014/main" id="{A318E959-B92F-6FEB-BC24-540648636C15}"/>
              </a:ext>
            </a:extLst>
          </p:cNvPr>
          <p:cNvSpPr/>
          <p:nvPr/>
        </p:nvSpPr>
        <p:spPr>
          <a:xfrm>
            <a:off x="-4905" y="1664119"/>
            <a:ext cx="12196905" cy="18288"/>
          </a:xfrm>
          <a:prstGeom prst="rect">
            <a:avLst/>
          </a:prstGeom>
          <a:solidFill>
            <a:srgbClr val="0010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12" name="Rectangle 11">
            <a:extLst>
              <a:ext uri="{FF2B5EF4-FFF2-40B4-BE49-F238E27FC236}">
                <a16:creationId xmlns:a16="http://schemas.microsoft.com/office/drawing/2014/main" id="{4F560757-BF0D-28F3-B024-E021B8A798AC}"/>
              </a:ext>
            </a:extLst>
          </p:cNvPr>
          <p:cNvSpPr/>
          <p:nvPr/>
        </p:nvSpPr>
        <p:spPr>
          <a:xfrm>
            <a:off x="249646" y="1042753"/>
            <a:ext cx="4041000" cy="6086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4000" kern="100" dirty="0">
                <a:solidFill>
                  <a:srgbClr val="276779"/>
                </a:solidFill>
                <a:latin typeface="Courier" pitchFamily="2" charset="0"/>
                <a:ea typeface="Calibri" panose="020F0502020204030204" pitchFamily="34" charset="0"/>
                <a:cs typeface="Times New Roman" panose="02020603050405020304" pitchFamily="18" charset="0"/>
              </a:rPr>
              <a:t>Total Budget:</a:t>
            </a:r>
            <a:endParaRPr lang="en-US" sz="4000" kern="100" dirty="0">
              <a:solidFill>
                <a:srgbClr val="276779"/>
              </a:solidFill>
              <a:effectLst/>
              <a:latin typeface="Courier" pitchFamily="2"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7297B1ED-4499-D495-FF7B-D926AAB343E3}"/>
              </a:ext>
            </a:extLst>
          </p:cNvPr>
          <p:cNvSpPr/>
          <p:nvPr/>
        </p:nvSpPr>
        <p:spPr>
          <a:xfrm>
            <a:off x="222219" y="3130622"/>
            <a:ext cx="5725269" cy="6086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3600" kern="100" dirty="0">
                <a:solidFill>
                  <a:srgbClr val="001033"/>
                </a:solidFill>
                <a:latin typeface="Courier" pitchFamily="2" charset="0"/>
                <a:ea typeface="Calibri" panose="020F0502020204030204" pitchFamily="34" charset="0"/>
                <a:cs typeface="Times New Roman" panose="02020603050405020304" pitchFamily="18" charset="0"/>
              </a:rPr>
              <a:t>Revenue vs. Expenses</a:t>
            </a:r>
            <a:endParaRPr lang="en-US" sz="3600" kern="100" dirty="0">
              <a:solidFill>
                <a:srgbClr val="001033"/>
              </a:solidFill>
              <a:effectLst/>
              <a:latin typeface="Courier" pitchFamily="2" charset="0"/>
              <a:ea typeface="Calibri" panose="020F0502020204030204" pitchFamily="34" charset="0"/>
              <a:cs typeface="Times New Roman" panose="02020603050405020304" pitchFamily="18" charset="0"/>
            </a:endParaRPr>
          </a:p>
        </p:txBody>
      </p:sp>
      <p:graphicFrame>
        <p:nvGraphicFramePr>
          <p:cNvPr id="17" name="Table 16">
            <a:extLst>
              <a:ext uri="{FF2B5EF4-FFF2-40B4-BE49-F238E27FC236}">
                <a16:creationId xmlns:a16="http://schemas.microsoft.com/office/drawing/2014/main" id="{AB2D6ED5-28B4-42E1-B6BE-AC35FF69252B}"/>
              </a:ext>
            </a:extLst>
          </p:cNvPr>
          <p:cNvGraphicFramePr>
            <a:graphicFrameLocks noGrp="1"/>
          </p:cNvGraphicFramePr>
          <p:nvPr>
            <p:extLst>
              <p:ext uri="{D42A27DB-BD31-4B8C-83A1-F6EECF244321}">
                <p14:modId xmlns:p14="http://schemas.microsoft.com/office/powerpoint/2010/main" val="306370060"/>
              </p:ext>
            </p:extLst>
          </p:nvPr>
        </p:nvGraphicFramePr>
        <p:xfrm>
          <a:off x="0" y="3727378"/>
          <a:ext cx="12192000" cy="2626062"/>
        </p:xfrm>
        <a:graphic>
          <a:graphicData uri="http://schemas.openxmlformats.org/drawingml/2006/table">
            <a:tbl>
              <a:tblPr firstRow="1" bandRow="1">
                <a:tableStyleId>{2D5ABB26-0587-4C30-8999-92F81FD0307C}</a:tableStyleId>
              </a:tblPr>
              <a:tblGrid>
                <a:gridCol w="3061866">
                  <a:extLst>
                    <a:ext uri="{9D8B030D-6E8A-4147-A177-3AD203B41FA5}">
                      <a16:colId xmlns:a16="http://schemas.microsoft.com/office/drawing/2014/main" val="2909848775"/>
                    </a:ext>
                  </a:extLst>
                </a:gridCol>
                <a:gridCol w="9130134">
                  <a:extLst>
                    <a:ext uri="{9D8B030D-6E8A-4147-A177-3AD203B41FA5}">
                      <a16:colId xmlns:a16="http://schemas.microsoft.com/office/drawing/2014/main" val="1881874997"/>
                    </a:ext>
                  </a:extLst>
                </a:gridCol>
              </a:tblGrid>
              <a:tr h="875354">
                <a:tc>
                  <a:txBody>
                    <a:bodyPr/>
                    <a:lstStyle/>
                    <a:p>
                      <a:pPr algn="r"/>
                      <a:r>
                        <a:rPr lang="en-US" sz="2800" dirty="0">
                          <a:solidFill>
                            <a:srgbClr val="E0E8E2"/>
                          </a:solidFill>
                          <a:latin typeface="Century Gothic" panose="020B0502020202020204" pitchFamily="34" charset="0"/>
                        </a:rPr>
                        <a:t>Total Revenue</a:t>
                      </a:r>
                      <a:endParaRPr lang="en-US" sz="2800" dirty="0">
                        <a:solidFill>
                          <a:srgbClr val="E0E8E2"/>
                        </a:solidFill>
                      </a:endParaRPr>
                    </a:p>
                  </a:txBody>
                  <a:tcPr marR="182880" anchor="ctr">
                    <a:lnL>
                      <a:noFill/>
                    </a:lnL>
                    <a:lnR>
                      <a:noFill/>
                    </a:lnR>
                    <a:lnT>
                      <a:noFill/>
                    </a:lnT>
                    <a:lnB>
                      <a:noFill/>
                    </a:lnB>
                    <a:lnTlToBr w="12700" cmpd="sng">
                      <a:noFill/>
                      <a:prstDash val="solid"/>
                    </a:lnTlToBr>
                    <a:lnBlToTr w="12700" cmpd="sng">
                      <a:noFill/>
                      <a:prstDash val="solid"/>
                    </a:lnBlToTr>
                    <a:solidFill>
                      <a:srgbClr val="00103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500" dirty="0">
                          <a:solidFill>
                            <a:srgbClr val="E0E8E2"/>
                          </a:solidFill>
                          <a:latin typeface="Century Gothic" panose="020B0502020202020204" pitchFamily="34" charset="0"/>
                        </a:rPr>
                        <a:t>$</a:t>
                      </a:r>
                    </a:p>
                  </a:txBody>
                  <a:tcPr anchor="ctr">
                    <a:lnL>
                      <a:noFill/>
                    </a:lnL>
                    <a:lnR>
                      <a:noFill/>
                    </a:lnR>
                    <a:lnT>
                      <a:noFill/>
                    </a:lnT>
                    <a:lnB>
                      <a:noFill/>
                    </a:lnB>
                    <a:lnTlToBr w="12700" cmpd="sng">
                      <a:noFill/>
                      <a:prstDash val="solid"/>
                    </a:lnTlToBr>
                    <a:lnBlToTr w="12700" cmpd="sng">
                      <a:noFill/>
                      <a:prstDash val="solid"/>
                    </a:lnBlToTr>
                    <a:solidFill>
                      <a:srgbClr val="001033"/>
                    </a:solidFill>
                  </a:tcPr>
                </a:tc>
                <a:extLst>
                  <a:ext uri="{0D108BD9-81ED-4DB2-BD59-A6C34878D82A}">
                    <a16:rowId xmlns:a16="http://schemas.microsoft.com/office/drawing/2014/main" val="2528698830"/>
                  </a:ext>
                </a:extLst>
              </a:tr>
              <a:tr h="875354">
                <a:tc>
                  <a:txBody>
                    <a:bodyPr/>
                    <a:lstStyle/>
                    <a:p>
                      <a:pPr algn="r"/>
                      <a:r>
                        <a:rPr lang="en-US" sz="2800" dirty="0">
                          <a:solidFill>
                            <a:srgbClr val="BBD3CB"/>
                          </a:solidFill>
                          <a:latin typeface="Century Gothic" panose="020B0502020202020204" pitchFamily="34" charset="0"/>
                        </a:rPr>
                        <a:t>Total Expenses</a:t>
                      </a:r>
                      <a:endParaRPr lang="en-US" sz="2800" dirty="0">
                        <a:solidFill>
                          <a:srgbClr val="BBD3CB"/>
                        </a:solidFill>
                      </a:endParaRPr>
                    </a:p>
                  </a:txBody>
                  <a:tcPr marR="182880" anchor="ctr">
                    <a:lnL>
                      <a:noFill/>
                    </a:lnL>
                    <a:lnR>
                      <a:noFill/>
                    </a:lnR>
                    <a:lnT>
                      <a:noFill/>
                    </a:lnT>
                    <a:lnB>
                      <a:noFill/>
                    </a:lnB>
                    <a:lnTlToBr w="12700" cmpd="sng">
                      <a:noFill/>
                      <a:prstDash val="solid"/>
                    </a:lnTlToBr>
                    <a:lnBlToTr w="12700" cmpd="sng">
                      <a:noFill/>
                      <a:prstDash val="solid"/>
                    </a:lnBlToTr>
                    <a:solidFill>
                      <a:srgbClr val="001033"/>
                    </a:solidFill>
                  </a:tcPr>
                </a:tc>
                <a:tc>
                  <a:txBody>
                    <a:bodyPr/>
                    <a:lstStyle/>
                    <a:p>
                      <a:r>
                        <a:rPr lang="en-US" sz="4500" dirty="0">
                          <a:solidFill>
                            <a:srgbClr val="BBD3CB"/>
                          </a:solidFill>
                          <a:latin typeface="Century Gothic" panose="020B0502020202020204" pitchFamily="34" charset="0"/>
                        </a:rPr>
                        <a:t>$</a:t>
                      </a:r>
                      <a:endParaRPr lang="en-US" sz="4500" dirty="0">
                        <a:solidFill>
                          <a:srgbClr val="BBD3CB"/>
                        </a:solidFill>
                      </a:endParaRPr>
                    </a:p>
                  </a:txBody>
                  <a:tcPr anchor="ctr">
                    <a:lnL>
                      <a:noFill/>
                    </a:lnL>
                    <a:lnR>
                      <a:noFill/>
                    </a:lnR>
                    <a:lnT>
                      <a:noFill/>
                    </a:lnT>
                    <a:lnB>
                      <a:noFill/>
                    </a:lnB>
                    <a:lnTlToBr w="12700" cmpd="sng">
                      <a:noFill/>
                      <a:prstDash val="solid"/>
                    </a:lnTlToBr>
                    <a:lnBlToTr w="12700" cmpd="sng">
                      <a:noFill/>
                      <a:prstDash val="solid"/>
                    </a:lnBlToTr>
                    <a:solidFill>
                      <a:srgbClr val="001033"/>
                    </a:solidFill>
                  </a:tcPr>
                </a:tc>
                <a:extLst>
                  <a:ext uri="{0D108BD9-81ED-4DB2-BD59-A6C34878D82A}">
                    <a16:rowId xmlns:a16="http://schemas.microsoft.com/office/drawing/2014/main" val="2438859963"/>
                  </a:ext>
                </a:extLst>
              </a:tr>
              <a:tr h="875354">
                <a:tc>
                  <a:txBody>
                    <a:bodyPr/>
                    <a:lstStyle/>
                    <a:p>
                      <a:pPr algn="r"/>
                      <a:r>
                        <a:rPr lang="en-US" sz="2800" dirty="0">
                          <a:solidFill>
                            <a:schemeClr val="accent4">
                              <a:lumMod val="60000"/>
                              <a:lumOff val="40000"/>
                            </a:schemeClr>
                          </a:solidFill>
                          <a:latin typeface="Century Gothic" panose="020B0502020202020204" pitchFamily="34" charset="0"/>
                        </a:rPr>
                        <a:t>Surplus</a:t>
                      </a:r>
                      <a:endParaRPr lang="en-US" sz="2800" dirty="0">
                        <a:solidFill>
                          <a:schemeClr val="accent4">
                            <a:lumMod val="60000"/>
                            <a:lumOff val="40000"/>
                          </a:schemeClr>
                        </a:solidFill>
                      </a:endParaRPr>
                    </a:p>
                  </a:txBody>
                  <a:tcPr marR="182880" anchor="ctr">
                    <a:lnL>
                      <a:noFill/>
                    </a:lnL>
                    <a:lnR>
                      <a:noFill/>
                    </a:lnR>
                    <a:lnT>
                      <a:noFill/>
                    </a:lnT>
                    <a:lnB>
                      <a:noFill/>
                    </a:lnB>
                    <a:lnTlToBr w="12700" cmpd="sng">
                      <a:noFill/>
                      <a:prstDash val="solid"/>
                    </a:lnTlToBr>
                    <a:lnBlToTr w="12700" cmpd="sng">
                      <a:noFill/>
                      <a:prstDash val="solid"/>
                    </a:lnBlToTr>
                    <a:solidFill>
                      <a:srgbClr val="001033"/>
                    </a:solidFill>
                  </a:tcPr>
                </a:tc>
                <a:tc>
                  <a:txBody>
                    <a:bodyPr/>
                    <a:lstStyle/>
                    <a:p>
                      <a:r>
                        <a:rPr lang="en-US" sz="4500" dirty="0">
                          <a:solidFill>
                            <a:schemeClr val="accent4">
                              <a:lumMod val="60000"/>
                              <a:lumOff val="40000"/>
                            </a:schemeClr>
                          </a:solidFill>
                          <a:latin typeface="Century Gothic" panose="020B0502020202020204" pitchFamily="34" charset="0"/>
                        </a:rPr>
                        <a:t>$</a:t>
                      </a:r>
                      <a:endParaRPr lang="en-US" sz="4500" dirty="0">
                        <a:solidFill>
                          <a:schemeClr val="accent4">
                            <a:lumMod val="60000"/>
                            <a:lumOff val="40000"/>
                          </a:schemeClr>
                        </a:solidFill>
                      </a:endParaRPr>
                    </a:p>
                  </a:txBody>
                  <a:tcPr anchor="ctr">
                    <a:lnL>
                      <a:noFill/>
                    </a:lnL>
                    <a:lnR>
                      <a:noFill/>
                    </a:lnR>
                    <a:lnT>
                      <a:noFill/>
                    </a:lnT>
                    <a:lnB>
                      <a:noFill/>
                    </a:lnB>
                    <a:lnTlToBr w="12700" cmpd="sng">
                      <a:noFill/>
                      <a:prstDash val="solid"/>
                    </a:lnTlToBr>
                    <a:lnBlToTr w="12700" cmpd="sng">
                      <a:noFill/>
                      <a:prstDash val="solid"/>
                    </a:lnBlToTr>
                    <a:solidFill>
                      <a:srgbClr val="001033"/>
                    </a:solidFill>
                  </a:tcPr>
                </a:tc>
                <a:extLst>
                  <a:ext uri="{0D108BD9-81ED-4DB2-BD59-A6C34878D82A}">
                    <a16:rowId xmlns:a16="http://schemas.microsoft.com/office/drawing/2014/main" val="1816242061"/>
                  </a:ext>
                </a:extLst>
              </a:tr>
            </a:tbl>
          </a:graphicData>
        </a:graphic>
      </p:graphicFrame>
      <p:sp>
        <p:nvSpPr>
          <p:cNvPr id="6" name="Round Same Side Corner Rectangle 5">
            <a:extLst>
              <a:ext uri="{FF2B5EF4-FFF2-40B4-BE49-F238E27FC236}">
                <a16:creationId xmlns:a16="http://schemas.microsoft.com/office/drawing/2014/main" id="{0411EC67-9AB7-666D-B020-F6E716D7C11D}"/>
              </a:ext>
            </a:extLst>
          </p:cNvPr>
          <p:cNvSpPr/>
          <p:nvPr/>
        </p:nvSpPr>
        <p:spPr>
          <a:xfrm rot="5400000">
            <a:off x="2214" y="156439"/>
            <a:ext cx="680501" cy="694750"/>
          </a:xfrm>
          <a:prstGeom prst="round2Same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 name="Rectangle 6">
            <a:extLst>
              <a:ext uri="{FF2B5EF4-FFF2-40B4-BE49-F238E27FC236}">
                <a16:creationId xmlns:a16="http://schemas.microsoft.com/office/drawing/2014/main" id="{B2EEF2BA-DDF4-F6AC-3C8A-CEDE7505BF71}"/>
              </a:ext>
            </a:extLst>
          </p:cNvPr>
          <p:cNvSpPr/>
          <p:nvPr/>
        </p:nvSpPr>
        <p:spPr>
          <a:xfrm>
            <a:off x="1" y="307299"/>
            <a:ext cx="6898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4000" dirty="0">
                <a:solidFill>
                  <a:srgbClr val="BBD3CB"/>
                </a:solidFill>
                <a:effectLst/>
                <a:latin typeface="Courier" pitchFamily="2" charset="0"/>
                <a:ea typeface="Times New Roman" panose="02020603050405020304" pitchFamily="18" charset="0"/>
                <a:cs typeface="Times New Roman" panose="02020603050405020304" pitchFamily="18" charset="0"/>
              </a:rPr>
              <a:t>2</a:t>
            </a:r>
            <a:endParaRPr lang="en-US" sz="4000" dirty="0">
              <a:solidFill>
                <a:srgbClr val="284348"/>
              </a:solidFill>
            </a:endParaRPr>
          </a:p>
        </p:txBody>
      </p:sp>
      <p:sp>
        <p:nvSpPr>
          <p:cNvPr id="8" name="Rectangle 7">
            <a:extLst>
              <a:ext uri="{FF2B5EF4-FFF2-40B4-BE49-F238E27FC236}">
                <a16:creationId xmlns:a16="http://schemas.microsoft.com/office/drawing/2014/main" id="{091D0F91-2DA3-194B-8009-3F12356EEBC4}"/>
              </a:ext>
            </a:extLst>
          </p:cNvPr>
          <p:cNvSpPr/>
          <p:nvPr/>
        </p:nvSpPr>
        <p:spPr>
          <a:xfrm>
            <a:off x="852554" y="296708"/>
            <a:ext cx="5084784"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40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Budget Summary</a:t>
            </a:r>
            <a:endParaRPr lang="en-US" sz="4000" dirty="0">
              <a:solidFill>
                <a:srgbClr val="284348"/>
              </a:solidFill>
            </a:endParaRPr>
          </a:p>
        </p:txBody>
      </p:sp>
    </p:spTree>
    <p:extLst>
      <p:ext uri="{BB962C8B-B14F-4D97-AF65-F5344CB8AC3E}">
        <p14:creationId xmlns:p14="http://schemas.microsoft.com/office/powerpoint/2010/main" val="35415973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0A1817-6634-AEBE-1897-3C69DD16E4FA}"/>
            </a:ext>
          </a:extLst>
        </p:cNvPr>
        <p:cNvGrpSpPr/>
        <p:nvPr/>
      </p:nvGrpSpPr>
      <p:grpSpPr>
        <a:xfrm>
          <a:off x="0" y="0"/>
          <a:ext cx="0" cy="0"/>
          <a:chOff x="0" y="0"/>
          <a:chExt cx="0" cy="0"/>
        </a:xfrm>
      </p:grpSpPr>
      <p:pic>
        <p:nvPicPr>
          <p:cNvPr id="2" name="Picture 1" descr="Abstract cubes background">
            <a:extLst>
              <a:ext uri="{FF2B5EF4-FFF2-40B4-BE49-F238E27FC236}">
                <a16:creationId xmlns:a16="http://schemas.microsoft.com/office/drawing/2014/main" id="{467143C7-D7D8-700F-5A04-DB1B7A4A6B6B}"/>
              </a:ext>
            </a:extLst>
          </p:cNvPr>
          <p:cNvPicPr>
            <a:picLocks/>
          </p:cNvPicPr>
          <p:nvPr/>
        </p:nvPicPr>
        <p:blipFill>
          <a:blip r:embed="rId3">
            <a:alphaModFix amt="64000"/>
          </a:blip>
          <a:srcRect l="48356" r="16238"/>
          <a:stretch/>
        </p:blipFill>
        <p:spPr>
          <a:xfrm rot="5400000" flipH="1" flipV="1">
            <a:off x="2658756" y="-2663670"/>
            <a:ext cx="6869579" cy="12196910"/>
          </a:xfrm>
          <a:prstGeom prst="rect">
            <a:avLst/>
          </a:prstGeom>
        </p:spPr>
      </p:pic>
      <p:graphicFrame>
        <p:nvGraphicFramePr>
          <p:cNvPr id="11" name="Table 10">
            <a:extLst>
              <a:ext uri="{FF2B5EF4-FFF2-40B4-BE49-F238E27FC236}">
                <a16:creationId xmlns:a16="http://schemas.microsoft.com/office/drawing/2014/main" id="{881582B2-CD38-F0DC-B758-9326E581E094}"/>
              </a:ext>
            </a:extLst>
          </p:cNvPr>
          <p:cNvGraphicFramePr>
            <a:graphicFrameLocks noGrp="1"/>
          </p:cNvGraphicFramePr>
          <p:nvPr>
            <p:extLst>
              <p:ext uri="{D42A27DB-BD31-4B8C-83A1-F6EECF244321}">
                <p14:modId xmlns:p14="http://schemas.microsoft.com/office/powerpoint/2010/main" val="3778671019"/>
              </p:ext>
            </p:extLst>
          </p:nvPr>
        </p:nvGraphicFramePr>
        <p:xfrm>
          <a:off x="0" y="2311956"/>
          <a:ext cx="12198096" cy="2626062"/>
        </p:xfrm>
        <a:graphic>
          <a:graphicData uri="http://schemas.openxmlformats.org/drawingml/2006/table">
            <a:tbl>
              <a:tblPr firstRow="1" bandRow="1">
                <a:tableStyleId>{2D5ABB26-0587-4C30-8999-92F81FD0307C}</a:tableStyleId>
              </a:tblPr>
              <a:tblGrid>
                <a:gridCol w="7616952">
                  <a:extLst>
                    <a:ext uri="{9D8B030D-6E8A-4147-A177-3AD203B41FA5}">
                      <a16:colId xmlns:a16="http://schemas.microsoft.com/office/drawing/2014/main" val="2909848775"/>
                    </a:ext>
                  </a:extLst>
                </a:gridCol>
                <a:gridCol w="4581144">
                  <a:extLst>
                    <a:ext uri="{9D8B030D-6E8A-4147-A177-3AD203B41FA5}">
                      <a16:colId xmlns:a16="http://schemas.microsoft.com/office/drawing/2014/main" val="1881874997"/>
                    </a:ext>
                  </a:extLst>
                </a:gridCol>
              </a:tblGrid>
              <a:tr h="875354">
                <a:tc>
                  <a:txBody>
                    <a:bodyPr/>
                    <a:lstStyle/>
                    <a:p>
                      <a:pPr algn="r"/>
                      <a:r>
                        <a:rPr lang="en-US" sz="2800" dirty="0">
                          <a:solidFill>
                            <a:srgbClr val="001033"/>
                          </a:solidFill>
                          <a:latin typeface="Century Gothic" panose="020B0502020202020204" pitchFamily="34" charset="0"/>
                        </a:rPr>
                        <a:t>Source 1 (e.g., Grants, Sales Revenue)</a:t>
                      </a:r>
                      <a:endParaRPr lang="en-US" sz="2800" dirty="0">
                        <a:solidFill>
                          <a:srgbClr val="001033"/>
                        </a:solidFill>
                      </a:endParaRPr>
                    </a:p>
                  </a:txBody>
                  <a:tcPr marR="182880" anchor="ctr">
                    <a:lnL>
                      <a:noFill/>
                    </a:lnL>
                    <a:lnR>
                      <a:noFill/>
                    </a:lnR>
                    <a:lnT>
                      <a:noFill/>
                    </a:lnT>
                    <a:lnB>
                      <a:noFill/>
                    </a:lnB>
                    <a:lnTlToBr w="12700" cmpd="sng">
                      <a:noFill/>
                      <a:prstDash val="solid"/>
                    </a:lnTlToBr>
                    <a:lnBlToTr w="12700" cmpd="sng">
                      <a:noFill/>
                      <a:prstDash val="solid"/>
                    </a:lnBlToTr>
                    <a:solidFill>
                      <a:srgbClr val="BBD3C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500" dirty="0">
                          <a:solidFill>
                            <a:srgbClr val="001033"/>
                          </a:solidFill>
                          <a:latin typeface="Century Gothic" panose="020B0502020202020204" pitchFamily="34" charset="0"/>
                        </a:rPr>
                        <a:t>$</a:t>
                      </a:r>
                    </a:p>
                  </a:txBody>
                  <a:tcPr anchor="ctr">
                    <a:lnL>
                      <a:noFill/>
                    </a:lnL>
                    <a:lnR>
                      <a:noFill/>
                    </a:lnR>
                    <a:lnT>
                      <a:noFill/>
                    </a:lnT>
                    <a:lnB>
                      <a:noFill/>
                    </a:lnB>
                    <a:lnTlToBr w="12700" cmpd="sng">
                      <a:noFill/>
                      <a:prstDash val="solid"/>
                    </a:lnTlToBr>
                    <a:lnBlToTr w="12700" cmpd="sng">
                      <a:noFill/>
                      <a:prstDash val="solid"/>
                    </a:lnBlToTr>
                    <a:solidFill>
                      <a:srgbClr val="BBD3CB"/>
                    </a:solidFill>
                  </a:tcPr>
                </a:tc>
                <a:extLst>
                  <a:ext uri="{0D108BD9-81ED-4DB2-BD59-A6C34878D82A}">
                    <a16:rowId xmlns:a16="http://schemas.microsoft.com/office/drawing/2014/main" val="2528698830"/>
                  </a:ext>
                </a:extLst>
              </a:tr>
              <a:tr h="875354">
                <a:tc>
                  <a:txBody>
                    <a:bodyPr/>
                    <a:lstStyle/>
                    <a:p>
                      <a:pPr algn="r"/>
                      <a:r>
                        <a:rPr lang="en-US" sz="2800" dirty="0">
                          <a:solidFill>
                            <a:srgbClr val="001033"/>
                          </a:solidFill>
                          <a:latin typeface="Century Gothic" panose="020B0502020202020204" pitchFamily="34" charset="0"/>
                        </a:rPr>
                        <a:t>Source 2 (e.g., Sponsorships)</a:t>
                      </a:r>
                      <a:endParaRPr lang="en-US" sz="2800" dirty="0">
                        <a:solidFill>
                          <a:srgbClr val="001033"/>
                        </a:solidFill>
                      </a:endParaRPr>
                    </a:p>
                  </a:txBody>
                  <a:tcPr marR="182880" anchor="ctr">
                    <a:lnL>
                      <a:noFill/>
                    </a:lnL>
                    <a:lnR>
                      <a:noFill/>
                    </a:lnR>
                    <a:lnT>
                      <a:noFill/>
                    </a:lnT>
                    <a:lnB>
                      <a:noFill/>
                    </a:lnB>
                    <a:lnTlToBr w="12700" cmpd="sng">
                      <a:noFill/>
                      <a:prstDash val="solid"/>
                    </a:lnTlToBr>
                    <a:lnBlToTr w="12700" cmpd="sng">
                      <a:noFill/>
                      <a:prstDash val="solid"/>
                    </a:lnBlToTr>
                    <a:solidFill>
                      <a:srgbClr val="C4DACF"/>
                    </a:solidFill>
                  </a:tcPr>
                </a:tc>
                <a:tc>
                  <a:txBody>
                    <a:bodyPr/>
                    <a:lstStyle/>
                    <a:p>
                      <a:r>
                        <a:rPr lang="en-US" sz="4500" dirty="0">
                          <a:solidFill>
                            <a:srgbClr val="001033"/>
                          </a:solidFill>
                          <a:latin typeface="Century Gothic" panose="020B0502020202020204" pitchFamily="34" charset="0"/>
                        </a:rPr>
                        <a:t>$</a:t>
                      </a:r>
                      <a:endParaRPr lang="en-US" sz="4500" dirty="0">
                        <a:solidFill>
                          <a:srgbClr val="001033"/>
                        </a:solidFill>
                      </a:endParaRPr>
                    </a:p>
                  </a:txBody>
                  <a:tcPr anchor="ctr">
                    <a:lnL>
                      <a:noFill/>
                    </a:lnL>
                    <a:lnR>
                      <a:noFill/>
                    </a:lnR>
                    <a:lnT>
                      <a:noFill/>
                    </a:lnT>
                    <a:lnB>
                      <a:noFill/>
                    </a:lnB>
                    <a:lnTlToBr w="12700" cmpd="sng">
                      <a:noFill/>
                      <a:prstDash val="solid"/>
                    </a:lnTlToBr>
                    <a:lnBlToTr w="12700" cmpd="sng">
                      <a:noFill/>
                      <a:prstDash val="solid"/>
                    </a:lnBlToTr>
                    <a:solidFill>
                      <a:srgbClr val="C4DACF"/>
                    </a:solidFill>
                  </a:tcPr>
                </a:tc>
                <a:extLst>
                  <a:ext uri="{0D108BD9-81ED-4DB2-BD59-A6C34878D82A}">
                    <a16:rowId xmlns:a16="http://schemas.microsoft.com/office/drawing/2014/main" val="2438859963"/>
                  </a:ext>
                </a:extLst>
              </a:tr>
              <a:tr h="875354">
                <a:tc>
                  <a:txBody>
                    <a:bodyPr/>
                    <a:lstStyle/>
                    <a:p>
                      <a:pPr algn="r"/>
                      <a:r>
                        <a:rPr lang="en-US" sz="2800" dirty="0">
                          <a:solidFill>
                            <a:schemeClr val="accent4">
                              <a:lumMod val="60000"/>
                              <a:lumOff val="40000"/>
                            </a:schemeClr>
                          </a:solidFill>
                          <a:latin typeface="Century Gothic" panose="020B0502020202020204" pitchFamily="34" charset="0"/>
                        </a:rPr>
                        <a:t>Total Revenue</a:t>
                      </a:r>
                      <a:endParaRPr lang="en-US" sz="2800" dirty="0">
                        <a:solidFill>
                          <a:schemeClr val="accent4">
                            <a:lumMod val="60000"/>
                            <a:lumOff val="40000"/>
                          </a:schemeClr>
                        </a:solidFill>
                      </a:endParaRPr>
                    </a:p>
                  </a:txBody>
                  <a:tcPr marR="182880" anchor="ctr">
                    <a:lnL>
                      <a:noFill/>
                    </a:lnL>
                    <a:lnR>
                      <a:noFill/>
                    </a:lnR>
                    <a:lnT>
                      <a:noFill/>
                    </a:lnT>
                    <a:lnB>
                      <a:noFill/>
                    </a:lnB>
                    <a:lnTlToBr w="12700" cmpd="sng">
                      <a:noFill/>
                      <a:prstDash val="solid"/>
                    </a:lnTlToBr>
                    <a:lnBlToTr w="12700" cmpd="sng">
                      <a:noFill/>
                      <a:prstDash val="solid"/>
                    </a:lnBlToTr>
                    <a:solidFill>
                      <a:srgbClr val="276779"/>
                    </a:solidFill>
                  </a:tcPr>
                </a:tc>
                <a:tc>
                  <a:txBody>
                    <a:bodyPr/>
                    <a:lstStyle/>
                    <a:p>
                      <a:r>
                        <a:rPr lang="en-US" sz="4500" dirty="0">
                          <a:solidFill>
                            <a:schemeClr val="accent4">
                              <a:lumMod val="60000"/>
                              <a:lumOff val="40000"/>
                            </a:schemeClr>
                          </a:solidFill>
                          <a:latin typeface="Century Gothic" panose="020B0502020202020204" pitchFamily="34" charset="0"/>
                        </a:rPr>
                        <a:t>$</a:t>
                      </a:r>
                      <a:endParaRPr lang="en-US" sz="4500" dirty="0">
                        <a:solidFill>
                          <a:schemeClr val="accent4">
                            <a:lumMod val="60000"/>
                            <a:lumOff val="40000"/>
                          </a:schemeClr>
                        </a:solidFill>
                      </a:endParaRPr>
                    </a:p>
                  </a:txBody>
                  <a:tcPr anchor="ctr">
                    <a:lnL>
                      <a:noFill/>
                    </a:lnL>
                    <a:lnR>
                      <a:noFill/>
                    </a:lnR>
                    <a:lnT>
                      <a:noFill/>
                    </a:lnT>
                    <a:lnB>
                      <a:noFill/>
                    </a:lnB>
                    <a:lnTlToBr w="12700" cmpd="sng">
                      <a:noFill/>
                      <a:prstDash val="solid"/>
                    </a:lnTlToBr>
                    <a:lnBlToTr w="12700" cmpd="sng">
                      <a:noFill/>
                      <a:prstDash val="solid"/>
                    </a:lnBlToTr>
                    <a:solidFill>
                      <a:srgbClr val="276779"/>
                    </a:solidFill>
                  </a:tcPr>
                </a:tc>
                <a:extLst>
                  <a:ext uri="{0D108BD9-81ED-4DB2-BD59-A6C34878D82A}">
                    <a16:rowId xmlns:a16="http://schemas.microsoft.com/office/drawing/2014/main" val="1816242061"/>
                  </a:ext>
                </a:extLst>
              </a:tr>
            </a:tbl>
          </a:graphicData>
        </a:graphic>
      </p:graphicFrame>
      <p:sp>
        <p:nvSpPr>
          <p:cNvPr id="12" name="Round Same Side Corner Rectangle 11">
            <a:extLst>
              <a:ext uri="{FF2B5EF4-FFF2-40B4-BE49-F238E27FC236}">
                <a16:creationId xmlns:a16="http://schemas.microsoft.com/office/drawing/2014/main" id="{2198AFC1-A59F-146C-3DC7-2BDE15175FF9}"/>
              </a:ext>
            </a:extLst>
          </p:cNvPr>
          <p:cNvSpPr/>
          <p:nvPr/>
        </p:nvSpPr>
        <p:spPr>
          <a:xfrm rot="5400000">
            <a:off x="2214" y="156439"/>
            <a:ext cx="680501" cy="694750"/>
          </a:xfrm>
          <a:prstGeom prst="round2Same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3" name="Rectangle 12">
            <a:extLst>
              <a:ext uri="{FF2B5EF4-FFF2-40B4-BE49-F238E27FC236}">
                <a16:creationId xmlns:a16="http://schemas.microsoft.com/office/drawing/2014/main" id="{5B8C2B35-8754-50D5-54F2-B5758655C579}"/>
              </a:ext>
            </a:extLst>
          </p:cNvPr>
          <p:cNvSpPr/>
          <p:nvPr/>
        </p:nvSpPr>
        <p:spPr>
          <a:xfrm>
            <a:off x="1" y="307299"/>
            <a:ext cx="6898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4000" dirty="0">
                <a:solidFill>
                  <a:srgbClr val="BBD3CB"/>
                </a:solidFill>
                <a:effectLst/>
                <a:latin typeface="Courier" pitchFamily="2" charset="0"/>
                <a:ea typeface="Times New Roman" panose="02020603050405020304" pitchFamily="18" charset="0"/>
                <a:cs typeface="Times New Roman" panose="02020603050405020304" pitchFamily="18" charset="0"/>
              </a:rPr>
              <a:t>3</a:t>
            </a:r>
            <a:endParaRPr lang="en-US" sz="4000" dirty="0">
              <a:solidFill>
                <a:srgbClr val="284348"/>
              </a:solidFill>
            </a:endParaRPr>
          </a:p>
        </p:txBody>
      </p:sp>
      <p:sp>
        <p:nvSpPr>
          <p:cNvPr id="14" name="Rectangle 13">
            <a:extLst>
              <a:ext uri="{FF2B5EF4-FFF2-40B4-BE49-F238E27FC236}">
                <a16:creationId xmlns:a16="http://schemas.microsoft.com/office/drawing/2014/main" id="{16B50AE6-5798-7519-0986-F0400FC83DFA}"/>
              </a:ext>
            </a:extLst>
          </p:cNvPr>
          <p:cNvSpPr/>
          <p:nvPr/>
        </p:nvSpPr>
        <p:spPr>
          <a:xfrm>
            <a:off x="852553" y="296708"/>
            <a:ext cx="5811293"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40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Revenue Breakdown</a:t>
            </a:r>
            <a:endParaRPr lang="en-US" sz="4000" dirty="0">
              <a:solidFill>
                <a:srgbClr val="284348"/>
              </a:solidFill>
            </a:endParaRPr>
          </a:p>
        </p:txBody>
      </p:sp>
    </p:spTree>
    <p:extLst>
      <p:ext uri="{BB962C8B-B14F-4D97-AF65-F5344CB8AC3E}">
        <p14:creationId xmlns:p14="http://schemas.microsoft.com/office/powerpoint/2010/main" val="4021228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38CF0E-05F3-CCA0-5FE3-1D51239D1394}"/>
            </a:ext>
          </a:extLst>
        </p:cNvPr>
        <p:cNvGrpSpPr/>
        <p:nvPr/>
      </p:nvGrpSpPr>
      <p:grpSpPr>
        <a:xfrm>
          <a:off x="0" y="0"/>
          <a:ext cx="0" cy="0"/>
          <a:chOff x="0" y="0"/>
          <a:chExt cx="0" cy="0"/>
        </a:xfrm>
      </p:grpSpPr>
      <p:pic>
        <p:nvPicPr>
          <p:cNvPr id="2" name="Picture 1" descr="Abstract cubes background">
            <a:extLst>
              <a:ext uri="{FF2B5EF4-FFF2-40B4-BE49-F238E27FC236}">
                <a16:creationId xmlns:a16="http://schemas.microsoft.com/office/drawing/2014/main" id="{E1155DFC-4B54-2C2E-2B3B-8742D54F00E7}"/>
              </a:ext>
            </a:extLst>
          </p:cNvPr>
          <p:cNvPicPr>
            <a:picLocks/>
          </p:cNvPicPr>
          <p:nvPr/>
        </p:nvPicPr>
        <p:blipFill>
          <a:blip r:embed="rId3">
            <a:alphaModFix amt="64000"/>
          </a:blip>
          <a:srcRect l="40045" r="24549"/>
          <a:stretch/>
        </p:blipFill>
        <p:spPr>
          <a:xfrm rot="5400000" flipH="1" flipV="1">
            <a:off x="2658756" y="-2663670"/>
            <a:ext cx="6869579" cy="12196910"/>
          </a:xfrm>
          <a:prstGeom prst="rect">
            <a:avLst/>
          </a:prstGeom>
        </p:spPr>
      </p:pic>
      <p:graphicFrame>
        <p:nvGraphicFramePr>
          <p:cNvPr id="11" name="Table 10">
            <a:extLst>
              <a:ext uri="{FF2B5EF4-FFF2-40B4-BE49-F238E27FC236}">
                <a16:creationId xmlns:a16="http://schemas.microsoft.com/office/drawing/2014/main" id="{51A354C9-C017-C874-6B86-35397C754726}"/>
              </a:ext>
            </a:extLst>
          </p:cNvPr>
          <p:cNvGraphicFramePr>
            <a:graphicFrameLocks noGrp="1"/>
          </p:cNvGraphicFramePr>
          <p:nvPr>
            <p:extLst>
              <p:ext uri="{D42A27DB-BD31-4B8C-83A1-F6EECF244321}">
                <p14:modId xmlns:p14="http://schemas.microsoft.com/office/powerpoint/2010/main" val="952814209"/>
              </p:ext>
            </p:extLst>
          </p:nvPr>
        </p:nvGraphicFramePr>
        <p:xfrm>
          <a:off x="0" y="1514148"/>
          <a:ext cx="12198096" cy="4376770"/>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7616952">
                  <a:extLst>
                    <a:ext uri="{9D8B030D-6E8A-4147-A177-3AD203B41FA5}">
                      <a16:colId xmlns:a16="http://schemas.microsoft.com/office/drawing/2014/main" val="2909848775"/>
                    </a:ext>
                  </a:extLst>
                </a:gridCol>
                <a:gridCol w="4581144">
                  <a:extLst>
                    <a:ext uri="{9D8B030D-6E8A-4147-A177-3AD203B41FA5}">
                      <a16:colId xmlns:a16="http://schemas.microsoft.com/office/drawing/2014/main" val="1881874997"/>
                    </a:ext>
                  </a:extLst>
                </a:gridCol>
              </a:tblGrid>
              <a:tr h="875354">
                <a:tc>
                  <a:txBody>
                    <a:bodyPr/>
                    <a:lstStyle/>
                    <a:p>
                      <a:pPr algn="r"/>
                      <a:r>
                        <a:rPr lang="en-US" sz="2800" dirty="0">
                          <a:solidFill>
                            <a:srgbClr val="001033"/>
                          </a:solidFill>
                          <a:latin typeface="Century Gothic" panose="020B0502020202020204" pitchFamily="34" charset="0"/>
                        </a:rPr>
                        <a:t>Operating Costs</a:t>
                      </a:r>
                    </a:p>
                  </a:txBody>
                  <a:tcPr marR="182880" anchor="ctr">
                    <a:lnL>
                      <a:noFill/>
                    </a:lnL>
                    <a:lnR>
                      <a:noFill/>
                    </a:lnR>
                    <a:lnT>
                      <a:noFill/>
                    </a:lnT>
                    <a:lnB>
                      <a:noFill/>
                    </a:lnB>
                    <a:lnTlToBr w="12700" cmpd="sng">
                      <a:noFill/>
                      <a:prstDash val="solid"/>
                    </a:lnTlToBr>
                    <a:lnBlToTr w="12700" cmpd="sng">
                      <a:noFill/>
                      <a:prstDash val="solid"/>
                    </a:lnBlToTr>
                    <a:solidFill>
                      <a:srgbClr val="FCF8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500" dirty="0">
                          <a:solidFill>
                            <a:srgbClr val="001033"/>
                          </a:solidFill>
                          <a:latin typeface="Century Gothic" panose="020B0502020202020204" pitchFamily="34" charset="0"/>
                        </a:rPr>
                        <a:t>$</a:t>
                      </a:r>
                    </a:p>
                  </a:txBody>
                  <a:tcPr anchor="ctr">
                    <a:lnL>
                      <a:noFill/>
                    </a:lnL>
                    <a:lnR>
                      <a:noFill/>
                    </a:lnR>
                    <a:lnT>
                      <a:noFill/>
                    </a:lnT>
                    <a:lnB>
                      <a:noFill/>
                    </a:lnB>
                    <a:lnTlToBr w="12700" cmpd="sng">
                      <a:noFill/>
                      <a:prstDash val="solid"/>
                    </a:lnTlToBr>
                    <a:lnBlToTr w="12700" cmpd="sng">
                      <a:noFill/>
                      <a:prstDash val="solid"/>
                    </a:lnBlToTr>
                    <a:solidFill>
                      <a:srgbClr val="FCF8EF"/>
                    </a:solidFill>
                  </a:tcPr>
                </a:tc>
                <a:extLst>
                  <a:ext uri="{0D108BD9-81ED-4DB2-BD59-A6C34878D82A}">
                    <a16:rowId xmlns:a16="http://schemas.microsoft.com/office/drawing/2014/main" val="2114701339"/>
                  </a:ext>
                </a:extLst>
              </a:tr>
              <a:tr h="875354">
                <a:tc>
                  <a:txBody>
                    <a:bodyPr/>
                    <a:lstStyle/>
                    <a:p>
                      <a:pPr algn="r"/>
                      <a:r>
                        <a:rPr lang="en-US" sz="2800" dirty="0">
                          <a:solidFill>
                            <a:srgbClr val="001033"/>
                          </a:solidFill>
                          <a:latin typeface="Century Gothic" panose="020B0502020202020204" pitchFamily="34" charset="0"/>
                        </a:rPr>
                        <a:t>Personnel Costs</a:t>
                      </a:r>
                    </a:p>
                  </a:txBody>
                  <a:tcPr marR="182880" anchor="ctr">
                    <a:lnL>
                      <a:noFill/>
                    </a:lnL>
                    <a:lnR>
                      <a:noFill/>
                    </a:lnR>
                    <a:lnT>
                      <a:noFill/>
                    </a:lnT>
                    <a:lnB>
                      <a:noFill/>
                    </a:lnB>
                    <a:lnTlToBr w="12700" cmpd="sng">
                      <a:noFill/>
                      <a:prstDash val="solid"/>
                    </a:lnTlToBr>
                    <a:lnBlToTr w="12700" cmpd="sng">
                      <a:noFill/>
                      <a:prstDash val="solid"/>
                    </a:lnBlToTr>
                    <a:solidFill>
                      <a:srgbClr val="FCF8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500" dirty="0">
                          <a:solidFill>
                            <a:srgbClr val="001033"/>
                          </a:solidFill>
                          <a:latin typeface="Century Gothic" panose="020B0502020202020204" pitchFamily="34" charset="0"/>
                        </a:rPr>
                        <a:t>$</a:t>
                      </a:r>
                    </a:p>
                  </a:txBody>
                  <a:tcPr anchor="ctr">
                    <a:lnL>
                      <a:noFill/>
                    </a:lnL>
                    <a:lnR>
                      <a:noFill/>
                    </a:lnR>
                    <a:lnT>
                      <a:noFill/>
                    </a:lnT>
                    <a:lnB>
                      <a:noFill/>
                    </a:lnB>
                    <a:lnTlToBr w="12700" cmpd="sng">
                      <a:noFill/>
                      <a:prstDash val="solid"/>
                    </a:lnTlToBr>
                    <a:lnBlToTr w="12700" cmpd="sng">
                      <a:noFill/>
                      <a:prstDash val="solid"/>
                    </a:lnBlToTr>
                    <a:solidFill>
                      <a:srgbClr val="FCF8EF"/>
                    </a:solidFill>
                  </a:tcPr>
                </a:tc>
                <a:extLst>
                  <a:ext uri="{0D108BD9-81ED-4DB2-BD59-A6C34878D82A}">
                    <a16:rowId xmlns:a16="http://schemas.microsoft.com/office/drawing/2014/main" val="3983534061"/>
                  </a:ext>
                </a:extLst>
              </a:tr>
              <a:tr h="875354">
                <a:tc>
                  <a:txBody>
                    <a:bodyPr/>
                    <a:lstStyle/>
                    <a:p>
                      <a:pPr algn="r"/>
                      <a:r>
                        <a:rPr lang="en-US" sz="2800" dirty="0">
                          <a:solidFill>
                            <a:srgbClr val="001033"/>
                          </a:solidFill>
                          <a:latin typeface="Century Gothic" panose="020B0502020202020204" pitchFamily="34" charset="0"/>
                        </a:rPr>
                        <a:t>Administrative Costs</a:t>
                      </a:r>
                    </a:p>
                  </a:txBody>
                  <a:tcPr marR="182880" anchor="ctr">
                    <a:lnL>
                      <a:noFill/>
                    </a:lnL>
                    <a:lnR>
                      <a:noFill/>
                    </a:lnR>
                    <a:lnT>
                      <a:noFill/>
                    </a:lnT>
                    <a:lnB>
                      <a:noFill/>
                    </a:lnB>
                    <a:lnTlToBr w="12700" cmpd="sng">
                      <a:noFill/>
                      <a:prstDash val="solid"/>
                    </a:lnTlToBr>
                    <a:lnBlToTr w="12700" cmpd="sng">
                      <a:noFill/>
                      <a:prstDash val="solid"/>
                    </a:lnBlToTr>
                    <a:solidFill>
                      <a:srgbClr val="FCF8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500" dirty="0">
                          <a:solidFill>
                            <a:srgbClr val="001033"/>
                          </a:solidFill>
                          <a:latin typeface="Century Gothic" panose="020B0502020202020204" pitchFamily="34" charset="0"/>
                        </a:rPr>
                        <a:t>$</a:t>
                      </a:r>
                    </a:p>
                  </a:txBody>
                  <a:tcPr anchor="ctr">
                    <a:lnL>
                      <a:noFill/>
                    </a:lnL>
                    <a:lnR>
                      <a:noFill/>
                    </a:lnR>
                    <a:lnT>
                      <a:noFill/>
                    </a:lnT>
                    <a:lnB>
                      <a:noFill/>
                    </a:lnB>
                    <a:lnTlToBr w="12700" cmpd="sng">
                      <a:noFill/>
                      <a:prstDash val="solid"/>
                    </a:lnTlToBr>
                    <a:lnBlToTr w="12700" cmpd="sng">
                      <a:noFill/>
                      <a:prstDash val="solid"/>
                    </a:lnBlToTr>
                    <a:solidFill>
                      <a:srgbClr val="FCF8EF"/>
                    </a:solidFill>
                  </a:tcPr>
                </a:tc>
                <a:extLst>
                  <a:ext uri="{0D108BD9-81ED-4DB2-BD59-A6C34878D82A}">
                    <a16:rowId xmlns:a16="http://schemas.microsoft.com/office/drawing/2014/main" val="2528698830"/>
                  </a:ext>
                </a:extLst>
              </a:tr>
              <a:tr h="875354">
                <a:tc>
                  <a:txBody>
                    <a:bodyPr/>
                    <a:lstStyle/>
                    <a:p>
                      <a:pPr algn="r"/>
                      <a:r>
                        <a:rPr lang="en-US" sz="2800" dirty="0">
                          <a:solidFill>
                            <a:srgbClr val="001033"/>
                          </a:solidFill>
                          <a:latin typeface="Century Gothic" panose="020B0502020202020204" pitchFamily="34" charset="0"/>
                        </a:rPr>
                        <a:t>Capital Expenditures</a:t>
                      </a:r>
                    </a:p>
                  </a:txBody>
                  <a:tcPr marR="182880" anchor="ctr">
                    <a:lnL>
                      <a:noFill/>
                    </a:lnL>
                    <a:lnR>
                      <a:noFill/>
                    </a:lnR>
                    <a:lnT>
                      <a:noFill/>
                    </a:lnT>
                    <a:lnB>
                      <a:noFill/>
                    </a:lnB>
                    <a:lnTlToBr w="12700" cmpd="sng">
                      <a:noFill/>
                      <a:prstDash val="solid"/>
                    </a:lnTlToBr>
                    <a:lnBlToTr w="12700" cmpd="sng">
                      <a:noFill/>
                      <a:prstDash val="solid"/>
                    </a:lnBlToTr>
                    <a:solidFill>
                      <a:srgbClr val="FCF8EF"/>
                    </a:solidFill>
                  </a:tcPr>
                </a:tc>
                <a:tc>
                  <a:txBody>
                    <a:bodyPr/>
                    <a:lstStyle/>
                    <a:p>
                      <a:r>
                        <a:rPr lang="en-US" sz="4500" dirty="0">
                          <a:solidFill>
                            <a:srgbClr val="001033"/>
                          </a:solidFill>
                          <a:latin typeface="Century Gothic" panose="020B0502020202020204" pitchFamily="34" charset="0"/>
                        </a:rPr>
                        <a:t>$</a:t>
                      </a:r>
                    </a:p>
                  </a:txBody>
                  <a:tcPr anchor="ctr">
                    <a:lnL>
                      <a:noFill/>
                    </a:lnL>
                    <a:lnR>
                      <a:noFill/>
                    </a:lnR>
                    <a:lnT>
                      <a:noFill/>
                    </a:lnT>
                    <a:lnB>
                      <a:noFill/>
                    </a:lnB>
                    <a:lnTlToBr w="12700" cmpd="sng">
                      <a:noFill/>
                      <a:prstDash val="solid"/>
                    </a:lnTlToBr>
                    <a:lnBlToTr w="12700" cmpd="sng">
                      <a:noFill/>
                      <a:prstDash val="solid"/>
                    </a:lnBlToTr>
                    <a:solidFill>
                      <a:srgbClr val="FCF8EF"/>
                    </a:solidFill>
                  </a:tcPr>
                </a:tc>
                <a:extLst>
                  <a:ext uri="{0D108BD9-81ED-4DB2-BD59-A6C34878D82A}">
                    <a16:rowId xmlns:a16="http://schemas.microsoft.com/office/drawing/2014/main" val="2438859963"/>
                  </a:ext>
                </a:extLst>
              </a:tr>
              <a:tr h="875354">
                <a:tc>
                  <a:txBody>
                    <a:bodyPr/>
                    <a:lstStyle/>
                    <a:p>
                      <a:pPr algn="r"/>
                      <a:r>
                        <a:rPr lang="en-US" sz="2800" dirty="0">
                          <a:solidFill>
                            <a:srgbClr val="FEFCEF"/>
                          </a:solidFill>
                          <a:latin typeface="Century Gothic" panose="020B0502020202020204" pitchFamily="34" charset="0"/>
                        </a:rPr>
                        <a:t>Total Expenses</a:t>
                      </a:r>
                      <a:endParaRPr lang="en-US" sz="2800" dirty="0">
                        <a:solidFill>
                          <a:srgbClr val="FEFCEF"/>
                        </a:solidFill>
                      </a:endParaRPr>
                    </a:p>
                  </a:txBody>
                  <a:tcPr marR="182880" anchor="ctr">
                    <a:lnL>
                      <a:noFill/>
                    </a:lnL>
                    <a:lnR>
                      <a:noFill/>
                    </a:lnR>
                    <a:lnT>
                      <a:noFill/>
                    </a:lnT>
                    <a:lnB>
                      <a:noFill/>
                    </a:lnB>
                    <a:lnTlToBr w="12700" cmpd="sng">
                      <a:noFill/>
                      <a:prstDash val="solid"/>
                    </a:lnTlToBr>
                    <a:lnBlToTr w="12700" cmpd="sng">
                      <a:noFill/>
                      <a:prstDash val="solid"/>
                    </a:lnBlToTr>
                    <a:solidFill>
                      <a:srgbClr val="355A64"/>
                    </a:solidFill>
                  </a:tcPr>
                </a:tc>
                <a:tc>
                  <a:txBody>
                    <a:bodyPr/>
                    <a:lstStyle/>
                    <a:p>
                      <a:r>
                        <a:rPr lang="en-US" sz="4500" dirty="0">
                          <a:solidFill>
                            <a:srgbClr val="FEFCEF"/>
                          </a:solidFill>
                          <a:latin typeface="Century Gothic" panose="020B0502020202020204" pitchFamily="34" charset="0"/>
                        </a:rPr>
                        <a:t>$</a:t>
                      </a:r>
                    </a:p>
                  </a:txBody>
                  <a:tcPr anchor="ctr">
                    <a:lnL>
                      <a:noFill/>
                    </a:lnL>
                    <a:lnR>
                      <a:noFill/>
                    </a:lnR>
                    <a:lnT>
                      <a:noFill/>
                    </a:lnT>
                    <a:lnB>
                      <a:noFill/>
                    </a:lnB>
                    <a:lnTlToBr w="12700" cmpd="sng">
                      <a:noFill/>
                      <a:prstDash val="solid"/>
                    </a:lnTlToBr>
                    <a:lnBlToTr w="12700" cmpd="sng">
                      <a:noFill/>
                      <a:prstDash val="solid"/>
                    </a:lnBlToTr>
                    <a:solidFill>
                      <a:srgbClr val="355A64"/>
                    </a:solidFill>
                  </a:tcPr>
                </a:tc>
                <a:extLst>
                  <a:ext uri="{0D108BD9-81ED-4DB2-BD59-A6C34878D82A}">
                    <a16:rowId xmlns:a16="http://schemas.microsoft.com/office/drawing/2014/main" val="1816242061"/>
                  </a:ext>
                </a:extLst>
              </a:tr>
            </a:tbl>
          </a:graphicData>
        </a:graphic>
      </p:graphicFrame>
      <p:sp>
        <p:nvSpPr>
          <p:cNvPr id="5" name="Round Same Side Corner Rectangle 4">
            <a:extLst>
              <a:ext uri="{FF2B5EF4-FFF2-40B4-BE49-F238E27FC236}">
                <a16:creationId xmlns:a16="http://schemas.microsoft.com/office/drawing/2014/main" id="{E700D61E-2C34-3D35-BC2A-6FA207CE9AA3}"/>
              </a:ext>
            </a:extLst>
          </p:cNvPr>
          <p:cNvSpPr/>
          <p:nvPr/>
        </p:nvSpPr>
        <p:spPr>
          <a:xfrm rot="5400000">
            <a:off x="2214" y="156439"/>
            <a:ext cx="680501" cy="694750"/>
          </a:xfrm>
          <a:prstGeom prst="round2Same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Rectangle 5">
            <a:extLst>
              <a:ext uri="{FF2B5EF4-FFF2-40B4-BE49-F238E27FC236}">
                <a16:creationId xmlns:a16="http://schemas.microsoft.com/office/drawing/2014/main" id="{6D661127-417C-761A-EB95-A7B7551DEAE2}"/>
              </a:ext>
            </a:extLst>
          </p:cNvPr>
          <p:cNvSpPr/>
          <p:nvPr/>
        </p:nvSpPr>
        <p:spPr>
          <a:xfrm>
            <a:off x="1" y="307299"/>
            <a:ext cx="6898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4000" dirty="0">
                <a:solidFill>
                  <a:srgbClr val="BBD3CB"/>
                </a:solidFill>
                <a:effectLst/>
                <a:latin typeface="Courier" pitchFamily="2" charset="0"/>
                <a:ea typeface="Times New Roman" panose="02020603050405020304" pitchFamily="18" charset="0"/>
                <a:cs typeface="Times New Roman" panose="02020603050405020304" pitchFamily="18" charset="0"/>
              </a:rPr>
              <a:t>4</a:t>
            </a:r>
            <a:endParaRPr lang="en-US" sz="4000" dirty="0">
              <a:solidFill>
                <a:srgbClr val="284348"/>
              </a:solidFill>
            </a:endParaRPr>
          </a:p>
        </p:txBody>
      </p:sp>
      <p:sp>
        <p:nvSpPr>
          <p:cNvPr id="7" name="Rectangle 6">
            <a:extLst>
              <a:ext uri="{FF2B5EF4-FFF2-40B4-BE49-F238E27FC236}">
                <a16:creationId xmlns:a16="http://schemas.microsoft.com/office/drawing/2014/main" id="{6ABE3CF3-B471-FF38-1E04-EAA82B2D0231}"/>
              </a:ext>
            </a:extLst>
          </p:cNvPr>
          <p:cNvSpPr/>
          <p:nvPr/>
        </p:nvSpPr>
        <p:spPr>
          <a:xfrm>
            <a:off x="852554" y="296708"/>
            <a:ext cx="5084784"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40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Expense Breakdown</a:t>
            </a:r>
            <a:endParaRPr lang="en-US" sz="4000" dirty="0">
              <a:solidFill>
                <a:srgbClr val="284348"/>
              </a:solidFill>
            </a:endParaRPr>
          </a:p>
        </p:txBody>
      </p:sp>
    </p:spTree>
    <p:extLst>
      <p:ext uri="{BB962C8B-B14F-4D97-AF65-F5344CB8AC3E}">
        <p14:creationId xmlns:p14="http://schemas.microsoft.com/office/powerpoint/2010/main" val="2411129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9EA3804-574E-A73E-9A6E-28FB528BAD87}"/>
            </a:ext>
          </a:extLst>
        </p:cNvPr>
        <p:cNvGrpSpPr/>
        <p:nvPr/>
      </p:nvGrpSpPr>
      <p:grpSpPr>
        <a:xfrm>
          <a:off x="0" y="0"/>
          <a:ext cx="0" cy="0"/>
          <a:chOff x="0" y="0"/>
          <a:chExt cx="0" cy="0"/>
        </a:xfrm>
      </p:grpSpPr>
      <p:pic>
        <p:nvPicPr>
          <p:cNvPr id="2" name="Picture 1" descr="Abstract cubes background">
            <a:extLst>
              <a:ext uri="{FF2B5EF4-FFF2-40B4-BE49-F238E27FC236}">
                <a16:creationId xmlns:a16="http://schemas.microsoft.com/office/drawing/2014/main" id="{3758BAA8-451E-4341-A85C-C5EB9429BF0B}"/>
              </a:ext>
            </a:extLst>
          </p:cNvPr>
          <p:cNvPicPr>
            <a:picLocks/>
          </p:cNvPicPr>
          <p:nvPr/>
        </p:nvPicPr>
        <p:blipFill>
          <a:blip r:embed="rId3">
            <a:alphaModFix amt="64000"/>
          </a:blip>
          <a:srcRect l="40045" r="24549"/>
          <a:stretch/>
        </p:blipFill>
        <p:spPr>
          <a:xfrm rot="5400000" flipH="1" flipV="1">
            <a:off x="2658756" y="-2663670"/>
            <a:ext cx="6869579" cy="12196910"/>
          </a:xfrm>
          <a:prstGeom prst="rect">
            <a:avLst/>
          </a:prstGeom>
        </p:spPr>
      </p:pic>
      <p:graphicFrame>
        <p:nvGraphicFramePr>
          <p:cNvPr id="11" name="Table 10">
            <a:extLst>
              <a:ext uri="{FF2B5EF4-FFF2-40B4-BE49-F238E27FC236}">
                <a16:creationId xmlns:a16="http://schemas.microsoft.com/office/drawing/2014/main" id="{CA49A61A-C192-7054-1EE2-7319843CE44E}"/>
              </a:ext>
            </a:extLst>
          </p:cNvPr>
          <p:cNvGraphicFramePr>
            <a:graphicFrameLocks noGrp="1"/>
          </p:cNvGraphicFramePr>
          <p:nvPr>
            <p:extLst>
              <p:ext uri="{D42A27DB-BD31-4B8C-83A1-F6EECF244321}">
                <p14:modId xmlns:p14="http://schemas.microsoft.com/office/powerpoint/2010/main" val="3628025667"/>
              </p:ext>
            </p:extLst>
          </p:nvPr>
        </p:nvGraphicFramePr>
        <p:xfrm>
          <a:off x="0" y="1514148"/>
          <a:ext cx="12198096" cy="4376770"/>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7616952">
                  <a:extLst>
                    <a:ext uri="{9D8B030D-6E8A-4147-A177-3AD203B41FA5}">
                      <a16:colId xmlns:a16="http://schemas.microsoft.com/office/drawing/2014/main" val="2909848775"/>
                    </a:ext>
                  </a:extLst>
                </a:gridCol>
                <a:gridCol w="4581144">
                  <a:extLst>
                    <a:ext uri="{9D8B030D-6E8A-4147-A177-3AD203B41FA5}">
                      <a16:colId xmlns:a16="http://schemas.microsoft.com/office/drawing/2014/main" val="1881874997"/>
                    </a:ext>
                  </a:extLst>
                </a:gridCol>
              </a:tblGrid>
              <a:tr h="875354">
                <a:tc>
                  <a:txBody>
                    <a:bodyPr/>
                    <a:lstStyle/>
                    <a:p>
                      <a:pPr algn="r"/>
                      <a:r>
                        <a:rPr lang="en-US" sz="2800" dirty="0">
                          <a:solidFill>
                            <a:srgbClr val="001033"/>
                          </a:solidFill>
                          <a:latin typeface="Century Gothic" panose="020B0502020202020204" pitchFamily="34" charset="0"/>
                        </a:rPr>
                        <a:t>Salaries &amp; Wages</a:t>
                      </a:r>
                    </a:p>
                  </a:txBody>
                  <a:tcPr marR="182880" anchor="ctr">
                    <a:lnL>
                      <a:noFill/>
                    </a:lnL>
                    <a:lnR>
                      <a:noFill/>
                    </a:lnR>
                    <a:lnT>
                      <a:noFill/>
                    </a:lnT>
                    <a:lnB>
                      <a:noFill/>
                    </a:lnB>
                    <a:lnTlToBr w="12700" cmpd="sng">
                      <a:noFill/>
                      <a:prstDash val="solid"/>
                    </a:lnTlToBr>
                    <a:lnBlToTr w="12700" cmpd="sng">
                      <a:noFill/>
                      <a:prstDash val="solid"/>
                    </a:lnBlToTr>
                    <a:solidFill>
                      <a:srgbClr val="FCF8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500" dirty="0">
                          <a:solidFill>
                            <a:srgbClr val="001033"/>
                          </a:solidFill>
                          <a:latin typeface="Century Gothic" panose="020B0502020202020204" pitchFamily="34" charset="0"/>
                        </a:rPr>
                        <a:t>$</a:t>
                      </a:r>
                    </a:p>
                  </a:txBody>
                  <a:tcPr anchor="ctr">
                    <a:lnL>
                      <a:noFill/>
                    </a:lnL>
                    <a:lnR>
                      <a:noFill/>
                    </a:lnR>
                    <a:lnT>
                      <a:noFill/>
                    </a:lnT>
                    <a:lnB>
                      <a:noFill/>
                    </a:lnB>
                    <a:lnTlToBr w="12700" cmpd="sng">
                      <a:noFill/>
                      <a:prstDash val="solid"/>
                    </a:lnTlToBr>
                    <a:lnBlToTr w="12700" cmpd="sng">
                      <a:noFill/>
                      <a:prstDash val="solid"/>
                    </a:lnBlToTr>
                    <a:solidFill>
                      <a:srgbClr val="FCF8EF"/>
                    </a:solidFill>
                  </a:tcPr>
                </a:tc>
                <a:extLst>
                  <a:ext uri="{0D108BD9-81ED-4DB2-BD59-A6C34878D82A}">
                    <a16:rowId xmlns:a16="http://schemas.microsoft.com/office/drawing/2014/main" val="2114701339"/>
                  </a:ext>
                </a:extLst>
              </a:tr>
              <a:tr h="875354">
                <a:tc>
                  <a:txBody>
                    <a:bodyPr/>
                    <a:lstStyle/>
                    <a:p>
                      <a:pPr algn="r"/>
                      <a:r>
                        <a:rPr lang="en-US" sz="2800" dirty="0">
                          <a:solidFill>
                            <a:srgbClr val="001033"/>
                          </a:solidFill>
                          <a:latin typeface="Century Gothic" panose="020B0502020202020204" pitchFamily="34" charset="0"/>
                        </a:rPr>
                        <a:t>Benefits</a:t>
                      </a:r>
                    </a:p>
                  </a:txBody>
                  <a:tcPr marR="182880" anchor="ctr">
                    <a:lnL>
                      <a:noFill/>
                    </a:lnL>
                    <a:lnR>
                      <a:noFill/>
                    </a:lnR>
                    <a:lnT>
                      <a:noFill/>
                    </a:lnT>
                    <a:lnB>
                      <a:noFill/>
                    </a:lnB>
                    <a:lnTlToBr w="12700" cmpd="sng">
                      <a:noFill/>
                      <a:prstDash val="solid"/>
                    </a:lnTlToBr>
                    <a:lnBlToTr w="12700" cmpd="sng">
                      <a:noFill/>
                      <a:prstDash val="solid"/>
                    </a:lnBlToTr>
                    <a:solidFill>
                      <a:srgbClr val="FCF8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500" dirty="0">
                          <a:solidFill>
                            <a:srgbClr val="001033"/>
                          </a:solidFill>
                          <a:latin typeface="Century Gothic" panose="020B0502020202020204" pitchFamily="34" charset="0"/>
                        </a:rPr>
                        <a:t>$</a:t>
                      </a:r>
                    </a:p>
                  </a:txBody>
                  <a:tcPr anchor="ctr">
                    <a:lnL>
                      <a:noFill/>
                    </a:lnL>
                    <a:lnR>
                      <a:noFill/>
                    </a:lnR>
                    <a:lnT>
                      <a:noFill/>
                    </a:lnT>
                    <a:lnB>
                      <a:noFill/>
                    </a:lnB>
                    <a:lnTlToBr w="12700" cmpd="sng">
                      <a:noFill/>
                      <a:prstDash val="solid"/>
                    </a:lnTlToBr>
                    <a:lnBlToTr w="12700" cmpd="sng">
                      <a:noFill/>
                      <a:prstDash val="solid"/>
                    </a:lnBlToTr>
                    <a:solidFill>
                      <a:srgbClr val="FCF8EF"/>
                    </a:solidFill>
                  </a:tcPr>
                </a:tc>
                <a:extLst>
                  <a:ext uri="{0D108BD9-81ED-4DB2-BD59-A6C34878D82A}">
                    <a16:rowId xmlns:a16="http://schemas.microsoft.com/office/drawing/2014/main" val="3983534061"/>
                  </a:ext>
                </a:extLst>
              </a:tr>
              <a:tr h="875354">
                <a:tc>
                  <a:txBody>
                    <a:bodyPr/>
                    <a:lstStyle/>
                    <a:p>
                      <a:pPr algn="r"/>
                      <a:r>
                        <a:rPr lang="en-US" sz="2800" dirty="0">
                          <a:solidFill>
                            <a:srgbClr val="001033"/>
                          </a:solidFill>
                          <a:latin typeface="Century Gothic" panose="020B0502020202020204" pitchFamily="34" charset="0"/>
                        </a:rPr>
                        <a:t>Training &amp; Development</a:t>
                      </a:r>
                    </a:p>
                  </a:txBody>
                  <a:tcPr marR="182880" anchor="ctr">
                    <a:lnL>
                      <a:noFill/>
                    </a:lnL>
                    <a:lnR>
                      <a:noFill/>
                    </a:lnR>
                    <a:lnT>
                      <a:noFill/>
                    </a:lnT>
                    <a:lnB>
                      <a:noFill/>
                    </a:lnB>
                    <a:lnTlToBr w="12700" cmpd="sng">
                      <a:noFill/>
                      <a:prstDash val="solid"/>
                    </a:lnTlToBr>
                    <a:lnBlToTr w="12700" cmpd="sng">
                      <a:noFill/>
                      <a:prstDash val="solid"/>
                    </a:lnBlToTr>
                    <a:solidFill>
                      <a:srgbClr val="FCF8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500" dirty="0">
                          <a:solidFill>
                            <a:srgbClr val="001033"/>
                          </a:solidFill>
                          <a:latin typeface="Century Gothic" panose="020B0502020202020204" pitchFamily="34" charset="0"/>
                        </a:rPr>
                        <a:t>$</a:t>
                      </a:r>
                    </a:p>
                  </a:txBody>
                  <a:tcPr anchor="ctr">
                    <a:lnL>
                      <a:noFill/>
                    </a:lnL>
                    <a:lnR>
                      <a:noFill/>
                    </a:lnR>
                    <a:lnT>
                      <a:noFill/>
                    </a:lnT>
                    <a:lnB>
                      <a:noFill/>
                    </a:lnB>
                    <a:lnTlToBr w="12700" cmpd="sng">
                      <a:noFill/>
                      <a:prstDash val="solid"/>
                    </a:lnTlToBr>
                    <a:lnBlToTr w="12700" cmpd="sng">
                      <a:noFill/>
                      <a:prstDash val="solid"/>
                    </a:lnBlToTr>
                    <a:solidFill>
                      <a:srgbClr val="FCF8EF"/>
                    </a:solidFill>
                  </a:tcPr>
                </a:tc>
                <a:extLst>
                  <a:ext uri="{0D108BD9-81ED-4DB2-BD59-A6C34878D82A}">
                    <a16:rowId xmlns:a16="http://schemas.microsoft.com/office/drawing/2014/main" val="2528698830"/>
                  </a:ext>
                </a:extLst>
              </a:tr>
              <a:tr h="875354">
                <a:tc>
                  <a:txBody>
                    <a:bodyPr/>
                    <a:lstStyle/>
                    <a:p>
                      <a:pPr algn="r"/>
                      <a:r>
                        <a:rPr lang="en-US" sz="2800" dirty="0">
                          <a:solidFill>
                            <a:srgbClr val="001033"/>
                          </a:solidFill>
                          <a:latin typeface="Century Gothic" panose="020B0502020202020204" pitchFamily="34" charset="0"/>
                        </a:rPr>
                        <a:t>Other (specify)</a:t>
                      </a:r>
                    </a:p>
                  </a:txBody>
                  <a:tcPr marR="182880" anchor="ctr">
                    <a:lnL>
                      <a:noFill/>
                    </a:lnL>
                    <a:lnR>
                      <a:noFill/>
                    </a:lnR>
                    <a:lnT>
                      <a:noFill/>
                    </a:lnT>
                    <a:lnB>
                      <a:noFill/>
                    </a:lnB>
                    <a:lnTlToBr w="12700" cmpd="sng">
                      <a:noFill/>
                      <a:prstDash val="solid"/>
                    </a:lnTlToBr>
                    <a:lnBlToTr w="12700" cmpd="sng">
                      <a:noFill/>
                      <a:prstDash val="solid"/>
                    </a:lnBlToTr>
                    <a:solidFill>
                      <a:srgbClr val="FCF8EF"/>
                    </a:solidFill>
                  </a:tcPr>
                </a:tc>
                <a:tc>
                  <a:txBody>
                    <a:bodyPr/>
                    <a:lstStyle/>
                    <a:p>
                      <a:r>
                        <a:rPr lang="en-US" sz="4500" dirty="0">
                          <a:solidFill>
                            <a:srgbClr val="001033"/>
                          </a:solidFill>
                          <a:latin typeface="Century Gothic" panose="020B0502020202020204" pitchFamily="34" charset="0"/>
                        </a:rPr>
                        <a:t>–</a:t>
                      </a:r>
                    </a:p>
                  </a:txBody>
                  <a:tcPr anchor="ctr">
                    <a:lnL>
                      <a:noFill/>
                    </a:lnL>
                    <a:lnR>
                      <a:noFill/>
                    </a:lnR>
                    <a:lnT>
                      <a:noFill/>
                    </a:lnT>
                    <a:lnB>
                      <a:noFill/>
                    </a:lnB>
                    <a:lnTlToBr w="12700" cmpd="sng">
                      <a:noFill/>
                      <a:prstDash val="solid"/>
                    </a:lnTlToBr>
                    <a:lnBlToTr w="12700" cmpd="sng">
                      <a:noFill/>
                      <a:prstDash val="solid"/>
                    </a:lnBlToTr>
                    <a:solidFill>
                      <a:srgbClr val="FCF8EF"/>
                    </a:solidFill>
                  </a:tcPr>
                </a:tc>
                <a:extLst>
                  <a:ext uri="{0D108BD9-81ED-4DB2-BD59-A6C34878D82A}">
                    <a16:rowId xmlns:a16="http://schemas.microsoft.com/office/drawing/2014/main" val="2438859963"/>
                  </a:ext>
                </a:extLst>
              </a:tr>
              <a:tr h="875354">
                <a:tc>
                  <a:txBody>
                    <a:bodyPr/>
                    <a:lstStyle/>
                    <a:p>
                      <a:pPr algn="r"/>
                      <a:r>
                        <a:rPr lang="en-US" sz="2800" dirty="0">
                          <a:solidFill>
                            <a:srgbClr val="FEFCEF"/>
                          </a:solidFill>
                          <a:latin typeface="Century Gothic" panose="020B0502020202020204" pitchFamily="34" charset="0"/>
                        </a:rPr>
                        <a:t>Total Personnel Costs</a:t>
                      </a:r>
                      <a:endParaRPr lang="en-US" sz="2800" dirty="0">
                        <a:solidFill>
                          <a:srgbClr val="FEFCEF"/>
                        </a:solidFill>
                      </a:endParaRPr>
                    </a:p>
                  </a:txBody>
                  <a:tcPr marR="182880" anchor="ctr">
                    <a:lnL>
                      <a:noFill/>
                    </a:lnL>
                    <a:lnR>
                      <a:noFill/>
                    </a:lnR>
                    <a:lnT>
                      <a:noFill/>
                    </a:lnT>
                    <a:lnB>
                      <a:noFill/>
                    </a:lnB>
                    <a:lnTlToBr w="12700" cmpd="sng">
                      <a:noFill/>
                      <a:prstDash val="solid"/>
                    </a:lnTlToBr>
                    <a:lnBlToTr w="12700" cmpd="sng">
                      <a:noFill/>
                      <a:prstDash val="solid"/>
                    </a:lnBlToTr>
                    <a:solidFill>
                      <a:srgbClr val="355A64"/>
                    </a:solidFill>
                  </a:tcPr>
                </a:tc>
                <a:tc>
                  <a:txBody>
                    <a:bodyPr/>
                    <a:lstStyle/>
                    <a:p>
                      <a:r>
                        <a:rPr lang="en-US" sz="4500" dirty="0">
                          <a:solidFill>
                            <a:srgbClr val="FEFCEF"/>
                          </a:solidFill>
                          <a:latin typeface="Century Gothic" panose="020B0502020202020204" pitchFamily="34" charset="0"/>
                        </a:rPr>
                        <a:t>$</a:t>
                      </a:r>
                    </a:p>
                  </a:txBody>
                  <a:tcPr anchor="ctr">
                    <a:lnL>
                      <a:noFill/>
                    </a:lnL>
                    <a:lnR>
                      <a:noFill/>
                    </a:lnR>
                    <a:lnT>
                      <a:noFill/>
                    </a:lnT>
                    <a:lnB>
                      <a:noFill/>
                    </a:lnB>
                    <a:lnTlToBr w="12700" cmpd="sng">
                      <a:noFill/>
                      <a:prstDash val="solid"/>
                    </a:lnTlToBr>
                    <a:lnBlToTr w="12700" cmpd="sng">
                      <a:noFill/>
                      <a:prstDash val="solid"/>
                    </a:lnBlToTr>
                    <a:solidFill>
                      <a:srgbClr val="355A64"/>
                    </a:solidFill>
                  </a:tcPr>
                </a:tc>
                <a:extLst>
                  <a:ext uri="{0D108BD9-81ED-4DB2-BD59-A6C34878D82A}">
                    <a16:rowId xmlns:a16="http://schemas.microsoft.com/office/drawing/2014/main" val="1816242061"/>
                  </a:ext>
                </a:extLst>
              </a:tr>
            </a:tbl>
          </a:graphicData>
        </a:graphic>
      </p:graphicFrame>
      <p:sp>
        <p:nvSpPr>
          <p:cNvPr id="4" name="Round Same Side Corner Rectangle 3">
            <a:extLst>
              <a:ext uri="{FF2B5EF4-FFF2-40B4-BE49-F238E27FC236}">
                <a16:creationId xmlns:a16="http://schemas.microsoft.com/office/drawing/2014/main" id="{FD7BD949-E38A-351E-A039-8C74AF4CC8A9}"/>
              </a:ext>
            </a:extLst>
          </p:cNvPr>
          <p:cNvSpPr/>
          <p:nvPr/>
        </p:nvSpPr>
        <p:spPr>
          <a:xfrm rot="5400000">
            <a:off x="2214" y="156439"/>
            <a:ext cx="680501" cy="694750"/>
          </a:xfrm>
          <a:prstGeom prst="round2Same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5" name="Rectangle 4">
            <a:extLst>
              <a:ext uri="{FF2B5EF4-FFF2-40B4-BE49-F238E27FC236}">
                <a16:creationId xmlns:a16="http://schemas.microsoft.com/office/drawing/2014/main" id="{DC01444A-D0BA-346F-7198-6A98A1BE55B2}"/>
              </a:ext>
            </a:extLst>
          </p:cNvPr>
          <p:cNvSpPr/>
          <p:nvPr/>
        </p:nvSpPr>
        <p:spPr>
          <a:xfrm>
            <a:off x="1" y="307299"/>
            <a:ext cx="6898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4000" dirty="0">
                <a:solidFill>
                  <a:srgbClr val="BBD3CB"/>
                </a:solidFill>
                <a:effectLst/>
                <a:latin typeface="Courier" pitchFamily="2" charset="0"/>
                <a:ea typeface="Times New Roman" panose="02020603050405020304" pitchFamily="18" charset="0"/>
                <a:cs typeface="Times New Roman" panose="02020603050405020304" pitchFamily="18" charset="0"/>
              </a:rPr>
              <a:t>5</a:t>
            </a:r>
            <a:endParaRPr lang="en-US" sz="4000" dirty="0">
              <a:solidFill>
                <a:srgbClr val="284348"/>
              </a:solidFill>
            </a:endParaRPr>
          </a:p>
        </p:txBody>
      </p:sp>
      <p:sp>
        <p:nvSpPr>
          <p:cNvPr id="6" name="Rectangle 5">
            <a:extLst>
              <a:ext uri="{FF2B5EF4-FFF2-40B4-BE49-F238E27FC236}">
                <a16:creationId xmlns:a16="http://schemas.microsoft.com/office/drawing/2014/main" id="{4B7891B0-0A9C-7FA5-8C7F-985D11194F84}"/>
              </a:ext>
            </a:extLst>
          </p:cNvPr>
          <p:cNvSpPr/>
          <p:nvPr/>
        </p:nvSpPr>
        <p:spPr>
          <a:xfrm>
            <a:off x="852554" y="296708"/>
            <a:ext cx="5084784"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40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Personnel Costs</a:t>
            </a:r>
            <a:endParaRPr lang="en-US" sz="4000" dirty="0">
              <a:solidFill>
                <a:srgbClr val="284348"/>
              </a:solidFill>
            </a:endParaRPr>
          </a:p>
        </p:txBody>
      </p:sp>
    </p:spTree>
    <p:extLst>
      <p:ext uri="{BB962C8B-B14F-4D97-AF65-F5344CB8AC3E}">
        <p14:creationId xmlns:p14="http://schemas.microsoft.com/office/powerpoint/2010/main" val="38028256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9B302CC-548F-DC78-9DAC-253D6B642A27}"/>
            </a:ext>
          </a:extLst>
        </p:cNvPr>
        <p:cNvGrpSpPr/>
        <p:nvPr/>
      </p:nvGrpSpPr>
      <p:grpSpPr>
        <a:xfrm>
          <a:off x="0" y="0"/>
          <a:ext cx="0" cy="0"/>
          <a:chOff x="0" y="0"/>
          <a:chExt cx="0" cy="0"/>
        </a:xfrm>
      </p:grpSpPr>
      <p:pic>
        <p:nvPicPr>
          <p:cNvPr id="2" name="Picture 1" descr="Abstract cubes background">
            <a:extLst>
              <a:ext uri="{FF2B5EF4-FFF2-40B4-BE49-F238E27FC236}">
                <a16:creationId xmlns:a16="http://schemas.microsoft.com/office/drawing/2014/main" id="{70D66A8D-374B-9943-F687-B399B132C5BF}"/>
              </a:ext>
            </a:extLst>
          </p:cNvPr>
          <p:cNvPicPr>
            <a:picLocks/>
          </p:cNvPicPr>
          <p:nvPr/>
        </p:nvPicPr>
        <p:blipFill>
          <a:blip r:embed="rId3">
            <a:alphaModFix amt="64000"/>
          </a:blip>
          <a:srcRect l="40045" r="24549"/>
          <a:stretch/>
        </p:blipFill>
        <p:spPr>
          <a:xfrm rot="5400000" flipH="1" flipV="1">
            <a:off x="2658756" y="-2663670"/>
            <a:ext cx="6869579" cy="12196910"/>
          </a:xfrm>
          <a:prstGeom prst="rect">
            <a:avLst/>
          </a:prstGeom>
        </p:spPr>
      </p:pic>
      <p:graphicFrame>
        <p:nvGraphicFramePr>
          <p:cNvPr id="4" name="Table 3">
            <a:extLst>
              <a:ext uri="{FF2B5EF4-FFF2-40B4-BE49-F238E27FC236}">
                <a16:creationId xmlns:a16="http://schemas.microsoft.com/office/drawing/2014/main" id="{2F7A99CF-4758-3C9B-F7F2-36E1FFF8A023}"/>
              </a:ext>
            </a:extLst>
          </p:cNvPr>
          <p:cNvGraphicFramePr>
            <a:graphicFrameLocks noGrp="1"/>
          </p:cNvGraphicFramePr>
          <p:nvPr>
            <p:extLst>
              <p:ext uri="{D42A27DB-BD31-4B8C-83A1-F6EECF244321}">
                <p14:modId xmlns:p14="http://schemas.microsoft.com/office/powerpoint/2010/main" val="3886166808"/>
              </p:ext>
            </p:extLst>
          </p:nvPr>
        </p:nvGraphicFramePr>
        <p:xfrm>
          <a:off x="0" y="2389502"/>
          <a:ext cx="12198096" cy="3501416"/>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7616952">
                  <a:extLst>
                    <a:ext uri="{9D8B030D-6E8A-4147-A177-3AD203B41FA5}">
                      <a16:colId xmlns:a16="http://schemas.microsoft.com/office/drawing/2014/main" val="2909848775"/>
                    </a:ext>
                  </a:extLst>
                </a:gridCol>
                <a:gridCol w="4581144">
                  <a:extLst>
                    <a:ext uri="{9D8B030D-6E8A-4147-A177-3AD203B41FA5}">
                      <a16:colId xmlns:a16="http://schemas.microsoft.com/office/drawing/2014/main" val="1881874997"/>
                    </a:ext>
                  </a:extLst>
                </a:gridCol>
              </a:tblGrid>
              <a:tr h="875354">
                <a:tc>
                  <a:txBody>
                    <a:bodyPr/>
                    <a:lstStyle/>
                    <a:p>
                      <a:pPr algn="r"/>
                      <a:r>
                        <a:rPr lang="en-US" sz="2800" dirty="0">
                          <a:solidFill>
                            <a:srgbClr val="001033"/>
                          </a:solidFill>
                          <a:latin typeface="Century Gothic" panose="020B0502020202020204" pitchFamily="34" charset="0"/>
                        </a:rPr>
                        <a:t>Sustainable Technology </a:t>
                      </a:r>
                    </a:p>
                    <a:p>
                      <a:pPr algn="r"/>
                      <a:r>
                        <a:rPr lang="en-US" sz="2000" dirty="0">
                          <a:solidFill>
                            <a:srgbClr val="001033"/>
                          </a:solidFill>
                          <a:latin typeface="Century Gothic" panose="020B0502020202020204" pitchFamily="34" charset="0"/>
                        </a:rPr>
                        <a:t>(e.g., Health Monitoring Tools)</a:t>
                      </a:r>
                    </a:p>
                  </a:txBody>
                  <a:tcPr marR="182880" anchor="ctr">
                    <a:lnL>
                      <a:noFill/>
                    </a:lnL>
                    <a:lnR>
                      <a:noFill/>
                    </a:lnR>
                    <a:lnT>
                      <a:noFill/>
                    </a:lnT>
                    <a:lnB>
                      <a:noFill/>
                    </a:lnB>
                    <a:lnTlToBr w="12700" cmpd="sng">
                      <a:noFill/>
                      <a:prstDash val="solid"/>
                    </a:lnTlToBr>
                    <a:lnBlToTr w="12700" cmpd="sng">
                      <a:noFill/>
                      <a:prstDash val="solid"/>
                    </a:lnBlToTr>
                    <a:solidFill>
                      <a:srgbClr val="FCF8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500" dirty="0">
                          <a:solidFill>
                            <a:srgbClr val="001033"/>
                          </a:solidFill>
                          <a:latin typeface="Century Gothic" panose="020B0502020202020204" pitchFamily="34" charset="0"/>
                        </a:rPr>
                        <a:t>$</a:t>
                      </a:r>
                    </a:p>
                  </a:txBody>
                  <a:tcPr anchor="ctr">
                    <a:lnL>
                      <a:noFill/>
                    </a:lnL>
                    <a:lnR>
                      <a:noFill/>
                    </a:lnR>
                    <a:lnT>
                      <a:noFill/>
                    </a:lnT>
                    <a:lnB>
                      <a:noFill/>
                    </a:lnB>
                    <a:lnTlToBr w="12700" cmpd="sng">
                      <a:noFill/>
                      <a:prstDash val="solid"/>
                    </a:lnTlToBr>
                    <a:lnBlToTr w="12700" cmpd="sng">
                      <a:noFill/>
                      <a:prstDash val="solid"/>
                    </a:lnBlToTr>
                    <a:solidFill>
                      <a:srgbClr val="FCF8EF"/>
                    </a:solidFill>
                  </a:tcPr>
                </a:tc>
                <a:extLst>
                  <a:ext uri="{0D108BD9-81ED-4DB2-BD59-A6C34878D82A}">
                    <a16:rowId xmlns:a16="http://schemas.microsoft.com/office/drawing/2014/main" val="3983534061"/>
                  </a:ext>
                </a:extLst>
              </a:tr>
              <a:tr h="875354">
                <a:tc>
                  <a:txBody>
                    <a:bodyPr/>
                    <a:lstStyle/>
                    <a:p>
                      <a:pPr algn="r"/>
                      <a:r>
                        <a:rPr lang="en-US" sz="2800" dirty="0">
                          <a:solidFill>
                            <a:srgbClr val="001033"/>
                          </a:solidFill>
                          <a:latin typeface="Century Gothic" panose="020B0502020202020204" pitchFamily="34" charset="0"/>
                        </a:rPr>
                        <a:t>Community Health Center Renovation</a:t>
                      </a:r>
                    </a:p>
                  </a:txBody>
                  <a:tcPr marR="182880" anchor="ctr">
                    <a:lnL>
                      <a:noFill/>
                    </a:lnL>
                    <a:lnR>
                      <a:noFill/>
                    </a:lnR>
                    <a:lnT>
                      <a:noFill/>
                    </a:lnT>
                    <a:lnB>
                      <a:noFill/>
                    </a:lnB>
                    <a:lnTlToBr w="12700" cmpd="sng">
                      <a:noFill/>
                      <a:prstDash val="solid"/>
                    </a:lnTlToBr>
                    <a:lnBlToTr w="12700" cmpd="sng">
                      <a:noFill/>
                      <a:prstDash val="solid"/>
                    </a:lnBlToTr>
                    <a:solidFill>
                      <a:srgbClr val="FCF8E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500" dirty="0">
                          <a:solidFill>
                            <a:srgbClr val="001033"/>
                          </a:solidFill>
                          <a:latin typeface="Century Gothic" panose="020B0502020202020204" pitchFamily="34" charset="0"/>
                        </a:rPr>
                        <a:t>$</a:t>
                      </a:r>
                    </a:p>
                  </a:txBody>
                  <a:tcPr anchor="ctr">
                    <a:lnL>
                      <a:noFill/>
                    </a:lnL>
                    <a:lnR>
                      <a:noFill/>
                    </a:lnR>
                    <a:lnT>
                      <a:noFill/>
                    </a:lnT>
                    <a:lnB>
                      <a:noFill/>
                    </a:lnB>
                    <a:lnTlToBr w="12700" cmpd="sng">
                      <a:noFill/>
                      <a:prstDash val="solid"/>
                    </a:lnTlToBr>
                    <a:lnBlToTr w="12700" cmpd="sng">
                      <a:noFill/>
                      <a:prstDash val="solid"/>
                    </a:lnBlToTr>
                    <a:solidFill>
                      <a:srgbClr val="FCF8EF"/>
                    </a:solidFill>
                  </a:tcPr>
                </a:tc>
                <a:extLst>
                  <a:ext uri="{0D108BD9-81ED-4DB2-BD59-A6C34878D82A}">
                    <a16:rowId xmlns:a16="http://schemas.microsoft.com/office/drawing/2014/main" val="2528698830"/>
                  </a:ext>
                </a:extLst>
              </a:tr>
              <a:tr h="875354">
                <a:tc>
                  <a:txBody>
                    <a:bodyPr/>
                    <a:lstStyle/>
                    <a:p>
                      <a:pPr algn="r"/>
                      <a:r>
                        <a:rPr lang="en-US" sz="2800" dirty="0">
                          <a:solidFill>
                            <a:srgbClr val="001033"/>
                          </a:solidFill>
                          <a:latin typeface="Century Gothic" panose="020B0502020202020204" pitchFamily="34" charset="0"/>
                        </a:rPr>
                        <a:t>Other (specify)</a:t>
                      </a:r>
                    </a:p>
                  </a:txBody>
                  <a:tcPr marR="182880" anchor="ctr">
                    <a:lnL>
                      <a:noFill/>
                    </a:lnL>
                    <a:lnR>
                      <a:noFill/>
                    </a:lnR>
                    <a:lnT>
                      <a:noFill/>
                    </a:lnT>
                    <a:lnB>
                      <a:noFill/>
                    </a:lnB>
                    <a:lnTlToBr w="12700" cmpd="sng">
                      <a:noFill/>
                      <a:prstDash val="solid"/>
                    </a:lnTlToBr>
                    <a:lnBlToTr w="12700" cmpd="sng">
                      <a:noFill/>
                      <a:prstDash val="solid"/>
                    </a:lnBlToTr>
                    <a:solidFill>
                      <a:srgbClr val="FCF8EF"/>
                    </a:solidFill>
                  </a:tcPr>
                </a:tc>
                <a:tc>
                  <a:txBody>
                    <a:bodyPr/>
                    <a:lstStyle/>
                    <a:p>
                      <a:r>
                        <a:rPr lang="en-US" sz="4500" dirty="0">
                          <a:solidFill>
                            <a:srgbClr val="001033"/>
                          </a:solidFill>
                          <a:latin typeface="Century Gothic" panose="020B0502020202020204" pitchFamily="34" charset="0"/>
                        </a:rPr>
                        <a:t>$</a:t>
                      </a:r>
                    </a:p>
                  </a:txBody>
                  <a:tcPr anchor="ctr">
                    <a:lnL>
                      <a:noFill/>
                    </a:lnL>
                    <a:lnR>
                      <a:noFill/>
                    </a:lnR>
                    <a:lnT>
                      <a:noFill/>
                    </a:lnT>
                    <a:lnB>
                      <a:noFill/>
                    </a:lnB>
                    <a:lnTlToBr w="12700" cmpd="sng">
                      <a:noFill/>
                      <a:prstDash val="solid"/>
                    </a:lnTlToBr>
                    <a:lnBlToTr w="12700" cmpd="sng">
                      <a:noFill/>
                      <a:prstDash val="solid"/>
                    </a:lnBlToTr>
                    <a:solidFill>
                      <a:srgbClr val="FCF8EF"/>
                    </a:solidFill>
                  </a:tcPr>
                </a:tc>
                <a:extLst>
                  <a:ext uri="{0D108BD9-81ED-4DB2-BD59-A6C34878D82A}">
                    <a16:rowId xmlns:a16="http://schemas.microsoft.com/office/drawing/2014/main" val="2438859963"/>
                  </a:ext>
                </a:extLst>
              </a:tr>
              <a:tr h="875354">
                <a:tc>
                  <a:txBody>
                    <a:bodyPr/>
                    <a:lstStyle/>
                    <a:p>
                      <a:pPr algn="r"/>
                      <a:r>
                        <a:rPr lang="en-US" sz="2800" dirty="0">
                          <a:solidFill>
                            <a:srgbClr val="FEFCEF"/>
                          </a:solidFill>
                          <a:latin typeface="Century Gothic" panose="020B0502020202020204" pitchFamily="34" charset="0"/>
                        </a:rPr>
                        <a:t>Total Capital Expenditures</a:t>
                      </a:r>
                      <a:endParaRPr lang="en-US" sz="2800" dirty="0">
                        <a:solidFill>
                          <a:srgbClr val="FEFCEF"/>
                        </a:solidFill>
                      </a:endParaRPr>
                    </a:p>
                  </a:txBody>
                  <a:tcPr marR="182880" anchor="ctr">
                    <a:lnL>
                      <a:noFill/>
                    </a:lnL>
                    <a:lnR>
                      <a:noFill/>
                    </a:lnR>
                    <a:lnT>
                      <a:noFill/>
                    </a:lnT>
                    <a:lnB>
                      <a:noFill/>
                    </a:lnB>
                    <a:lnTlToBr w="12700" cmpd="sng">
                      <a:noFill/>
                      <a:prstDash val="solid"/>
                    </a:lnTlToBr>
                    <a:lnBlToTr w="12700" cmpd="sng">
                      <a:noFill/>
                      <a:prstDash val="solid"/>
                    </a:lnBlToTr>
                    <a:solidFill>
                      <a:srgbClr val="355A64"/>
                    </a:solidFill>
                  </a:tcPr>
                </a:tc>
                <a:tc>
                  <a:txBody>
                    <a:bodyPr/>
                    <a:lstStyle/>
                    <a:p>
                      <a:r>
                        <a:rPr lang="en-US" sz="4500" dirty="0">
                          <a:solidFill>
                            <a:srgbClr val="FEFCEF"/>
                          </a:solidFill>
                          <a:latin typeface="Century Gothic" panose="020B0502020202020204" pitchFamily="34" charset="0"/>
                        </a:rPr>
                        <a:t>$</a:t>
                      </a:r>
                    </a:p>
                  </a:txBody>
                  <a:tcPr anchor="ctr">
                    <a:lnL>
                      <a:noFill/>
                    </a:lnL>
                    <a:lnR>
                      <a:noFill/>
                    </a:lnR>
                    <a:lnT>
                      <a:noFill/>
                    </a:lnT>
                    <a:lnB>
                      <a:noFill/>
                    </a:lnB>
                    <a:lnTlToBr w="12700" cmpd="sng">
                      <a:noFill/>
                      <a:prstDash val="solid"/>
                    </a:lnTlToBr>
                    <a:lnBlToTr w="12700" cmpd="sng">
                      <a:noFill/>
                      <a:prstDash val="solid"/>
                    </a:lnBlToTr>
                    <a:solidFill>
                      <a:srgbClr val="355A64"/>
                    </a:solidFill>
                  </a:tcPr>
                </a:tc>
                <a:extLst>
                  <a:ext uri="{0D108BD9-81ED-4DB2-BD59-A6C34878D82A}">
                    <a16:rowId xmlns:a16="http://schemas.microsoft.com/office/drawing/2014/main" val="1816242061"/>
                  </a:ext>
                </a:extLst>
              </a:tr>
            </a:tbl>
          </a:graphicData>
        </a:graphic>
      </p:graphicFrame>
      <p:sp>
        <p:nvSpPr>
          <p:cNvPr id="5" name="Rectangle 4">
            <a:extLst>
              <a:ext uri="{FF2B5EF4-FFF2-40B4-BE49-F238E27FC236}">
                <a16:creationId xmlns:a16="http://schemas.microsoft.com/office/drawing/2014/main" id="{CD701F94-EE6E-3C58-5165-A48CC83D85E7}"/>
              </a:ext>
            </a:extLst>
          </p:cNvPr>
          <p:cNvSpPr/>
          <p:nvPr/>
        </p:nvSpPr>
        <p:spPr>
          <a:xfrm>
            <a:off x="222219" y="1780812"/>
            <a:ext cx="5725269" cy="6086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3600" kern="100" dirty="0">
                <a:solidFill>
                  <a:srgbClr val="3C636A"/>
                </a:solidFill>
                <a:latin typeface="Courier" pitchFamily="2" charset="0"/>
                <a:ea typeface="Calibri" panose="020F0502020204030204" pitchFamily="34" charset="0"/>
                <a:cs typeface="Times New Roman" panose="02020603050405020304" pitchFamily="18" charset="0"/>
              </a:rPr>
              <a:t>Major Investments:</a:t>
            </a:r>
            <a:endParaRPr lang="en-US" sz="3600" kern="100" dirty="0">
              <a:solidFill>
                <a:srgbClr val="3C636A"/>
              </a:solidFill>
              <a:effectLst/>
              <a:latin typeface="Courier" pitchFamily="2" charset="0"/>
              <a:ea typeface="Calibri" panose="020F0502020204030204" pitchFamily="34" charset="0"/>
              <a:cs typeface="Times New Roman" panose="02020603050405020304" pitchFamily="18" charset="0"/>
            </a:endParaRPr>
          </a:p>
        </p:txBody>
      </p:sp>
      <p:sp>
        <p:nvSpPr>
          <p:cNvPr id="6" name="Round Same Side Corner Rectangle 5">
            <a:extLst>
              <a:ext uri="{FF2B5EF4-FFF2-40B4-BE49-F238E27FC236}">
                <a16:creationId xmlns:a16="http://schemas.microsoft.com/office/drawing/2014/main" id="{EF59966B-5D4E-6B62-9F83-E180E961C05A}"/>
              </a:ext>
            </a:extLst>
          </p:cNvPr>
          <p:cNvSpPr/>
          <p:nvPr/>
        </p:nvSpPr>
        <p:spPr>
          <a:xfrm rot="5400000">
            <a:off x="2214" y="156439"/>
            <a:ext cx="680501" cy="694750"/>
          </a:xfrm>
          <a:prstGeom prst="round2SameRect">
            <a:avLst/>
          </a:prstGeom>
          <a:gradFill>
            <a:gsLst>
              <a:gs pos="0">
                <a:srgbClr val="6E808C"/>
              </a:gs>
              <a:gs pos="91000">
                <a:srgbClr val="001033"/>
              </a:gs>
              <a:gs pos="32000">
                <a:srgbClr val="3C636A"/>
              </a:gs>
            </a:gsLst>
            <a:lin ang="27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7" name="Rectangle 6">
            <a:extLst>
              <a:ext uri="{FF2B5EF4-FFF2-40B4-BE49-F238E27FC236}">
                <a16:creationId xmlns:a16="http://schemas.microsoft.com/office/drawing/2014/main" id="{4634B33E-5DAC-D639-539A-6A6F8B9D5E62}"/>
              </a:ext>
            </a:extLst>
          </p:cNvPr>
          <p:cNvSpPr/>
          <p:nvPr/>
        </p:nvSpPr>
        <p:spPr>
          <a:xfrm>
            <a:off x="1" y="307299"/>
            <a:ext cx="68984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4000" dirty="0">
                <a:solidFill>
                  <a:srgbClr val="BBD3CB"/>
                </a:solidFill>
                <a:effectLst/>
                <a:latin typeface="Courier" pitchFamily="2" charset="0"/>
                <a:ea typeface="Times New Roman" panose="02020603050405020304" pitchFamily="18" charset="0"/>
                <a:cs typeface="Times New Roman" panose="02020603050405020304" pitchFamily="18" charset="0"/>
              </a:rPr>
              <a:t>6</a:t>
            </a:r>
            <a:endParaRPr lang="en-US" sz="4000" dirty="0">
              <a:solidFill>
                <a:srgbClr val="284348"/>
              </a:solidFill>
            </a:endParaRPr>
          </a:p>
        </p:txBody>
      </p:sp>
      <p:sp>
        <p:nvSpPr>
          <p:cNvPr id="8" name="Rectangle 7">
            <a:extLst>
              <a:ext uri="{FF2B5EF4-FFF2-40B4-BE49-F238E27FC236}">
                <a16:creationId xmlns:a16="http://schemas.microsoft.com/office/drawing/2014/main" id="{48EED389-7BB0-5C2C-6A17-F2B250F3D392}"/>
              </a:ext>
            </a:extLst>
          </p:cNvPr>
          <p:cNvSpPr/>
          <p:nvPr/>
        </p:nvSpPr>
        <p:spPr>
          <a:xfrm>
            <a:off x="852554" y="296708"/>
            <a:ext cx="5084784"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40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Capital Expenditures</a:t>
            </a:r>
            <a:endParaRPr lang="en-US" sz="4000" dirty="0">
              <a:solidFill>
                <a:srgbClr val="284348"/>
              </a:solidFill>
            </a:endParaRPr>
          </a:p>
        </p:txBody>
      </p:sp>
    </p:spTree>
    <p:extLst>
      <p:ext uri="{BB962C8B-B14F-4D97-AF65-F5344CB8AC3E}">
        <p14:creationId xmlns:p14="http://schemas.microsoft.com/office/powerpoint/2010/main" val="3736455639"/>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11895</TotalTime>
  <Words>542</Words>
  <Application>Microsoft Macintosh PowerPoint</Application>
  <PresentationFormat>Widescreen</PresentationFormat>
  <Paragraphs>154</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Century Gothic</vt:lpstr>
      <vt:lpstr>Courier</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Brittany Johnston</cp:lastModifiedBy>
  <cp:revision>125</cp:revision>
  <cp:lastPrinted>2020-08-31T22:23:58Z</cp:lastPrinted>
  <dcterms:created xsi:type="dcterms:W3CDTF">2021-07-07T23:54:57Z</dcterms:created>
  <dcterms:modified xsi:type="dcterms:W3CDTF">2024-09-30T20:31:48Z</dcterms:modified>
</cp:coreProperties>
</file>